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0" r:id="rId1"/>
  </p:sldMasterIdLst>
  <p:notesMasterIdLst>
    <p:notesMasterId r:id="rId33"/>
  </p:notesMasterIdLst>
  <p:sldIdLst>
    <p:sldId id="308" r:id="rId2"/>
    <p:sldId id="309" r:id="rId3"/>
    <p:sldId id="320" r:id="rId4"/>
    <p:sldId id="314" r:id="rId5"/>
    <p:sldId id="313" r:id="rId6"/>
    <p:sldId id="321" r:id="rId7"/>
    <p:sldId id="286" r:id="rId8"/>
    <p:sldId id="285" r:id="rId9"/>
    <p:sldId id="287" r:id="rId10"/>
    <p:sldId id="316" r:id="rId11"/>
    <p:sldId id="289" r:id="rId12"/>
    <p:sldId id="292" r:id="rId13"/>
    <p:sldId id="291" r:id="rId14"/>
    <p:sldId id="293" r:id="rId15"/>
    <p:sldId id="294" r:id="rId16"/>
    <p:sldId id="295" r:id="rId17"/>
    <p:sldId id="296" r:id="rId18"/>
    <p:sldId id="297" r:id="rId19"/>
    <p:sldId id="298" r:id="rId20"/>
    <p:sldId id="299" r:id="rId21"/>
    <p:sldId id="300" r:id="rId22"/>
    <p:sldId id="302" r:id="rId23"/>
    <p:sldId id="303" r:id="rId24"/>
    <p:sldId id="304" r:id="rId25"/>
    <p:sldId id="305" r:id="rId26"/>
    <p:sldId id="310" r:id="rId27"/>
    <p:sldId id="311" r:id="rId28"/>
    <p:sldId id="317" r:id="rId29"/>
    <p:sldId id="318" r:id="rId30"/>
    <p:sldId id="319" r:id="rId31"/>
    <p:sldId id="306" r:id="rId3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Gill Sans MT"/>
        <a:ea typeface="宋体" pitchFamily="2" charset="-122"/>
        <a:cs typeface="+mn-cs"/>
      </a:defRPr>
    </a:lvl1pPr>
    <a:lvl2pPr marL="457200" algn="l" rtl="0" fontAlgn="base">
      <a:spcBef>
        <a:spcPct val="0"/>
      </a:spcBef>
      <a:spcAft>
        <a:spcPct val="0"/>
      </a:spcAft>
      <a:defRPr kern="1200">
        <a:solidFill>
          <a:schemeClr val="tx1"/>
        </a:solidFill>
        <a:latin typeface="Gill Sans MT"/>
        <a:ea typeface="宋体" pitchFamily="2" charset="-122"/>
        <a:cs typeface="+mn-cs"/>
      </a:defRPr>
    </a:lvl2pPr>
    <a:lvl3pPr marL="914400" algn="l" rtl="0" fontAlgn="base">
      <a:spcBef>
        <a:spcPct val="0"/>
      </a:spcBef>
      <a:spcAft>
        <a:spcPct val="0"/>
      </a:spcAft>
      <a:defRPr kern="1200">
        <a:solidFill>
          <a:schemeClr val="tx1"/>
        </a:solidFill>
        <a:latin typeface="Gill Sans MT"/>
        <a:ea typeface="宋体" pitchFamily="2" charset="-122"/>
        <a:cs typeface="+mn-cs"/>
      </a:defRPr>
    </a:lvl3pPr>
    <a:lvl4pPr marL="1371600" algn="l" rtl="0" fontAlgn="base">
      <a:spcBef>
        <a:spcPct val="0"/>
      </a:spcBef>
      <a:spcAft>
        <a:spcPct val="0"/>
      </a:spcAft>
      <a:defRPr kern="1200">
        <a:solidFill>
          <a:schemeClr val="tx1"/>
        </a:solidFill>
        <a:latin typeface="Gill Sans MT"/>
        <a:ea typeface="宋体" pitchFamily="2" charset="-122"/>
        <a:cs typeface="+mn-cs"/>
      </a:defRPr>
    </a:lvl4pPr>
    <a:lvl5pPr marL="1828800" algn="l" rtl="0" fontAlgn="base">
      <a:spcBef>
        <a:spcPct val="0"/>
      </a:spcBef>
      <a:spcAft>
        <a:spcPct val="0"/>
      </a:spcAft>
      <a:defRPr kern="1200">
        <a:solidFill>
          <a:schemeClr val="tx1"/>
        </a:solidFill>
        <a:latin typeface="Gill Sans MT"/>
        <a:ea typeface="宋体" pitchFamily="2" charset="-122"/>
        <a:cs typeface="+mn-cs"/>
      </a:defRPr>
    </a:lvl5pPr>
    <a:lvl6pPr marL="2286000" algn="l" defTabSz="914400" rtl="0" eaLnBrk="1" latinLnBrk="0" hangingPunct="1">
      <a:defRPr kern="1200">
        <a:solidFill>
          <a:schemeClr val="tx1"/>
        </a:solidFill>
        <a:latin typeface="Gill Sans MT"/>
        <a:ea typeface="宋体" pitchFamily="2" charset="-122"/>
        <a:cs typeface="+mn-cs"/>
      </a:defRPr>
    </a:lvl6pPr>
    <a:lvl7pPr marL="2743200" algn="l" defTabSz="914400" rtl="0" eaLnBrk="1" latinLnBrk="0" hangingPunct="1">
      <a:defRPr kern="1200">
        <a:solidFill>
          <a:schemeClr val="tx1"/>
        </a:solidFill>
        <a:latin typeface="Gill Sans MT"/>
        <a:ea typeface="宋体" pitchFamily="2" charset="-122"/>
        <a:cs typeface="+mn-cs"/>
      </a:defRPr>
    </a:lvl7pPr>
    <a:lvl8pPr marL="3200400" algn="l" defTabSz="914400" rtl="0" eaLnBrk="1" latinLnBrk="0" hangingPunct="1">
      <a:defRPr kern="1200">
        <a:solidFill>
          <a:schemeClr val="tx1"/>
        </a:solidFill>
        <a:latin typeface="Gill Sans MT"/>
        <a:ea typeface="宋体" pitchFamily="2" charset="-122"/>
        <a:cs typeface="+mn-cs"/>
      </a:defRPr>
    </a:lvl8pPr>
    <a:lvl9pPr marL="3657600" algn="l" defTabSz="914400" rtl="0" eaLnBrk="1" latinLnBrk="0" hangingPunct="1">
      <a:defRPr kern="1200">
        <a:solidFill>
          <a:schemeClr val="tx1"/>
        </a:solidFill>
        <a:latin typeface="Gill Sans MT"/>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45" autoAdjust="0"/>
    <p:restoredTop sz="79197" autoAdjust="0"/>
  </p:normalViewPr>
  <p:slideViewPr>
    <p:cSldViewPr>
      <p:cViewPr varScale="1">
        <p:scale>
          <a:sx n="73" d="100"/>
          <a:sy n="73" d="100"/>
        </p:scale>
        <p:origin x="252"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B9D2A80-BAA4-4790-A20C-1D558442CEDF}" type="datetimeFigureOut">
              <a:rPr lang="zh-CN" altLang="en-US"/>
              <a:pPr>
                <a:defRPr/>
              </a:pPr>
              <a:t>2014/1/10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B7EFAA14-323B-4103-8EFA-28116A0CCB90}" type="slidenum">
              <a:rPr lang="zh-CN" altLang="en-US"/>
              <a:pPr>
                <a:defRPr/>
              </a:pPr>
              <a:t>‹#›</a:t>
            </a:fld>
            <a:endParaRPr lang="zh-CN" altLang="en-US"/>
          </a:p>
        </p:txBody>
      </p:sp>
    </p:spTree>
    <p:extLst>
      <p:ext uri="{BB962C8B-B14F-4D97-AF65-F5344CB8AC3E}">
        <p14:creationId xmlns:p14="http://schemas.microsoft.com/office/powerpoint/2010/main" val="4350777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7EFAA14-323B-4103-8EFA-28116A0CCB90}" type="slidenum">
              <a:rPr lang="zh-CN" altLang="en-US" smtClean="0"/>
              <a:pPr>
                <a:defRPr/>
              </a:pPr>
              <a:t>3</a:t>
            </a:fld>
            <a:endParaRPr lang="zh-CN" altLang="en-US"/>
          </a:p>
        </p:txBody>
      </p:sp>
    </p:spTree>
    <p:extLst>
      <p:ext uri="{BB962C8B-B14F-4D97-AF65-F5344CB8AC3E}">
        <p14:creationId xmlns:p14="http://schemas.microsoft.com/office/powerpoint/2010/main" val="3204769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smtClean="0"/>
                  <a:t>为了真正计算各个假设的似然函数值，我们需要指定公式中的所有概率密度函数</a:t>
                </a:r>
                <a:endParaRPr lang="en-US" altLang="zh-CN" dirty="0" smtClean="0"/>
              </a:p>
              <a:p>
                <a:endParaRPr lang="en-US" altLang="zh-CN" dirty="0" smtClean="0"/>
              </a:p>
              <a:p>
                <a:r>
                  <a:rPr lang="zh-CN" altLang="en-US" dirty="0" smtClean="0"/>
                  <a:t>最复杂的带有</a:t>
                </a:r>
                <a:r>
                  <a:rPr lang="en-US" altLang="zh-CN" dirty="0" smtClean="0"/>
                  <a:t>(</a:t>
                </a:r>
                <a:r>
                  <a:rPr lang="en-US" altLang="zh-CN" dirty="0"/>
                  <a:t>core, lobe, </a:t>
                </a:r>
                <a:r>
                  <a:rPr lang="en-US" altLang="zh-CN" dirty="0" smtClean="0"/>
                  <a:t>lobe)</a:t>
                </a:r>
                <a:r>
                  <a:rPr lang="zh-CN" altLang="en-US" dirty="0" smtClean="0"/>
                  <a:t>的情形包括了所有其他类型组合需要的概率密度函数</a:t>
                </a:r>
                <a:endParaRPr lang="en-US" altLang="zh-CN" dirty="0"/>
              </a:p>
              <a:p>
                <a:r>
                  <a:rPr lang="zh-CN" altLang="en-US" sz="1200" dirty="0" smtClean="0"/>
                  <a:t>像</a:t>
                </a:r>
                <a:r>
                  <a:rPr lang="en-US" altLang="zh-CN" sz="1200" dirty="0" smtClean="0"/>
                  <a:t> </a:t>
                </a:r>
                <a14:m>
                  <m:oMath xmlns:m="http://schemas.openxmlformats.org/officeDocument/2006/math">
                    <m:sSub>
                      <m:sSubPr>
                        <m:ctrlPr>
                          <a:rPr lang="en-US" altLang="zh-CN" sz="1200" i="1">
                            <a:latin typeface="Cambria Math" panose="02040503050406030204" pitchFamily="18" charset="0"/>
                          </a:rPr>
                        </m:ctrlPr>
                      </m:sSubPr>
                      <m:e>
                        <m:r>
                          <a:rPr lang="en-US" altLang="zh-CN" sz="1200" i="1">
                            <a:latin typeface="Cambria Math"/>
                          </a:rPr>
                          <m:t>𝐿</m:t>
                        </m:r>
                      </m:e>
                      <m:sub>
                        <m:r>
                          <a:rPr lang="en-US" altLang="zh-CN" sz="1200" i="1">
                            <a:latin typeface="Cambria Math"/>
                          </a:rPr>
                          <m:t>𝑥</m:t>
                        </m:r>
                        <m:r>
                          <a:rPr lang="en-US" altLang="zh-CN" sz="1200" i="1">
                            <a:latin typeface="Cambria Math"/>
                          </a:rPr>
                          <m:t>0</m:t>
                        </m:r>
                      </m:sub>
                    </m:sSub>
                    <m:r>
                      <a:rPr lang="zh-CN" altLang="en-US" sz="1200" i="1">
                        <a:latin typeface="Cambria Math"/>
                      </a:rPr>
                      <m:t>、</m:t>
                    </m:r>
                    <m:sSub>
                      <m:sSubPr>
                        <m:ctrlPr>
                          <a:rPr lang="en-US" altLang="zh-CN" sz="1200" i="1">
                            <a:latin typeface="Cambria Math" panose="02040503050406030204" pitchFamily="18" charset="0"/>
                          </a:rPr>
                        </m:ctrlPr>
                      </m:sSubPr>
                      <m:e>
                        <m:r>
                          <a:rPr lang="en-US" altLang="zh-CN" sz="1200" i="1">
                            <a:latin typeface="Cambria Math"/>
                          </a:rPr>
                          <m:t>𝐿</m:t>
                        </m:r>
                      </m:e>
                      <m:sub>
                        <m:r>
                          <a:rPr lang="en-US" altLang="zh-CN" sz="1200" i="1">
                            <a:latin typeface="Cambria Math"/>
                          </a:rPr>
                          <m:t>𝑦</m:t>
                        </m:r>
                        <m:r>
                          <a:rPr lang="en-US" altLang="zh-CN" sz="1200" i="1">
                            <a:latin typeface="Cambria Math"/>
                          </a:rPr>
                          <m:t>0</m:t>
                        </m:r>
                      </m:sub>
                    </m:sSub>
                  </m:oMath>
                </a14:m>
                <a:r>
                  <a:rPr lang="zh-CN" altLang="en-US" sz="1200" dirty="0"/>
                  <a:t>、</a:t>
                </a:r>
                <a14:m>
                  <m:oMath xmlns:m="http://schemas.openxmlformats.org/officeDocument/2006/math">
                    <m:sSub>
                      <m:sSubPr>
                        <m:ctrlPr>
                          <a:rPr lang="en-US" altLang="zh-CN" sz="1200" i="1">
                            <a:latin typeface="Cambria Math" panose="02040503050406030204" pitchFamily="18" charset="0"/>
                          </a:rPr>
                        </m:ctrlPr>
                      </m:sSubPr>
                      <m:e>
                        <m:r>
                          <a:rPr lang="en-US" altLang="zh-CN" sz="1200" i="1">
                            <a:latin typeface="Cambria Math"/>
                          </a:rPr>
                          <m:t>𝐿</m:t>
                        </m:r>
                      </m:e>
                      <m:sub>
                        <m:r>
                          <a:rPr lang="en-US" altLang="zh-CN" sz="1200" i="1">
                            <a:latin typeface="Cambria Math"/>
                          </a:rPr>
                          <m:t>𝑦</m:t>
                        </m:r>
                        <m:r>
                          <a:rPr lang="en-US" altLang="zh-CN" sz="1200" i="1">
                            <a:latin typeface="Cambria Math"/>
                          </a:rPr>
                          <m:t>1</m:t>
                        </m:r>
                      </m:sub>
                    </m:sSub>
                  </m:oMath>
                </a14:m>
                <a:r>
                  <a:rPr lang="zh-CN" altLang="en-US" sz="1200" dirty="0"/>
                  <a:t>、</a:t>
                </a:r>
                <a14:m>
                  <m:oMath xmlns:m="http://schemas.openxmlformats.org/officeDocument/2006/math">
                    <m:sSub>
                      <m:sSubPr>
                        <m:ctrlPr>
                          <a:rPr lang="en-US" altLang="zh-CN" sz="1200" i="1">
                            <a:latin typeface="Cambria Math" panose="02040503050406030204" pitchFamily="18" charset="0"/>
                          </a:rPr>
                        </m:ctrlPr>
                      </m:sSubPr>
                      <m:e>
                        <m:r>
                          <a:rPr lang="en-US" altLang="zh-CN" sz="1200" i="1">
                            <a:latin typeface="Cambria Math"/>
                          </a:rPr>
                          <m:t>𝐿</m:t>
                        </m:r>
                      </m:e>
                      <m:sub>
                        <m:r>
                          <a:rPr lang="en-US" altLang="zh-CN" sz="1200" i="1">
                            <a:latin typeface="Cambria Math"/>
                          </a:rPr>
                          <m:t>𝑦</m:t>
                        </m:r>
                        <m:r>
                          <a:rPr lang="en-US" altLang="zh-CN" sz="1200" i="1">
                            <a:latin typeface="Cambria Math"/>
                          </a:rPr>
                          <m:t>2</m:t>
                        </m:r>
                      </m:sub>
                    </m:sSub>
                  </m:oMath>
                </a14:m>
                <a:r>
                  <a:rPr lang="zh-CN" altLang="en-US" sz="1200" dirty="0"/>
                  <a:t>、</a:t>
                </a:r>
                <a14:m>
                  <m:oMath xmlns:m="http://schemas.openxmlformats.org/officeDocument/2006/math">
                    <m:sSub>
                      <m:sSubPr>
                        <m:ctrlPr>
                          <a:rPr lang="en-US" altLang="zh-CN" sz="1200" i="1">
                            <a:latin typeface="Cambria Math" panose="02040503050406030204" pitchFamily="18" charset="0"/>
                          </a:rPr>
                        </m:ctrlPr>
                      </m:sSubPr>
                      <m:e>
                        <m:r>
                          <a:rPr lang="en-US" altLang="zh-CN" sz="1200" i="1">
                            <a:latin typeface="Cambria Math"/>
                          </a:rPr>
                          <m:t>𝐿</m:t>
                        </m:r>
                      </m:e>
                      <m:sub>
                        <m:r>
                          <a:rPr lang="en-US" altLang="zh-CN" sz="1200" i="1">
                            <a:latin typeface="Cambria Math"/>
                          </a:rPr>
                          <m:t>𝑦</m:t>
                        </m:r>
                        <m:r>
                          <a:rPr lang="en-US" altLang="zh-CN" sz="1200" i="1">
                            <a:latin typeface="Cambria Math"/>
                          </a:rPr>
                          <m:t>3</m:t>
                        </m:r>
                      </m:sub>
                    </m:sSub>
                  </m:oMath>
                </a14:m>
                <a:r>
                  <a:rPr lang="zh-CN" altLang="en-US" dirty="0"/>
                  <a:t>等</a:t>
                </a:r>
                <a:r>
                  <a:rPr lang="zh-CN" altLang="en-US" dirty="0" smtClean="0"/>
                  <a:t>概率密度函数，我们选择</a:t>
                </a:r>
                <a:r>
                  <a:rPr lang="zh-CN" altLang="en-US" dirty="0"/>
                  <a:t>二维</a:t>
                </a:r>
                <a:r>
                  <a:rPr lang="zh-CN" altLang="en-US" dirty="0" smtClean="0"/>
                  <a:t>正态分布</a:t>
                </a:r>
                <a:endParaRPr lang="en-US" altLang="zh-CN" dirty="0" smtClean="0"/>
              </a:p>
              <a:p>
                <a:endParaRPr lang="en-US" altLang="zh-CN" dirty="0" smtClean="0"/>
              </a:p>
              <a:p>
                <a:r>
                  <a:rPr lang="zh-CN" altLang="en-US" dirty="0" smtClean="0"/>
                  <a:t>而验前概率密度函数</a:t>
                </a:r>
                <a14:m>
                  <m:oMath xmlns:m="http://schemas.openxmlformats.org/officeDocument/2006/math">
                    <m:r>
                      <a:rPr lang="en-US" altLang="zh-CN" i="1">
                        <a:latin typeface="Cambria Math"/>
                      </a:rPr>
                      <m:t>𝑝</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𝑚</m:t>
                            </m:r>
                          </m:e>
                          <m:sub>
                            <m:r>
                              <a:rPr lang="en-US" altLang="zh-CN" i="1">
                                <a:latin typeface="Cambria Math"/>
                              </a:rPr>
                              <m:t>𝑖</m:t>
                            </m:r>
                          </m:sub>
                        </m:sSub>
                      </m:e>
                    </m:d>
                    <m:r>
                      <a:rPr lang="en-US" altLang="zh-CN" i="1">
                        <a:latin typeface="Cambria Math"/>
                      </a:rPr>
                      <m:t>=</m:t>
                    </m:r>
                    <m:f>
                      <m:fPr>
                        <m:ctrlPr>
                          <a:rPr lang="en-US" altLang="zh-CN" i="1">
                            <a:latin typeface="Cambria Math" panose="02040503050406030204" pitchFamily="18" charset="0"/>
                          </a:rPr>
                        </m:ctrlPr>
                      </m:fPr>
                      <m:num>
                        <m:r>
                          <a:rPr lang="en-US" altLang="zh-CN" i="1">
                            <a:latin typeface="Cambria Math"/>
                          </a:rPr>
                          <m:t>1</m:t>
                        </m:r>
                      </m:num>
                      <m:den>
                        <m:r>
                          <a:rPr lang="en-US" altLang="zh-CN" i="1">
                            <a:latin typeface="Cambria Math"/>
                          </a:rPr>
                          <m:t>4</m:t>
                        </m:r>
                        <m:r>
                          <a:rPr lang="zh-CN" altLang="en-US" i="1">
                            <a:latin typeface="Cambria Math"/>
                          </a:rPr>
                          <m:t>𝜋</m:t>
                        </m:r>
                        <m:sSup>
                          <m:sSupPr>
                            <m:ctrlPr>
                              <a:rPr lang="en-US" altLang="zh-CN" i="1">
                                <a:latin typeface="Cambria Math" panose="02040503050406030204" pitchFamily="18" charset="0"/>
                              </a:rPr>
                            </m:ctrlPr>
                          </m:sSupPr>
                          <m:e>
                            <m:r>
                              <a:rPr lang="en-US" altLang="zh-CN" i="1">
                                <a:latin typeface="Cambria Math"/>
                              </a:rPr>
                              <m:t>𝑟</m:t>
                            </m:r>
                          </m:e>
                          <m:sup>
                            <m:r>
                              <a:rPr lang="en-US" altLang="zh-CN" i="1">
                                <a:latin typeface="Cambria Math"/>
                              </a:rPr>
                              <m:t>2</m:t>
                            </m:r>
                          </m:sup>
                        </m:sSup>
                      </m:den>
                    </m:f>
                    <m:r>
                      <a:rPr lang="en-US" altLang="zh-CN" i="1">
                        <a:latin typeface="Cambria Math"/>
                      </a:rPr>
                      <m:t>=1.87</m:t>
                    </m:r>
                    <m:r>
                      <a:rPr lang="en-US" altLang="zh-CN" i="1">
                        <a:latin typeface="Cambria Math"/>
                        <a:ea typeface="Cambria Math"/>
                      </a:rPr>
                      <m:t>×</m:t>
                    </m:r>
                    <m:sSup>
                      <m:sSupPr>
                        <m:ctrlPr>
                          <a:rPr lang="en-US" altLang="zh-CN" i="1">
                            <a:latin typeface="Cambria Math" panose="02040503050406030204" pitchFamily="18" charset="0"/>
                            <a:ea typeface="Cambria Math"/>
                          </a:rPr>
                        </m:ctrlPr>
                      </m:sSupPr>
                      <m:e>
                        <m:r>
                          <a:rPr lang="en-US" altLang="zh-CN" i="1">
                            <a:latin typeface="Cambria Math"/>
                            <a:ea typeface="Cambria Math"/>
                          </a:rPr>
                          <m:t>10</m:t>
                        </m:r>
                      </m:e>
                      <m:sup>
                        <m:r>
                          <a:rPr lang="en-US" altLang="zh-CN" b="0" i="1" smtClean="0">
                            <a:latin typeface="Cambria Math"/>
                            <a:ea typeface="Cambria Math"/>
                          </a:rPr>
                          <m:t>−</m:t>
                        </m:r>
                        <m:r>
                          <a:rPr lang="en-US" altLang="zh-CN" i="1">
                            <a:latin typeface="Cambria Math"/>
                            <a:ea typeface="Cambria Math"/>
                          </a:rPr>
                          <m:t>12</m:t>
                        </m:r>
                      </m:sup>
                    </m:sSup>
                  </m:oMath>
                </a14:m>
                <a:r>
                  <a:rPr lang="zh-CN" altLang="en-US" dirty="0"/>
                  <a:t>，即假设每平方角秒上有一个</a:t>
                </a:r>
                <a:r>
                  <a:rPr lang="zh-CN" altLang="en-US" dirty="0" smtClean="0"/>
                  <a:t>天体</a:t>
                </a:r>
                <a:endParaRPr lang="en-US" altLang="zh-CN" dirty="0"/>
              </a:p>
              <a:p>
                <a:endParaRPr lang="zh-CN" altLang="en-US" dirty="0"/>
              </a:p>
            </p:txBody>
          </p:sp>
        </mc:Choice>
        <mc:Fallback xmlns="">
          <p:sp>
            <p:nvSpPr>
              <p:cNvPr id="3" name="备注占位符 2"/>
              <p:cNvSpPr>
                <a:spLocks noGrp="1"/>
              </p:cNvSpPr>
              <p:nvPr>
                <p:ph type="body" idx="1"/>
              </p:nvPr>
            </p:nvSpPr>
            <p:spPr/>
            <p:txBody>
              <a:bodyPr/>
              <a:lstStyle/>
              <a:p>
                <a:r>
                  <a:rPr lang="zh-CN" altLang="en-US" dirty="0" smtClean="0"/>
                  <a:t>为了真正计算各个假设的似然函数值，我们需要指定公式中的一个概率密度函数</a:t>
                </a:r>
                <a:endParaRPr lang="en-US" altLang="zh-CN" dirty="0" smtClean="0"/>
              </a:p>
              <a:p>
                <a:r>
                  <a:rPr lang="zh-CN" altLang="en-US" dirty="0" smtClean="0"/>
                  <a:t>对于最复杂的带有</a:t>
                </a:r>
                <a:r>
                  <a:rPr lang="en-US" altLang="zh-CN" dirty="0" smtClean="0"/>
                  <a:t>(</a:t>
                </a:r>
                <a:r>
                  <a:rPr lang="en-US" altLang="zh-CN" dirty="0"/>
                  <a:t>core, lobe, </a:t>
                </a:r>
                <a:r>
                  <a:rPr lang="en-US" altLang="zh-CN" dirty="0" smtClean="0"/>
                  <a:t>lobe)</a:t>
                </a:r>
                <a:r>
                  <a:rPr lang="zh-CN" altLang="en-US" dirty="0" smtClean="0"/>
                  <a:t>的情形</a:t>
                </a:r>
                <a:endParaRPr lang="en-US" altLang="zh-CN" dirty="0"/>
              </a:p>
              <a:p>
                <a:r>
                  <a:rPr lang="en-US" altLang="zh-CN" sz="1200" dirty="0"/>
                  <a:t> </a:t>
                </a:r>
                <a:r>
                  <a:rPr lang="en-US" altLang="zh-CN" sz="1200" i="0">
                    <a:latin typeface="Cambria Math"/>
                  </a:rPr>
                  <a:t>𝐿_𝑥0</a:t>
                </a:r>
                <a:r>
                  <a:rPr lang="zh-CN" altLang="en-US" sz="1200" i="0">
                    <a:latin typeface="Cambria Math"/>
                  </a:rPr>
                  <a:t> 、</a:t>
                </a:r>
                <a:r>
                  <a:rPr lang="en-US" altLang="zh-CN" sz="1200" i="0">
                    <a:latin typeface="Cambria Math"/>
                  </a:rPr>
                  <a:t>𝐿_𝑦0</a:t>
                </a:r>
                <a:r>
                  <a:rPr lang="zh-CN" altLang="en-US" sz="1200" dirty="0"/>
                  <a:t>、</a:t>
                </a:r>
                <a:r>
                  <a:rPr lang="en-US" altLang="zh-CN" sz="1200" i="0">
                    <a:latin typeface="Cambria Math"/>
                  </a:rPr>
                  <a:t>𝐿_𝑦1</a:t>
                </a:r>
                <a:r>
                  <a:rPr lang="zh-CN" altLang="en-US" sz="1200" dirty="0"/>
                  <a:t>、</a:t>
                </a:r>
                <a:r>
                  <a:rPr lang="en-US" altLang="zh-CN" sz="1200" i="0">
                    <a:latin typeface="Cambria Math"/>
                  </a:rPr>
                  <a:t>𝐿_𝑦2</a:t>
                </a:r>
                <a:r>
                  <a:rPr lang="zh-CN" altLang="en-US" sz="1200" dirty="0"/>
                  <a:t>、</a:t>
                </a:r>
                <a:r>
                  <a:rPr lang="en-US" altLang="zh-CN" sz="1200" i="0">
                    <a:latin typeface="Cambria Math"/>
                  </a:rPr>
                  <a:t>𝐿_𝑦3</a:t>
                </a:r>
                <a:r>
                  <a:rPr lang="zh-CN" altLang="en-US" dirty="0"/>
                  <a:t>等概率密度函数选择二维</a:t>
                </a:r>
                <a:r>
                  <a:rPr lang="zh-CN" altLang="en-US" dirty="0" smtClean="0"/>
                  <a:t>正态分布</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而验前概率密度函数</a:t>
                </a:r>
                <a:r>
                  <a:rPr lang="en-US" altLang="zh-CN" i="0">
                    <a:latin typeface="Cambria Math"/>
                  </a:rPr>
                  <a:t>𝑝(𝑚_𝑖 )=1/(4</a:t>
                </a:r>
                <a:r>
                  <a:rPr lang="zh-CN" altLang="en-US" i="0">
                    <a:latin typeface="Cambria Math"/>
                  </a:rPr>
                  <a:t>𝜋</a:t>
                </a:r>
                <a:r>
                  <a:rPr lang="en-US" altLang="zh-CN" i="0">
                    <a:latin typeface="Cambria Math"/>
                  </a:rPr>
                  <a:t>𝑟^2 )=1.87</a:t>
                </a:r>
                <a:r>
                  <a:rPr lang="en-US" altLang="zh-CN" i="0">
                    <a:latin typeface="Cambria Math"/>
                    <a:ea typeface="Cambria Math"/>
                  </a:rPr>
                  <a:t>×〖10〗^12</a:t>
                </a:r>
                <a:r>
                  <a:rPr lang="zh-CN" altLang="en-US" dirty="0"/>
                  <a:t>，即假设每平方角秒上有一个</a:t>
                </a:r>
                <a:r>
                  <a:rPr lang="zh-CN" altLang="en-US" dirty="0" smtClean="0"/>
                  <a:t>天体</a:t>
                </a:r>
                <a:endParaRPr lang="en-US" altLang="zh-CN" dirty="0"/>
              </a:p>
              <a:p>
                <a:endParaRPr lang="zh-CN" altLang="en-US" dirty="0"/>
              </a:p>
            </p:txBody>
          </p:sp>
        </mc:Fallback>
      </mc:AlternateContent>
      <p:sp>
        <p:nvSpPr>
          <p:cNvPr id="4" name="灯片编号占位符 3"/>
          <p:cNvSpPr>
            <a:spLocks noGrp="1"/>
          </p:cNvSpPr>
          <p:nvPr>
            <p:ph type="sldNum" sz="quarter" idx="10"/>
          </p:nvPr>
        </p:nvSpPr>
        <p:spPr/>
        <p:txBody>
          <a:bodyPr/>
          <a:lstStyle/>
          <a:p>
            <a:pPr>
              <a:defRPr/>
            </a:pPr>
            <a:fld id="{B7EFAA14-323B-4103-8EFA-28116A0CCB90}" type="slidenum">
              <a:rPr lang="zh-CN" altLang="en-US" smtClean="0"/>
              <a:pPr>
                <a:defRPr/>
              </a:pPr>
              <a:t>14</a:t>
            </a:fld>
            <a:endParaRPr lang="zh-CN" altLang="en-US"/>
          </a:p>
        </p:txBody>
      </p:sp>
    </p:spTree>
    <p:extLst>
      <p:ext uri="{BB962C8B-B14F-4D97-AF65-F5344CB8AC3E}">
        <p14:creationId xmlns:p14="http://schemas.microsoft.com/office/powerpoint/2010/main" val="3622139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lobe</a:t>
            </a:r>
            <a:r>
              <a:rPr lang="zh-CN" altLang="en-US" dirty="0"/>
              <a:t>与</a:t>
            </a:r>
            <a:r>
              <a:rPr lang="en-US" altLang="zh-CN" dirty="0"/>
              <a:t>core</a:t>
            </a:r>
            <a:r>
              <a:rPr lang="zh-CN" altLang="en-US" dirty="0"/>
              <a:t>的条件概率</a:t>
            </a:r>
            <a:r>
              <a:rPr lang="zh-CN" altLang="en-US" dirty="0" smtClean="0"/>
              <a:t>密度函数，</a:t>
            </a:r>
            <a:r>
              <a:rPr lang="zh-CN" altLang="en-US" dirty="0"/>
              <a:t>可用</a:t>
            </a:r>
            <a:r>
              <a:rPr lang="zh-CN" altLang="en-US" dirty="0" smtClean="0"/>
              <a:t>均匀分布</a:t>
            </a:r>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实际上就是将右边这个图的直线上只出现在灰色区域的天体视为</a:t>
            </a:r>
            <a:r>
              <a:rPr lang="en-US" altLang="zh-CN" dirty="0" smtClean="0"/>
              <a:t>lobe</a:t>
            </a:r>
            <a:endParaRPr lang="zh-CN" altLang="en-US" dirty="0"/>
          </a:p>
        </p:txBody>
      </p:sp>
      <p:sp>
        <p:nvSpPr>
          <p:cNvPr id="4" name="灯片编号占位符 3"/>
          <p:cNvSpPr>
            <a:spLocks noGrp="1"/>
          </p:cNvSpPr>
          <p:nvPr>
            <p:ph type="sldNum" sz="quarter" idx="10"/>
          </p:nvPr>
        </p:nvSpPr>
        <p:spPr/>
        <p:txBody>
          <a:bodyPr/>
          <a:lstStyle/>
          <a:p>
            <a:pPr>
              <a:defRPr/>
            </a:pPr>
            <a:fld id="{B7EFAA14-323B-4103-8EFA-28116A0CCB90}" type="slidenum">
              <a:rPr lang="zh-CN" altLang="en-US" smtClean="0"/>
              <a:pPr>
                <a:defRPr/>
              </a:pPr>
              <a:t>15</a:t>
            </a:fld>
            <a:endParaRPr lang="zh-CN" altLang="en-US"/>
          </a:p>
        </p:txBody>
      </p:sp>
    </p:spTree>
    <p:extLst>
      <p:ext uri="{BB962C8B-B14F-4D97-AF65-F5344CB8AC3E}">
        <p14:creationId xmlns:p14="http://schemas.microsoft.com/office/powerpoint/2010/main" val="1953121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Lobe</a:t>
            </a:r>
            <a:r>
              <a:rPr lang="zh-CN" altLang="en-US" dirty="0" smtClean="0"/>
              <a:t>与</a:t>
            </a:r>
            <a:r>
              <a:rPr lang="en-US" altLang="zh-CN" dirty="0" smtClean="0"/>
              <a:t>Core</a:t>
            </a:r>
            <a:r>
              <a:rPr lang="zh-CN" altLang="en-US" dirty="0" smtClean="0"/>
              <a:t>的条件概率密度函数也可以选择瑞利分布和对数正态分布</a:t>
            </a:r>
            <a:endParaRPr lang="en-US" altLang="zh-CN" dirty="0" smtClean="0"/>
          </a:p>
          <a:p>
            <a:endParaRPr lang="en-US" altLang="zh-CN" dirty="0" smtClean="0"/>
          </a:p>
          <a:p>
            <a:r>
              <a:rPr lang="zh-CN" altLang="en-US" dirty="0" smtClean="0"/>
              <a:t>选择这两个概率密度函数的原因，是一个</a:t>
            </a:r>
            <a:r>
              <a:rPr lang="en-US" altLang="zh-CN" dirty="0" smtClean="0"/>
              <a:t>lobe</a:t>
            </a:r>
            <a:r>
              <a:rPr lang="zh-CN" altLang="en-US" dirty="0" smtClean="0"/>
              <a:t>离</a:t>
            </a:r>
            <a:r>
              <a:rPr lang="en-US" altLang="zh-CN" dirty="0" smtClean="0"/>
              <a:t>core</a:t>
            </a:r>
            <a:r>
              <a:rPr lang="zh-CN" altLang="en-US" dirty="0" smtClean="0"/>
              <a:t>越远它越不可能是一个真正的</a:t>
            </a:r>
            <a:r>
              <a:rPr lang="en-US" altLang="zh-CN" dirty="0" smtClean="0"/>
              <a:t>lobe</a:t>
            </a:r>
            <a:r>
              <a:rPr lang="zh-CN" altLang="en-US" dirty="0" smtClean="0"/>
              <a:t>。</a:t>
            </a:r>
            <a:endParaRPr lang="en-US" altLang="zh-CN" dirty="0" smtClean="0"/>
          </a:p>
          <a:p>
            <a:endParaRPr lang="en-US" altLang="zh-CN" dirty="0" smtClean="0"/>
          </a:p>
          <a:p>
            <a:r>
              <a:rPr lang="zh-CN" altLang="en-US" dirty="0" smtClean="0"/>
              <a:t>实际实验结果表明，不管是均匀分布，还是瑞利分布或者对数正态分布概率密度函数，它们的效果都差不多</a:t>
            </a:r>
            <a:endParaRPr lang="zh-CN" altLang="en-US" dirty="0"/>
          </a:p>
        </p:txBody>
      </p:sp>
      <p:sp>
        <p:nvSpPr>
          <p:cNvPr id="4" name="灯片编号占位符 3"/>
          <p:cNvSpPr>
            <a:spLocks noGrp="1"/>
          </p:cNvSpPr>
          <p:nvPr>
            <p:ph type="sldNum" sz="quarter" idx="10"/>
          </p:nvPr>
        </p:nvSpPr>
        <p:spPr/>
        <p:txBody>
          <a:bodyPr/>
          <a:lstStyle/>
          <a:p>
            <a:pPr>
              <a:defRPr/>
            </a:pPr>
            <a:fld id="{B7EFAA14-323B-4103-8EFA-28116A0CCB90}" type="slidenum">
              <a:rPr lang="zh-CN" altLang="en-US" smtClean="0"/>
              <a:pPr>
                <a:defRPr/>
              </a:pPr>
              <a:t>16</a:t>
            </a:fld>
            <a:endParaRPr lang="zh-CN" altLang="en-US"/>
          </a:p>
        </p:txBody>
      </p:sp>
    </p:spTree>
    <p:extLst>
      <p:ext uri="{BB962C8B-B14F-4D97-AF65-F5344CB8AC3E}">
        <p14:creationId xmlns:p14="http://schemas.microsoft.com/office/powerpoint/2010/main" val="2835007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由于观测位置等因素的影响，观测到的两侧瓣的位置相对于中心不一定是对称的</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需要对模型进行一些调整</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我们引入了一</a:t>
            </a:r>
            <a:r>
              <a:rPr lang="zh-CN" altLang="en-US" dirty="0"/>
              <a:t>个</a:t>
            </a:r>
            <a:r>
              <a:rPr lang="en-US" altLang="zh-CN" dirty="0"/>
              <a:t>k</a:t>
            </a:r>
            <a:r>
              <a:rPr lang="zh-CN" altLang="en-US" dirty="0"/>
              <a:t>因子，给予一侧瓣在直线</a:t>
            </a:r>
            <a:r>
              <a:rPr lang="zh-CN" altLang="en-US" dirty="0" smtClean="0"/>
              <a:t>上一定</a:t>
            </a:r>
            <a:r>
              <a:rPr lang="zh-CN" altLang="en-US" dirty="0"/>
              <a:t>的</a:t>
            </a:r>
            <a:r>
              <a:rPr lang="zh-CN" altLang="en-US" dirty="0" smtClean="0"/>
              <a:t>活动范围。</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这里还作了一个变换，主要是为了方便后面计算的进一步简化</a:t>
            </a:r>
            <a:endParaRPr lang="en-US" altLang="zh-CN" dirty="0" smtClean="0"/>
          </a:p>
        </p:txBody>
      </p:sp>
      <p:sp>
        <p:nvSpPr>
          <p:cNvPr id="4" name="灯片编号占位符 3"/>
          <p:cNvSpPr>
            <a:spLocks noGrp="1"/>
          </p:cNvSpPr>
          <p:nvPr>
            <p:ph type="sldNum" sz="quarter" idx="10"/>
          </p:nvPr>
        </p:nvSpPr>
        <p:spPr/>
        <p:txBody>
          <a:bodyPr/>
          <a:lstStyle/>
          <a:p>
            <a:pPr>
              <a:defRPr/>
            </a:pPr>
            <a:fld id="{B7EFAA14-323B-4103-8EFA-28116A0CCB90}" type="slidenum">
              <a:rPr lang="zh-CN" altLang="en-US" smtClean="0"/>
              <a:pPr>
                <a:defRPr/>
              </a:pPr>
              <a:t>17</a:t>
            </a:fld>
            <a:endParaRPr lang="zh-CN" altLang="en-US"/>
          </a:p>
        </p:txBody>
      </p:sp>
    </p:spTree>
    <p:extLst>
      <p:ext uri="{BB962C8B-B14F-4D97-AF65-F5344CB8AC3E}">
        <p14:creationId xmlns:p14="http://schemas.microsoft.com/office/powerpoint/2010/main" val="2243355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加入</a:t>
            </a:r>
            <a:r>
              <a:rPr lang="en-US" altLang="zh-CN" dirty="0" smtClean="0"/>
              <a:t>k</a:t>
            </a:r>
            <a:r>
              <a:rPr lang="zh-CN" altLang="en-US" dirty="0" smtClean="0"/>
              <a:t>之后，（</a:t>
            </a:r>
            <a:r>
              <a:rPr lang="en-US" altLang="zh-CN" dirty="0" smtClean="0"/>
              <a:t>core, lobe, lobe, none</a:t>
            </a:r>
            <a:r>
              <a:rPr lang="zh-CN" altLang="en-US" dirty="0" smtClean="0"/>
              <a:t>）组合的似然函数的计算公式变成这样。</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多了一重</a:t>
            </a:r>
            <a:r>
              <a:rPr lang="en-US" altLang="zh-CN" dirty="0" smtClean="0"/>
              <a:t>p(k)</a:t>
            </a:r>
            <a:r>
              <a:rPr lang="zh-CN" altLang="en-US" dirty="0" smtClean="0"/>
              <a:t>的积分，一共五重积分，我们给</a:t>
            </a:r>
            <a:r>
              <a:rPr lang="en-US" altLang="zh-CN" dirty="0" smtClean="0"/>
              <a:t>k</a:t>
            </a:r>
            <a:r>
              <a:rPr lang="zh-CN" altLang="en-US" dirty="0" smtClean="0"/>
              <a:t>使用的是一维正态分布概率密度函数</a:t>
            </a:r>
            <a:endParaRPr lang="en-US" dirty="0"/>
          </a:p>
        </p:txBody>
      </p:sp>
      <p:sp>
        <p:nvSpPr>
          <p:cNvPr id="4" name="Slide Number Placeholder 3"/>
          <p:cNvSpPr>
            <a:spLocks noGrp="1"/>
          </p:cNvSpPr>
          <p:nvPr>
            <p:ph type="sldNum" sz="quarter" idx="10"/>
          </p:nvPr>
        </p:nvSpPr>
        <p:spPr/>
        <p:txBody>
          <a:bodyPr/>
          <a:lstStyle/>
          <a:p>
            <a:pPr>
              <a:defRPr/>
            </a:pPr>
            <a:fld id="{B7EFAA14-323B-4103-8EFA-28116A0CCB90}" type="slidenum">
              <a:rPr lang="zh-CN" altLang="en-US" smtClean="0"/>
              <a:pPr>
                <a:defRPr/>
              </a:pPr>
              <a:t>18</a:t>
            </a:fld>
            <a:endParaRPr lang="zh-CN" altLang="en-US"/>
          </a:p>
        </p:txBody>
      </p:sp>
    </p:spTree>
    <p:extLst>
      <p:ext uri="{BB962C8B-B14F-4D97-AF65-F5344CB8AC3E}">
        <p14:creationId xmlns:p14="http://schemas.microsoft.com/office/powerpoint/2010/main" val="2069190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以上是方法的推导，下面需要解决的是积分的实际计算问题</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由于我们大量使用了各类概率密度函数，有一些情形并不能推导出解析解，我们还需要进行积分计算。</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而积分计算的时间消耗很大。</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我们选择的是蒙特卡罗积分方法中的一种降方差方法</a:t>
            </a:r>
            <a:r>
              <a:rPr lang="en-US" altLang="zh-CN" dirty="0" smtClean="0"/>
              <a:t>——</a:t>
            </a:r>
            <a:r>
              <a:rPr lang="zh-CN" altLang="en-US" dirty="0" smtClean="0"/>
              <a:t>重点抽样方法</a:t>
            </a:r>
            <a:r>
              <a:rPr lang="en-US" altLang="zh-CN" dirty="0" smtClean="0"/>
              <a:t>(Importance Sampling)</a:t>
            </a:r>
            <a:r>
              <a:rPr lang="zh-CN" altLang="en-US" dirty="0" smtClean="0"/>
              <a:t>，虽然它的精度不高，但是速度比较快。</a:t>
            </a:r>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它的主要特点是通过生成特定分布的随机数来快速计算积分近似值，我们这里就主要是一、二维正态分布随机数</a:t>
            </a:r>
            <a:endParaRPr lang="en-US" altLang="zh-CN" dirty="0" smtClean="0"/>
          </a:p>
        </p:txBody>
      </p:sp>
      <p:sp>
        <p:nvSpPr>
          <p:cNvPr id="4" name="Slide Number Placeholder 3"/>
          <p:cNvSpPr>
            <a:spLocks noGrp="1"/>
          </p:cNvSpPr>
          <p:nvPr>
            <p:ph type="sldNum" sz="quarter" idx="10"/>
          </p:nvPr>
        </p:nvSpPr>
        <p:spPr/>
        <p:txBody>
          <a:bodyPr/>
          <a:lstStyle/>
          <a:p>
            <a:pPr>
              <a:defRPr/>
            </a:pPr>
            <a:fld id="{B7EFAA14-323B-4103-8EFA-28116A0CCB90}" type="slidenum">
              <a:rPr lang="zh-CN" altLang="en-US" smtClean="0"/>
              <a:pPr>
                <a:defRPr/>
              </a:pPr>
              <a:t>19</a:t>
            </a:fld>
            <a:endParaRPr lang="zh-CN" altLang="en-US"/>
          </a:p>
        </p:txBody>
      </p:sp>
    </p:spTree>
    <p:extLst>
      <p:ext uri="{BB962C8B-B14F-4D97-AF65-F5344CB8AC3E}">
        <p14:creationId xmlns:p14="http://schemas.microsoft.com/office/powerpoint/2010/main" val="533094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针对重点抽样方法，我们还可以进一步对计算进行简化。</a:t>
            </a:r>
            <a:endParaRPr lang="en-US" altLang="zh-CN" dirty="0" smtClean="0"/>
          </a:p>
          <a:p>
            <a:r>
              <a:rPr lang="zh-CN" altLang="en-US" dirty="0" smtClean="0"/>
              <a:t>第一个简化就是当存在两个多维正态分布概率密度函数相乘的时候，我们可以把它们合并，这样在程序的循环里就可以少算一个多维正态分布</a:t>
            </a:r>
            <a:endParaRPr lang="en-US" altLang="zh-CN" dirty="0" smtClean="0"/>
          </a:p>
          <a:p>
            <a:endParaRPr lang="en-US" altLang="zh-CN" dirty="0" smtClean="0"/>
          </a:p>
          <a:p>
            <a:r>
              <a:rPr lang="zh-CN" altLang="en-US" dirty="0" smtClean="0"/>
              <a:t>需要注意的是，两个正态分布概率密度函数的乘积不再是一个标准化的概率密度函数，它的积分为</a:t>
            </a:r>
            <a:r>
              <a:rPr lang="en-US" altLang="zh-CN" dirty="0" smtClean="0"/>
              <a:t>C</a:t>
            </a:r>
            <a:r>
              <a:rPr lang="zh-CN" altLang="en-US" dirty="0" smtClean="0"/>
              <a:t>。</a:t>
            </a:r>
            <a:endParaRPr lang="en-US" altLang="zh-CN" dirty="0" smtClean="0"/>
          </a:p>
          <a:p>
            <a:r>
              <a:rPr lang="zh-CN" altLang="en-US" dirty="0" smtClean="0"/>
              <a:t>需要将结果除以此常数</a:t>
            </a:r>
            <a:r>
              <a:rPr lang="en-US" altLang="zh-CN" dirty="0" smtClean="0"/>
              <a:t>C</a:t>
            </a:r>
            <a:r>
              <a:rPr lang="zh-CN" altLang="en-US" dirty="0" smtClean="0"/>
              <a:t>，让它重新规范化。</a:t>
            </a:r>
            <a:endParaRPr lang="en-US" dirty="0" smtClean="0"/>
          </a:p>
          <a:p>
            <a:endParaRPr lang="en-US" altLang="zh-CN" dirty="0" smtClean="0"/>
          </a:p>
          <a:p>
            <a:endParaRPr lang="en-US" altLang="zh-CN" dirty="0" smtClean="0"/>
          </a:p>
          <a:p>
            <a:endParaRPr lang="en-US" altLang="zh-CN" dirty="0" smtClean="0"/>
          </a:p>
          <a:p>
            <a:r>
              <a:rPr lang="en-US" altLang="zh-CN" dirty="0" smtClean="0"/>
              <a:t>---------------------------------------------------</a:t>
            </a:r>
          </a:p>
          <a:p>
            <a:r>
              <a:rPr lang="zh-CN" altLang="en-US" dirty="0" smtClean="0"/>
              <a:t>确实要除以常数</a:t>
            </a:r>
            <a:r>
              <a:rPr lang="en-US" altLang="zh-CN" dirty="0" smtClean="0"/>
              <a:t>C</a:t>
            </a:r>
            <a:r>
              <a:rPr lang="zh-CN" altLang="en-US" dirty="0" smtClean="0"/>
              <a:t>，这是经过程序检验的</a:t>
            </a:r>
            <a:endParaRPr lang="zh-CN" altLang="en-US" dirty="0"/>
          </a:p>
        </p:txBody>
      </p:sp>
      <p:sp>
        <p:nvSpPr>
          <p:cNvPr id="4" name="灯片编号占位符 3"/>
          <p:cNvSpPr>
            <a:spLocks noGrp="1"/>
          </p:cNvSpPr>
          <p:nvPr>
            <p:ph type="sldNum" sz="quarter" idx="10"/>
          </p:nvPr>
        </p:nvSpPr>
        <p:spPr/>
        <p:txBody>
          <a:bodyPr/>
          <a:lstStyle/>
          <a:p>
            <a:pPr>
              <a:defRPr/>
            </a:pPr>
            <a:fld id="{B7EFAA14-323B-4103-8EFA-28116A0CCB90}" type="slidenum">
              <a:rPr lang="zh-CN" altLang="en-US" smtClean="0"/>
              <a:pPr>
                <a:defRPr/>
              </a:pPr>
              <a:t>20</a:t>
            </a:fld>
            <a:endParaRPr lang="zh-CN" altLang="en-US"/>
          </a:p>
        </p:txBody>
      </p:sp>
    </p:spTree>
    <p:extLst>
      <p:ext uri="{BB962C8B-B14F-4D97-AF65-F5344CB8AC3E}">
        <p14:creationId xmlns:p14="http://schemas.microsoft.com/office/powerpoint/2010/main" val="2615685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第二个简化方法是直接计算最简单的贝叶斯因子。</a:t>
            </a:r>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none</a:t>
            </a:r>
            <a:r>
              <a:rPr lang="zh-CN" altLang="en-US" dirty="0" smtClean="0"/>
              <a:t>的似然函数是</a:t>
            </a:r>
            <a:r>
              <a:rPr lang="en-US" altLang="zh-CN" dirty="0" smtClean="0"/>
              <a:t>1/a</a:t>
            </a:r>
            <a:r>
              <a:rPr lang="zh-CN" altLang="en-US" dirty="0" smtClean="0"/>
              <a:t>。我们可以看到，一个假设里面有多少个</a:t>
            </a:r>
            <a:r>
              <a:rPr lang="en-US" altLang="zh-CN" dirty="0" smtClean="0"/>
              <a:t>none</a:t>
            </a:r>
            <a:r>
              <a:rPr lang="zh-CN" altLang="en-US" dirty="0" smtClean="0"/>
              <a:t>，</a:t>
            </a:r>
            <a:r>
              <a:rPr lang="en-US" altLang="zh-CN" dirty="0" smtClean="0"/>
              <a:t>a</a:t>
            </a:r>
            <a:r>
              <a:rPr lang="zh-CN" altLang="en-US" dirty="0" smtClean="0"/>
              <a:t>的幂就是多少再</a:t>
            </a:r>
            <a:r>
              <a:rPr lang="en-US" altLang="zh-CN" dirty="0" smtClean="0"/>
              <a:t>+1</a:t>
            </a:r>
            <a:r>
              <a:rPr lang="zh-CN" altLang="en-US" dirty="0" smtClean="0"/>
              <a:t>。像上面的这个</a:t>
            </a:r>
            <a:r>
              <a:rPr lang="en-US" altLang="zh-CN" dirty="0" smtClean="0"/>
              <a:t>(</a:t>
            </a:r>
            <a:r>
              <a:rPr lang="en-US" altLang="zh-CN" dirty="0" err="1" smtClean="0"/>
              <a:t>core,lobe,lobe,none</a:t>
            </a:r>
            <a:r>
              <a:rPr lang="en-US" altLang="zh-CN" dirty="0" smtClean="0"/>
              <a:t>)</a:t>
            </a:r>
            <a:r>
              <a:rPr lang="zh-CN" altLang="en-US" dirty="0" smtClean="0"/>
              <a:t>，</a:t>
            </a:r>
            <a:r>
              <a:rPr lang="en-US" altLang="zh-CN" dirty="0" smtClean="0"/>
              <a:t>a</a:t>
            </a:r>
            <a:r>
              <a:rPr lang="zh-CN" altLang="en-US" dirty="0" smtClean="0"/>
              <a:t>的幂次是</a:t>
            </a:r>
            <a:r>
              <a:rPr lang="en-US" altLang="zh-CN" dirty="0" smtClean="0"/>
              <a:t>1+1=2</a:t>
            </a:r>
            <a:r>
              <a:rPr lang="zh-CN" altLang="en-US" dirty="0" smtClean="0"/>
              <a:t>。</a:t>
            </a:r>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最底下的全</a:t>
            </a:r>
            <a:r>
              <a:rPr lang="en-US" altLang="zh-CN" dirty="0" smtClean="0"/>
              <a:t>none</a:t>
            </a:r>
            <a:r>
              <a:rPr lang="zh-CN" altLang="en-US" dirty="0" smtClean="0"/>
              <a:t>假设的似然函数的值里面</a:t>
            </a:r>
            <a:r>
              <a:rPr lang="en-US" altLang="zh-CN" dirty="0" smtClean="0"/>
              <a:t>a</a:t>
            </a:r>
            <a:r>
              <a:rPr lang="zh-CN" altLang="en-US" dirty="0" smtClean="0"/>
              <a:t>的幂就是</a:t>
            </a:r>
            <a:r>
              <a:rPr lang="en-US" altLang="zh-CN" dirty="0" smtClean="0"/>
              <a:t>5</a:t>
            </a:r>
            <a:r>
              <a:rPr lang="zh-CN" altLang="en-US" dirty="0" smtClean="0"/>
              <a:t>，它的整个结果就是一个常数。</a:t>
            </a:r>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我们可以让其它假设都除以这个常数，得到它们相对于全</a:t>
            </a:r>
            <a:r>
              <a:rPr lang="en-US" altLang="zh-CN" dirty="0" smtClean="0"/>
              <a:t>none</a:t>
            </a:r>
            <a:r>
              <a:rPr lang="zh-CN" altLang="en-US" dirty="0" smtClean="0"/>
              <a:t>假设的贝叶斯因子</a:t>
            </a:r>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这么做最大的好处是所有假设里面的</a:t>
            </a:r>
            <a:r>
              <a:rPr lang="en-US" altLang="zh-CN" dirty="0" smtClean="0"/>
              <a:t>none</a:t>
            </a:r>
            <a:r>
              <a:rPr lang="zh-CN" altLang="en-US" dirty="0" smtClean="0"/>
              <a:t>成员都被抵消掉了，不再需要去关心有多少个射电成员被设为</a:t>
            </a:r>
            <a:r>
              <a:rPr lang="en-US" altLang="zh-CN" dirty="0" smtClean="0"/>
              <a:t>none</a:t>
            </a:r>
            <a:r>
              <a:rPr lang="zh-CN" altLang="en-US" dirty="0" smtClean="0"/>
              <a:t>。</a:t>
            </a:r>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这样，不管是</a:t>
            </a:r>
            <a:r>
              <a:rPr lang="en-US" altLang="zh-CN" dirty="0" smtClean="0"/>
              <a:t>3</a:t>
            </a:r>
            <a:r>
              <a:rPr lang="zh-CN" altLang="en-US" dirty="0" smtClean="0"/>
              <a:t>个射电源还是</a:t>
            </a:r>
            <a:r>
              <a:rPr lang="en-US" altLang="zh-CN" dirty="0" smtClean="0"/>
              <a:t>7</a:t>
            </a:r>
            <a:r>
              <a:rPr lang="zh-CN" altLang="en-US" dirty="0" smtClean="0"/>
              <a:t>个射电源的假设进行对比，我们都只需要去看它们的有效部分。可以直接去对比它们的结果。</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B7EFAA14-323B-4103-8EFA-28116A0CCB90}" type="slidenum">
              <a:rPr lang="zh-CN" altLang="en-US" smtClean="0"/>
              <a:pPr>
                <a:defRPr/>
              </a:pPr>
              <a:t>21</a:t>
            </a:fld>
            <a:endParaRPr lang="zh-CN" altLang="en-US"/>
          </a:p>
        </p:txBody>
      </p:sp>
    </p:spTree>
    <p:extLst>
      <p:ext uri="{BB962C8B-B14F-4D97-AF65-F5344CB8AC3E}">
        <p14:creationId xmlns:p14="http://schemas.microsoft.com/office/powerpoint/2010/main" val="2683266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经过简化后的</a:t>
                </a:r>
                <a:r>
                  <a:rPr lang="en-US" altLang="zh-CN" dirty="0" smtClean="0"/>
                  <a:t>(core, lobe, lobe, none)</a:t>
                </a:r>
                <a:r>
                  <a:rPr lang="zh-CN" altLang="en-US" dirty="0" smtClean="0"/>
                  <a:t>假设与全</a:t>
                </a:r>
                <a:r>
                  <a:rPr lang="en-US" altLang="zh-CN" dirty="0" smtClean="0"/>
                  <a:t>NONE</a:t>
                </a:r>
                <a:r>
                  <a:rPr lang="zh-CN" altLang="en-US" dirty="0" smtClean="0"/>
                  <a:t>假设的贝叶斯因子计算公式像这样。</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它需要五重积分</a:t>
                </a:r>
                <a:endParaRPr lang="en-US" altLang="zh-CN" dirty="0" smtClean="0"/>
              </a:p>
              <a:p>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由于验前概率的倒数的数值</a:t>
                </a:r>
                <a:r>
                  <a:rPr lang="zh-CN" altLang="en-US" dirty="0"/>
                  <a:t>太</a:t>
                </a:r>
                <a:r>
                  <a:rPr lang="zh-CN" altLang="en-US" dirty="0" smtClean="0"/>
                  <a:t>大，大于</a:t>
                </a:r>
                <a:r>
                  <a:rPr lang="en-US" altLang="zh-CN" dirty="0" smtClean="0"/>
                  <a:t>10</a:t>
                </a:r>
                <a:r>
                  <a:rPr lang="zh-CN" altLang="en-US" dirty="0" smtClean="0"/>
                  <a:t>的</a:t>
                </a:r>
                <a:r>
                  <a:rPr lang="en-US" altLang="zh-CN" dirty="0" smtClean="0"/>
                  <a:t>12</a:t>
                </a:r>
                <a:r>
                  <a:rPr lang="zh-CN" altLang="en-US" dirty="0" smtClean="0"/>
                  <a:t>次方，我们一般</a:t>
                </a:r>
                <a:r>
                  <a:rPr lang="zh-CN" altLang="en-US" dirty="0"/>
                  <a:t>取结果的对数</a:t>
                </a:r>
                <a14:m>
                  <m:oMath xmlns:m="http://schemas.openxmlformats.org/officeDocument/2006/math">
                    <m:sSub>
                      <m:sSubPr>
                        <m:ctrlPr>
                          <a:rPr lang="en-US" altLang="zh-CN" i="1">
                            <a:latin typeface="Cambria Math" panose="02040503050406030204" pitchFamily="18" charset="0"/>
                          </a:rPr>
                        </m:ctrlPr>
                      </m:sSubPr>
                      <m:e>
                        <m:r>
                          <m:rPr>
                            <m:sty m:val="p"/>
                          </m:rPr>
                          <a:rPr lang="en-US" altLang="zh-CN">
                            <a:latin typeface="Cambria Math"/>
                          </a:rPr>
                          <m:t>log</m:t>
                        </m:r>
                      </m:e>
                      <m:sub>
                        <m:r>
                          <a:rPr lang="en-US" altLang="zh-CN" i="1">
                            <a:latin typeface="Cambria Math"/>
                          </a:rPr>
                          <m:t>10</m:t>
                        </m:r>
                      </m:sub>
                    </m:sSub>
                  </m:oMath>
                </a14:m>
                <a:r>
                  <a:rPr lang="zh-CN" altLang="en-US" dirty="0"/>
                  <a:t>值</a:t>
                </a:r>
                <a:r>
                  <a:rPr lang="zh-CN" altLang="en-US" dirty="0" smtClean="0"/>
                  <a:t>。这样对比结果的时候不再需要用除法，而改用减法。</a:t>
                </a:r>
                <a:endParaRPr lang="en-US" altLang="zh-CN" dirty="0" smtClean="0"/>
              </a:p>
              <a:p>
                <a:endParaRPr lang="zh-CN" altLang="en-US" dirty="0"/>
              </a:p>
            </p:txBody>
          </p:sp>
        </mc:Choice>
        <mc:Fallback xmlns="">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经过简化后的</a:t>
                </a:r>
                <a:r>
                  <a:rPr lang="en-US" altLang="zh-CN" dirty="0" smtClean="0"/>
                  <a:t>(core, lobe, lobe, none)</a:t>
                </a:r>
                <a:r>
                  <a:rPr lang="zh-CN" altLang="en-US" dirty="0" smtClean="0"/>
                  <a:t>假设与</a:t>
                </a:r>
                <a:r>
                  <a:rPr lang="en-US" altLang="zh-CN" dirty="0" smtClean="0"/>
                  <a:t>(none, none, none, none)</a:t>
                </a:r>
                <a:r>
                  <a:rPr lang="zh-CN" altLang="en-US" dirty="0" smtClean="0"/>
                  <a:t>假设的贝叶斯因子计算公式为</a:t>
                </a:r>
                <a:endParaRPr lang="en-US" altLang="zh-CN" dirty="0" smtClean="0"/>
              </a:p>
              <a:p>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由于验前概率的倒数的数值</a:t>
                </a:r>
                <a:r>
                  <a:rPr lang="zh-CN" altLang="en-US" dirty="0"/>
                  <a:t>太</a:t>
                </a:r>
                <a:r>
                  <a:rPr lang="zh-CN" altLang="en-US" dirty="0" smtClean="0"/>
                  <a:t>大，大于</a:t>
                </a:r>
                <a:r>
                  <a:rPr lang="en-US" altLang="zh-CN" dirty="0" smtClean="0"/>
                  <a:t>10</a:t>
                </a:r>
                <a:r>
                  <a:rPr lang="zh-CN" altLang="en-US" dirty="0" smtClean="0"/>
                  <a:t>的</a:t>
                </a:r>
                <a:r>
                  <a:rPr lang="en-US" altLang="zh-CN" dirty="0" smtClean="0"/>
                  <a:t>12</a:t>
                </a:r>
                <a:r>
                  <a:rPr lang="zh-CN" altLang="en-US" dirty="0" smtClean="0"/>
                  <a:t>次方，我们一般</a:t>
                </a:r>
                <a:r>
                  <a:rPr lang="zh-CN" altLang="en-US" dirty="0"/>
                  <a:t>取结果的对数</a:t>
                </a:r>
                <a:r>
                  <a:rPr lang="en-US" altLang="zh-CN" i="0">
                    <a:latin typeface="Cambria Math"/>
                  </a:rPr>
                  <a:t>log_10</a:t>
                </a:r>
                <a:r>
                  <a:rPr lang="zh-CN" altLang="en-US" dirty="0"/>
                  <a:t>值。这样对比结果的时候不再需要用除法，而改用减法</a:t>
                </a:r>
                <a:r>
                  <a:rPr lang="zh-CN" altLang="en-US" dirty="0" smtClean="0"/>
                  <a:t>。</a:t>
                </a:r>
                <a:endParaRPr lang="en-US" altLang="zh-CN" dirty="0"/>
              </a:p>
              <a:p>
                <a:endParaRPr lang="zh-CN" altLang="en-US" dirty="0"/>
              </a:p>
            </p:txBody>
          </p:sp>
        </mc:Fallback>
      </mc:AlternateContent>
      <p:sp>
        <p:nvSpPr>
          <p:cNvPr id="4" name="灯片编号占位符 3"/>
          <p:cNvSpPr>
            <a:spLocks noGrp="1"/>
          </p:cNvSpPr>
          <p:nvPr>
            <p:ph type="sldNum" sz="quarter" idx="10"/>
          </p:nvPr>
        </p:nvSpPr>
        <p:spPr/>
        <p:txBody>
          <a:bodyPr/>
          <a:lstStyle/>
          <a:p>
            <a:pPr>
              <a:defRPr/>
            </a:pPr>
            <a:fld id="{B7EFAA14-323B-4103-8EFA-28116A0CCB90}" type="slidenum">
              <a:rPr lang="zh-CN" altLang="en-US" smtClean="0"/>
              <a:pPr>
                <a:defRPr/>
              </a:pPr>
              <a:t>22</a:t>
            </a:fld>
            <a:endParaRPr lang="zh-CN" altLang="en-US"/>
          </a:p>
        </p:txBody>
      </p:sp>
    </p:spTree>
    <p:extLst>
      <p:ext uri="{BB962C8B-B14F-4D97-AF65-F5344CB8AC3E}">
        <p14:creationId xmlns:p14="http://schemas.microsoft.com/office/powerpoint/2010/main" val="3500299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我们使用了</a:t>
            </a:r>
            <a:r>
              <a:rPr lang="en-US" altLang="zh-CN" dirty="0" smtClean="0"/>
              <a:t>Spitzer</a:t>
            </a:r>
            <a:r>
              <a:rPr lang="zh-CN" altLang="en-US" sz="1200" b="0" i="0" kern="1200" dirty="0" smtClean="0">
                <a:solidFill>
                  <a:schemeClr val="tx1"/>
                </a:solidFill>
                <a:effectLst/>
                <a:latin typeface="+mn-lt"/>
                <a:ea typeface="+mn-ea"/>
                <a:cs typeface="+mn-cs"/>
              </a:rPr>
              <a:t>钱德拉南深空区</a:t>
            </a:r>
            <a:r>
              <a:rPr lang="zh-CN" altLang="en-US" dirty="0" smtClean="0"/>
              <a:t>区域的</a:t>
            </a:r>
            <a:r>
              <a:rPr lang="en-US" altLang="zh-CN" sz="1200" dirty="0" smtClean="0"/>
              <a:t>SWIRE 3</a:t>
            </a:r>
            <a:r>
              <a:rPr lang="zh-CN" altLang="en-US" sz="1200" dirty="0" smtClean="0"/>
              <a:t>数据，以及澳大利亚</a:t>
            </a:r>
            <a:r>
              <a:rPr lang="en-US" altLang="zh-CN" sz="1200" dirty="0" smtClean="0"/>
              <a:t>ATLAS</a:t>
            </a:r>
            <a:r>
              <a:rPr lang="zh-CN" altLang="en-US" sz="1200" b="0" i="0" u="none" strike="noStrike" kern="1200" baseline="0" dirty="0" smtClean="0">
                <a:solidFill>
                  <a:schemeClr val="tx1"/>
                </a:solidFill>
                <a:latin typeface="+mn-lt"/>
                <a:ea typeface="+mn-ea"/>
                <a:cs typeface="+mn-cs"/>
              </a:rPr>
              <a:t>的射电数据进行交叉证认。</a:t>
            </a:r>
            <a:endParaRPr lang="en-US" altLang="zh-CN" sz="12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b="0" i="0" u="none" strike="noStrike" kern="1200" baseline="0" dirty="0" smtClean="0">
                <a:solidFill>
                  <a:schemeClr val="tx1"/>
                </a:solidFill>
                <a:latin typeface="+mn-lt"/>
                <a:ea typeface="+mn-ea"/>
                <a:cs typeface="+mn-cs"/>
              </a:rPr>
              <a:t>澳大利亚的射电天文学家已经对这些数据进行了手工交叉证认，他们是用眼睛去看的方法。</a:t>
            </a:r>
            <a:endParaRPr lang="en-US" altLang="zh-CN" sz="12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sz="12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他们证认的结果中</a:t>
            </a:r>
            <a:r>
              <a:rPr lang="en-US" altLang="zh-CN" sz="1200" dirty="0" smtClean="0"/>
              <a:t>(core, lobe, lobe)</a:t>
            </a:r>
            <a:r>
              <a:rPr lang="zh-CN" altLang="en-US" sz="1200" dirty="0" smtClean="0"/>
              <a:t>型占的比率很低，是低概率事件；</a:t>
            </a:r>
            <a:endParaRPr lang="en-US" altLang="zh-CN"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t>(lobe, lobe)</a:t>
            </a:r>
            <a:r>
              <a:rPr lang="zh-CN" altLang="en-US" sz="1200" dirty="0" smtClean="0"/>
              <a:t>稍高；</a:t>
            </a:r>
            <a:r>
              <a:rPr lang="en-US" altLang="zh-CN" sz="1200" dirty="0" smtClean="0"/>
              <a:t>(core, lobe)</a:t>
            </a:r>
            <a:r>
              <a:rPr lang="zh-CN" altLang="en-US" sz="1200" dirty="0" smtClean="0"/>
              <a:t>或者叫作</a:t>
            </a:r>
            <a:r>
              <a:rPr lang="en-US" altLang="zh-CN" sz="1200" dirty="0" smtClean="0"/>
              <a:t>core-jet</a:t>
            </a:r>
            <a:r>
              <a:rPr lang="zh-CN" altLang="en-US" sz="1200" dirty="0" smtClean="0"/>
              <a:t>的比率也很低；</a:t>
            </a:r>
            <a:endParaRPr lang="en-US" altLang="zh-CN"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t>core</a:t>
            </a:r>
            <a:r>
              <a:rPr lang="zh-CN" altLang="en-US" sz="1200" dirty="0" smtClean="0"/>
              <a:t>占了绝大多数；还有部分复杂情形，</a:t>
            </a:r>
            <a:r>
              <a:rPr lang="en-US" altLang="zh-CN" sz="1200" dirty="0" smtClean="0"/>
              <a:t>ATLAS</a:t>
            </a:r>
            <a:r>
              <a:rPr lang="zh-CN" altLang="en-US" sz="1200" dirty="0" smtClean="0"/>
              <a:t>天文学家没有确定。</a:t>
            </a:r>
          </a:p>
          <a:p>
            <a:endParaRPr lang="en-US" altLang="zh-CN" dirty="0" smtClean="0"/>
          </a:p>
          <a:p>
            <a:r>
              <a:rPr lang="en-US" altLang="zh-CN" dirty="0" smtClean="0"/>
              <a:t>-------------------------------------------------</a:t>
            </a:r>
          </a:p>
          <a:p>
            <a:r>
              <a:rPr lang="en-US" altLang="zh-CN" dirty="0" smtClean="0"/>
              <a:t>Spitzer Wide-area </a:t>
            </a:r>
            <a:r>
              <a:rPr lang="en-US" altLang="zh-CN" dirty="0" err="1" smtClean="0"/>
              <a:t>InfraRed</a:t>
            </a:r>
            <a:r>
              <a:rPr lang="en-US" altLang="zh-CN" dirty="0" smtClean="0"/>
              <a:t> Extragalactic</a:t>
            </a:r>
          </a:p>
          <a:p>
            <a:r>
              <a:rPr lang="en-US" altLang="zh-CN" sz="1200" b="0" i="0" u="none" strike="noStrike" kern="1200" baseline="0" dirty="0" smtClean="0">
                <a:solidFill>
                  <a:schemeClr val="tx1"/>
                </a:solidFill>
                <a:latin typeface="+mn-lt"/>
                <a:ea typeface="+mn-ea"/>
                <a:cs typeface="+mn-cs"/>
              </a:rPr>
              <a:t>Australia Telescope Large Area Survey</a:t>
            </a:r>
            <a:endParaRPr lang="en-US" altLang="zh-CN" dirty="0" smtClean="0"/>
          </a:p>
        </p:txBody>
      </p:sp>
      <p:sp>
        <p:nvSpPr>
          <p:cNvPr id="4" name="灯片编号占位符 3"/>
          <p:cNvSpPr>
            <a:spLocks noGrp="1"/>
          </p:cNvSpPr>
          <p:nvPr>
            <p:ph type="sldNum" sz="quarter" idx="10"/>
          </p:nvPr>
        </p:nvSpPr>
        <p:spPr/>
        <p:txBody>
          <a:bodyPr/>
          <a:lstStyle/>
          <a:p>
            <a:pPr>
              <a:defRPr/>
            </a:pPr>
            <a:fld id="{B7EFAA14-323B-4103-8EFA-28116A0CCB90}" type="slidenum">
              <a:rPr lang="zh-CN" altLang="en-US" smtClean="0"/>
              <a:pPr>
                <a:defRPr/>
              </a:pPr>
              <a:t>23</a:t>
            </a:fld>
            <a:endParaRPr lang="zh-CN" altLang="en-US"/>
          </a:p>
        </p:txBody>
      </p:sp>
    </p:spTree>
    <p:extLst>
      <p:ext uri="{BB962C8B-B14F-4D97-AF65-F5344CB8AC3E}">
        <p14:creationId xmlns:p14="http://schemas.microsoft.com/office/powerpoint/2010/main" val="2404587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pPr>
              <a:defRPr/>
            </a:pPr>
            <a:fld id="{B7EFAA14-323B-4103-8EFA-28116A0CCB90}" type="slidenum">
              <a:rPr lang="zh-CN" altLang="en-US" smtClean="0"/>
              <a:pPr>
                <a:defRPr/>
              </a:pPr>
              <a:t>5</a:t>
            </a:fld>
            <a:endParaRPr lang="zh-CN" altLang="en-US"/>
          </a:p>
        </p:txBody>
      </p:sp>
    </p:spTree>
    <p:extLst>
      <p:ext uri="{BB962C8B-B14F-4D97-AF65-F5344CB8AC3E}">
        <p14:creationId xmlns:p14="http://schemas.microsoft.com/office/powerpoint/2010/main" val="712754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根据这些情况，我们拟定了这样的数据分析方法：</a:t>
            </a:r>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人为地给较好的</a:t>
            </a:r>
            <a:r>
              <a:rPr lang="en-US" altLang="zh-CN" dirty="0" smtClean="0"/>
              <a:t>core</a:t>
            </a:r>
            <a:r>
              <a:rPr lang="zh-CN" altLang="en-US" dirty="0" smtClean="0"/>
              <a:t>设定一个标准，比如设为</a:t>
            </a:r>
            <a:r>
              <a:rPr lang="en-US" altLang="zh-CN" dirty="0" smtClean="0"/>
              <a:t>10</a:t>
            </a:r>
            <a:r>
              <a:rPr lang="zh-CN" altLang="en-US" dirty="0" smtClean="0"/>
              <a:t>，表明它是一个很好的</a:t>
            </a:r>
            <a:r>
              <a:rPr lang="en-US" altLang="zh-CN" dirty="0" smtClean="0"/>
              <a:t>core</a:t>
            </a:r>
            <a:r>
              <a:rPr lang="zh-CN" altLang="en-US" dirty="0" smtClean="0"/>
              <a:t>。这样的</a:t>
            </a:r>
            <a:r>
              <a:rPr lang="en-US" altLang="zh-CN" dirty="0" smtClean="0"/>
              <a:t>core</a:t>
            </a:r>
            <a:r>
              <a:rPr lang="zh-CN" altLang="en-US" dirty="0" smtClean="0"/>
              <a:t>不能作为任何假设的</a:t>
            </a:r>
            <a:r>
              <a:rPr lang="en-US" altLang="zh-CN" dirty="0" smtClean="0"/>
              <a:t>lobe</a:t>
            </a:r>
            <a:r>
              <a:rPr lang="zh-CN" altLang="en-US" dirty="0" smtClean="0"/>
              <a:t>。从计算结果中删除掉这些将它作为</a:t>
            </a:r>
            <a:r>
              <a:rPr lang="en-US" altLang="zh-CN" dirty="0" smtClean="0"/>
              <a:t>lobe</a:t>
            </a:r>
            <a:r>
              <a:rPr lang="zh-CN" altLang="en-US" dirty="0" smtClean="0"/>
              <a:t>的假设</a:t>
            </a:r>
            <a:endParaRPr lang="en-US" altLang="zh-CN" dirty="0" smtClean="0"/>
          </a:p>
          <a:p>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首先取最好的</a:t>
            </a:r>
            <a:r>
              <a:rPr lang="en-US" altLang="zh-CN" dirty="0" smtClean="0"/>
              <a:t>(core, lobe, lobe)</a:t>
            </a:r>
            <a:r>
              <a:rPr lang="zh-CN" altLang="en-US" dirty="0" smtClean="0"/>
              <a:t>型，然后将涉及到它们其中任一成员的计算结果删除</a:t>
            </a:r>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再选最好的</a:t>
            </a:r>
            <a:r>
              <a:rPr lang="en-US" altLang="zh-CN" dirty="0" smtClean="0"/>
              <a:t>(lobe, lobe)</a:t>
            </a:r>
            <a:r>
              <a:rPr lang="zh-CN" altLang="en-US" dirty="0" smtClean="0"/>
              <a:t>及</a:t>
            </a:r>
            <a:r>
              <a:rPr lang="en-US" altLang="zh-CN" dirty="0" smtClean="0"/>
              <a:t>(core, lobe)</a:t>
            </a:r>
            <a:r>
              <a:rPr lang="zh-CN" altLang="en-US" dirty="0" smtClean="0"/>
              <a:t>，同样将涉及到它们其中任一成员的计算删除</a:t>
            </a:r>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剩下的结果中，寻找最好的</a:t>
            </a:r>
            <a:r>
              <a:rPr lang="en-US" altLang="zh-CN" dirty="0" smtClean="0"/>
              <a:t>(core)</a:t>
            </a:r>
            <a:r>
              <a:rPr lang="zh-CN" altLang="en-US" dirty="0" smtClean="0"/>
              <a:t>型配对</a:t>
            </a:r>
            <a:endParaRPr lang="en-US" altLang="zh-CN" dirty="0" smtClean="0"/>
          </a:p>
          <a:p>
            <a:endParaRPr lang="en-US" altLang="zh-CN" dirty="0" smtClean="0"/>
          </a:p>
        </p:txBody>
      </p:sp>
      <p:sp>
        <p:nvSpPr>
          <p:cNvPr id="4" name="灯片编号占位符 3"/>
          <p:cNvSpPr>
            <a:spLocks noGrp="1"/>
          </p:cNvSpPr>
          <p:nvPr>
            <p:ph type="sldNum" sz="quarter" idx="10"/>
          </p:nvPr>
        </p:nvSpPr>
        <p:spPr/>
        <p:txBody>
          <a:bodyPr/>
          <a:lstStyle/>
          <a:p>
            <a:pPr>
              <a:defRPr/>
            </a:pPr>
            <a:fld id="{B7EFAA14-323B-4103-8EFA-28116A0CCB90}" type="slidenum">
              <a:rPr lang="zh-CN" altLang="en-US" smtClean="0"/>
              <a:pPr>
                <a:defRPr/>
              </a:pPr>
              <a:t>24</a:t>
            </a:fld>
            <a:endParaRPr lang="zh-CN" altLang="en-US"/>
          </a:p>
        </p:txBody>
      </p:sp>
    </p:spTree>
    <p:extLst>
      <p:ext uri="{BB962C8B-B14F-4D97-AF65-F5344CB8AC3E}">
        <p14:creationId xmlns:p14="http://schemas.microsoft.com/office/powerpoint/2010/main" val="2908328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经过大量积分计算及结果分析之后，对比程序得到的结果和澳大利亚射电天文学家手工交叉证认结果</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smtClean="0"/>
          </a:p>
          <a:p>
            <a:r>
              <a:rPr lang="zh-CN" altLang="en-US" dirty="0" smtClean="0"/>
              <a:t>可以看到，</a:t>
            </a:r>
            <a:r>
              <a:rPr lang="en-US" altLang="zh-CN" dirty="0" smtClean="0"/>
              <a:t>triple</a:t>
            </a:r>
            <a:r>
              <a:rPr lang="zh-CN" altLang="en-US" dirty="0" smtClean="0"/>
              <a:t>，也就是</a:t>
            </a:r>
            <a:r>
              <a:rPr lang="en-US" altLang="zh-CN" dirty="0" smtClean="0"/>
              <a:t>(core,</a:t>
            </a:r>
            <a:r>
              <a:rPr lang="en-US" altLang="zh-CN" baseline="0" dirty="0" smtClean="0"/>
              <a:t> lobe, lobe)</a:t>
            </a:r>
            <a:r>
              <a:rPr lang="zh-CN" altLang="en-US" baseline="0" dirty="0" smtClean="0"/>
              <a:t>的结果非常好。</a:t>
            </a:r>
            <a:endParaRPr lang="en-US" altLang="zh-CN" baseline="0" dirty="0" smtClean="0"/>
          </a:p>
          <a:p>
            <a:endParaRPr lang="en-US" altLang="zh-CN" baseline="0" dirty="0" smtClean="0"/>
          </a:p>
          <a:p>
            <a:r>
              <a:rPr lang="en-US" altLang="zh-CN" baseline="0" dirty="0" smtClean="0"/>
              <a:t> </a:t>
            </a:r>
            <a:r>
              <a:rPr lang="zh-CN" altLang="en-US" baseline="0" dirty="0" smtClean="0"/>
              <a:t>下面，</a:t>
            </a:r>
            <a:r>
              <a:rPr lang="en-US" altLang="zh-CN" baseline="0" dirty="0" smtClean="0"/>
              <a:t>Double</a:t>
            </a:r>
            <a:r>
              <a:rPr lang="zh-CN" altLang="en-US" baseline="0" dirty="0" smtClean="0"/>
              <a:t>也就是</a:t>
            </a:r>
            <a:r>
              <a:rPr lang="en-US" altLang="zh-CN" baseline="0" dirty="0" smtClean="0"/>
              <a:t>(core, lobe)</a:t>
            </a:r>
            <a:r>
              <a:rPr lang="zh-CN" altLang="en-US" baseline="0" dirty="0" smtClean="0"/>
              <a:t>或者</a:t>
            </a:r>
            <a:r>
              <a:rPr lang="en-US" altLang="zh-CN" baseline="0" dirty="0" smtClean="0"/>
              <a:t>(lobe, lobe)</a:t>
            </a:r>
            <a:r>
              <a:rPr lang="zh-CN" altLang="en-US" baseline="0" dirty="0" smtClean="0"/>
              <a:t>相对差一些。</a:t>
            </a:r>
            <a:endParaRPr lang="en-US" altLang="zh-CN" baseline="0" dirty="0" smtClean="0"/>
          </a:p>
          <a:p>
            <a:endParaRPr lang="en-US" altLang="zh-CN" baseline="0" dirty="0" smtClean="0"/>
          </a:p>
          <a:p>
            <a:r>
              <a:rPr lang="zh-CN" altLang="en-US" baseline="0" dirty="0" smtClean="0"/>
              <a:t>而</a:t>
            </a:r>
            <a:r>
              <a:rPr lang="en-US" altLang="zh-CN" baseline="0" dirty="0" smtClean="0"/>
              <a:t>core</a:t>
            </a:r>
            <a:r>
              <a:rPr lang="zh-CN" altLang="en-US" baseline="0" dirty="0" smtClean="0"/>
              <a:t>的情形，也就是通常的像</a:t>
            </a:r>
            <a:r>
              <a:rPr lang="en-US" altLang="zh-CN" baseline="0" dirty="0" smtClean="0"/>
              <a:t>Zones Algorithm</a:t>
            </a:r>
            <a:r>
              <a:rPr lang="zh-CN" altLang="en-US" baseline="0" dirty="0" smtClean="0"/>
              <a:t>那样一对一的交叉证认的结果也非常不错</a:t>
            </a:r>
            <a:endParaRPr lang="zh-CN" altLang="en-US" dirty="0"/>
          </a:p>
        </p:txBody>
      </p:sp>
      <p:sp>
        <p:nvSpPr>
          <p:cNvPr id="4" name="灯片编号占位符 3"/>
          <p:cNvSpPr>
            <a:spLocks noGrp="1"/>
          </p:cNvSpPr>
          <p:nvPr>
            <p:ph type="sldNum" sz="quarter" idx="10"/>
          </p:nvPr>
        </p:nvSpPr>
        <p:spPr/>
        <p:txBody>
          <a:bodyPr/>
          <a:lstStyle/>
          <a:p>
            <a:pPr>
              <a:defRPr/>
            </a:pPr>
            <a:fld id="{B7EFAA14-323B-4103-8EFA-28116A0CCB90}" type="slidenum">
              <a:rPr lang="zh-CN" altLang="en-US" smtClean="0"/>
              <a:pPr>
                <a:defRPr/>
              </a:pPr>
              <a:t>25</a:t>
            </a:fld>
            <a:endParaRPr lang="zh-CN" altLang="en-US"/>
          </a:p>
        </p:txBody>
      </p:sp>
    </p:spTree>
    <p:extLst>
      <p:ext uri="{BB962C8B-B14F-4D97-AF65-F5344CB8AC3E}">
        <p14:creationId xmlns:p14="http://schemas.microsoft.com/office/powerpoint/2010/main" val="1199022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小结</a:t>
            </a:r>
            <a:endParaRPr lang="en-US" altLang="zh-CN" dirty="0" smtClean="0"/>
          </a:p>
          <a:p>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我们提出了一种基于贝叶斯假设推断，使用直线非对称模型 对光学星表与可能带有喷流射电源射电星表 进行交叉证认的方法</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此方法可应用到未来的大规模射电波段巡天观测结果，比如</a:t>
            </a:r>
            <a:r>
              <a:rPr lang="en-US" altLang="zh-CN" dirty="0" smtClean="0"/>
              <a:t>SKA</a:t>
            </a:r>
            <a:r>
              <a:rPr lang="zh-CN" altLang="en-US" dirty="0" smtClean="0"/>
              <a:t>，与光学观测结果的数据融合中来</a:t>
            </a:r>
            <a:endParaRPr lang="en-US" altLang="zh-CN" dirty="0" smtClean="0"/>
          </a:p>
          <a:p>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这个方法还存在一些问题，比如模型不能适应喷流瓣夹角较大的情形，需要进一步修正模型。</a:t>
            </a:r>
          </a:p>
          <a:p>
            <a:endParaRPr lang="zh-CN" altLang="en-US" dirty="0"/>
          </a:p>
        </p:txBody>
      </p:sp>
      <p:sp>
        <p:nvSpPr>
          <p:cNvPr id="4" name="灯片编号占位符 3"/>
          <p:cNvSpPr>
            <a:spLocks noGrp="1"/>
          </p:cNvSpPr>
          <p:nvPr>
            <p:ph type="sldNum" sz="quarter" idx="10"/>
          </p:nvPr>
        </p:nvSpPr>
        <p:spPr/>
        <p:txBody>
          <a:bodyPr/>
          <a:lstStyle/>
          <a:p>
            <a:pPr>
              <a:defRPr/>
            </a:pPr>
            <a:fld id="{B7EFAA14-323B-4103-8EFA-28116A0CCB90}" type="slidenum">
              <a:rPr lang="zh-CN" altLang="en-US" smtClean="0"/>
              <a:pPr>
                <a:defRPr/>
              </a:pPr>
              <a:t>31</a:t>
            </a:fld>
            <a:endParaRPr lang="zh-CN" altLang="en-US"/>
          </a:p>
        </p:txBody>
      </p:sp>
    </p:spTree>
    <p:extLst>
      <p:ext uri="{BB962C8B-B14F-4D97-AF65-F5344CB8AC3E}">
        <p14:creationId xmlns:p14="http://schemas.microsoft.com/office/powerpoint/2010/main" val="1108212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smtClean="0"/>
                  <a:t>首先需要说明几个条件概率函数</a:t>
                </a:r>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我们用</a:t>
                </a:r>
                <a14:m>
                  <m:oMath xmlns:m="http://schemas.openxmlformats.org/officeDocument/2006/math">
                    <m:r>
                      <m:rPr>
                        <m:nor/>
                      </m:rPr>
                      <a:rPr lang="en-US" altLang="zh-CN" dirty="0" smtClean="0"/>
                      <m:t>p</m:t>
                    </m:r>
                    <m:r>
                      <m:rPr>
                        <m:nor/>
                      </m:rPr>
                      <a:rPr lang="en-US" altLang="zh-CN" b="0" i="0" dirty="0" smtClean="0"/>
                      <m:t>(</m:t>
                    </m:r>
                    <m:r>
                      <m:rPr>
                        <m:nor/>
                      </m:rPr>
                      <a:rPr lang="en-US" altLang="zh-CN" b="1" i="0" dirty="0" smtClean="0"/>
                      <m:t>x</m:t>
                    </m:r>
                    <m:r>
                      <m:rPr>
                        <m:nor/>
                      </m:rPr>
                      <a:rPr lang="en-US" altLang="zh-CN" b="0" i="0" dirty="0" smtClean="0"/>
                      <m:t>|</m:t>
                    </m:r>
                    <m:r>
                      <m:rPr>
                        <m:nor/>
                      </m:rPr>
                      <a:rPr lang="en-US" altLang="zh-CN" b="1" i="0" dirty="0" smtClean="0"/>
                      <m:t>m</m:t>
                    </m:r>
                    <m:r>
                      <m:rPr>
                        <m:nor/>
                      </m:rPr>
                      <a:rPr lang="en-US" altLang="zh-CN" b="0" i="0" dirty="0" smtClean="0"/>
                      <m:t>,</m:t>
                    </m:r>
                    <m:r>
                      <m:rPr>
                        <m:nor/>
                      </m:rPr>
                      <a:rPr lang="en-US" altLang="zh-CN" b="0" i="0" dirty="0" smtClean="0"/>
                      <m:t>M</m:t>
                    </m:r>
                    <m:r>
                      <m:rPr>
                        <m:nor/>
                      </m:rPr>
                      <a:rPr lang="en-US" altLang="zh-CN" b="0" i="0" dirty="0" smtClean="0"/>
                      <m:t>)</m:t>
                    </m:r>
                    <m:r>
                      <a:rPr lang="en-US" altLang="zh-CN" i="1" dirty="0" smtClean="0">
                        <a:latin typeface="Cambria Math"/>
                      </a:rPr>
                      <m:t> </m:t>
                    </m:r>
                  </m:oMath>
                </a14:m>
                <a:r>
                  <a:rPr lang="zh-CN" altLang="en-US" dirty="0" smtClean="0"/>
                  <a:t>表示</a:t>
                </a:r>
                <a:r>
                  <a:rPr lang="zh-CN" altLang="en-US" dirty="0"/>
                  <a:t>一个准确位置为</a:t>
                </a:r>
                <a:r>
                  <a:rPr lang="en-US" altLang="zh-CN" b="1" i="1" dirty="0"/>
                  <a:t>m</a:t>
                </a:r>
                <a:r>
                  <a:rPr lang="zh-CN" altLang="en-US" dirty="0"/>
                  <a:t>的天体在位置</a:t>
                </a:r>
                <a:r>
                  <a:rPr lang="en-US" altLang="zh-CN" b="1" i="1" dirty="0"/>
                  <a:t>x</a:t>
                </a:r>
                <a:r>
                  <a:rPr lang="zh-CN" altLang="en-US" dirty="0"/>
                  <a:t>被观测到的</a:t>
                </a:r>
                <a:r>
                  <a:rPr lang="zh-CN" altLang="en-US" dirty="0" smtClean="0"/>
                  <a:t>概率，其积分为</a:t>
                </a:r>
                <a:r>
                  <a:rPr lang="en-US" altLang="zh-CN" dirty="0" smtClean="0"/>
                  <a:t>1</a:t>
                </a:r>
                <a:r>
                  <a:rPr lang="zh-CN" altLang="en-US" dirty="0" smtClean="0"/>
                  <a:t>，说明它是规范化的</a:t>
                </a:r>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第二个公式，对于单个观测目标</a:t>
                </a:r>
                <a:r>
                  <a:rPr lang="en-US" altLang="zh-CN" dirty="0"/>
                  <a:t>x</a:t>
                </a:r>
                <a:r>
                  <a:rPr lang="en-US" altLang="zh-CN" baseline="-25000" dirty="0"/>
                  <a:t>1</a:t>
                </a:r>
                <a:r>
                  <a:rPr lang="zh-CN" altLang="en-US" dirty="0"/>
                  <a:t>，应用贝叶斯定理</a:t>
                </a:r>
                <a:r>
                  <a:rPr lang="zh-CN" altLang="en-US" dirty="0" smtClean="0"/>
                  <a:t>取得它的验</a:t>
                </a:r>
                <a:r>
                  <a:rPr lang="zh-CN" altLang="en-US" dirty="0"/>
                  <a:t>后概率密度</a:t>
                </a:r>
                <a:r>
                  <a:rPr lang="zh-CN" altLang="en-US" dirty="0" smtClean="0"/>
                  <a:t>，也就是准确</a:t>
                </a:r>
                <a:r>
                  <a:rPr lang="zh-CN" altLang="en-US" dirty="0"/>
                  <a:t>位置</a:t>
                </a:r>
                <a:r>
                  <a:rPr lang="en-US" altLang="zh-CN" dirty="0"/>
                  <a:t>m</a:t>
                </a:r>
                <a:r>
                  <a:rPr lang="zh-CN" altLang="en-US" dirty="0"/>
                  <a:t>为</a:t>
                </a:r>
                <a:r>
                  <a:rPr lang="en-US" altLang="zh-CN" dirty="0"/>
                  <a:t>x</a:t>
                </a:r>
                <a:r>
                  <a:rPr lang="en-US" altLang="zh-CN" baseline="-25000" dirty="0"/>
                  <a:t>1</a:t>
                </a:r>
                <a:r>
                  <a:rPr lang="zh-CN" altLang="en-US" dirty="0"/>
                  <a:t>的</a:t>
                </a:r>
                <a:r>
                  <a:rPr lang="zh-CN" altLang="en-US" dirty="0" smtClean="0"/>
                  <a:t>概率。</a:t>
                </a:r>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由全概率公式可以得到，</a:t>
                </a:r>
                <a:r>
                  <a:rPr lang="en-US" altLang="zh-CN" dirty="0" smtClean="0"/>
                  <a:t> x</a:t>
                </a:r>
                <a:r>
                  <a:rPr lang="en-US" altLang="zh-CN" baseline="-25000" dirty="0" smtClean="0"/>
                  <a:t>1</a:t>
                </a:r>
                <a:r>
                  <a:rPr lang="zh-CN" altLang="en-US" dirty="0" smtClean="0"/>
                  <a:t>在天球上的验前概率是这样的</a:t>
                </a:r>
                <a:endParaRPr lang="zh-CN" altLang="en-US" dirty="0"/>
              </a:p>
            </p:txBody>
          </p:sp>
        </mc:Choice>
        <mc:Fallback xmlns="">
          <p:sp>
            <p:nvSpPr>
              <p:cNvPr id="3" name="备注占位符 2"/>
              <p:cNvSpPr>
                <a:spLocks noGrp="1"/>
              </p:cNvSpPr>
              <p:nvPr>
                <p:ph type="body" idx="1"/>
              </p:nvPr>
            </p:nvSpPr>
            <p:spPr/>
            <p:txBody>
              <a:bodyPr/>
              <a:lstStyle/>
              <a:p>
                <a:r>
                  <a:rPr lang="zh-CN" altLang="en-US" dirty="0" smtClean="0"/>
                  <a:t>首先需要说明几个条件概率函数</a:t>
                </a:r>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我们用</a:t>
                </a:r>
                <a:r>
                  <a:rPr lang="en-US" altLang="zh-CN" i="0" dirty="0" smtClean="0">
                    <a:latin typeface="Cambria Math"/>
                  </a:rPr>
                  <a:t>"p</a:t>
                </a:r>
                <a:r>
                  <a:rPr lang="en-US" altLang="zh-CN" b="0" i="0" dirty="0" smtClean="0">
                    <a:latin typeface="Cambria Math"/>
                  </a:rPr>
                  <a:t>(</a:t>
                </a:r>
                <a:r>
                  <a:rPr lang="en-US" altLang="zh-CN" b="1" i="0" dirty="0" smtClean="0">
                    <a:latin typeface="Cambria Math"/>
                  </a:rPr>
                  <a:t>x</a:t>
                </a:r>
                <a:r>
                  <a:rPr lang="en-US" altLang="zh-CN" b="0" i="0" dirty="0" smtClean="0">
                    <a:latin typeface="Cambria Math"/>
                  </a:rPr>
                  <a:t>|</a:t>
                </a:r>
                <a:r>
                  <a:rPr lang="en-US" altLang="zh-CN" b="1" i="0" dirty="0" smtClean="0">
                    <a:latin typeface="Cambria Math"/>
                  </a:rPr>
                  <a:t>m</a:t>
                </a:r>
                <a:r>
                  <a:rPr lang="en-US" altLang="zh-CN" b="0" i="0" dirty="0" smtClean="0">
                    <a:latin typeface="Cambria Math"/>
                  </a:rPr>
                  <a:t>,M)"</a:t>
                </a:r>
                <a:r>
                  <a:rPr lang="en-US" altLang="zh-CN" i="0" dirty="0" smtClean="0">
                    <a:latin typeface="Cambria Math"/>
                  </a:rPr>
                  <a:t> </a:t>
                </a:r>
                <a:r>
                  <a:rPr lang="zh-CN" altLang="en-US" dirty="0" smtClean="0"/>
                  <a:t>表示</a:t>
                </a:r>
                <a:r>
                  <a:rPr lang="zh-CN" altLang="en-US" dirty="0"/>
                  <a:t>一个准确位置为</a:t>
                </a:r>
                <a:r>
                  <a:rPr lang="en-US" altLang="zh-CN" b="1" i="1" dirty="0"/>
                  <a:t>m</a:t>
                </a:r>
                <a:r>
                  <a:rPr lang="zh-CN" altLang="en-US" dirty="0"/>
                  <a:t>的天体在位置</a:t>
                </a:r>
                <a:r>
                  <a:rPr lang="en-US" altLang="zh-CN" b="1" i="1" dirty="0"/>
                  <a:t>x</a:t>
                </a:r>
                <a:r>
                  <a:rPr lang="zh-CN" altLang="en-US" dirty="0"/>
                  <a:t>被观测到的</a:t>
                </a:r>
                <a:r>
                  <a:rPr lang="zh-CN" altLang="en-US" dirty="0" smtClean="0"/>
                  <a:t>概率，其积分为</a:t>
                </a:r>
                <a:r>
                  <a:rPr lang="en-US" altLang="zh-CN" dirty="0" smtClean="0"/>
                  <a:t>1</a:t>
                </a:r>
                <a:r>
                  <a:rPr lang="zh-CN" altLang="en-US" dirty="0" smtClean="0"/>
                  <a:t>，说明它是规范化的</a:t>
                </a:r>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对于单个观测目标</a:t>
                </a:r>
                <a:r>
                  <a:rPr lang="en-US" altLang="zh-CN" dirty="0"/>
                  <a:t>x</a:t>
                </a:r>
                <a:r>
                  <a:rPr lang="en-US" altLang="zh-CN" baseline="-25000" dirty="0"/>
                  <a:t>1</a:t>
                </a:r>
                <a:r>
                  <a:rPr lang="zh-CN" altLang="en-US" dirty="0"/>
                  <a:t>，应用贝叶斯定理取得其验后概率密度，即其准确位置</a:t>
                </a:r>
                <a:r>
                  <a:rPr lang="en-US" altLang="zh-CN" dirty="0"/>
                  <a:t>m</a:t>
                </a:r>
                <a:r>
                  <a:rPr lang="zh-CN" altLang="en-US" dirty="0"/>
                  <a:t>为</a:t>
                </a:r>
                <a:r>
                  <a:rPr lang="en-US" altLang="zh-CN" dirty="0"/>
                  <a:t>x</a:t>
                </a:r>
                <a:r>
                  <a:rPr lang="en-US" altLang="zh-CN" baseline="-25000" dirty="0"/>
                  <a:t>1</a:t>
                </a:r>
                <a:r>
                  <a:rPr lang="zh-CN" altLang="en-US" dirty="0"/>
                  <a:t>的概率</a:t>
                </a:r>
                <a:r>
                  <a:rPr lang="zh-CN" altLang="en-US" dirty="0" smtClean="0"/>
                  <a:t>为第二个公式，</a:t>
                </a:r>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由全概率公式可以得到，</a:t>
                </a:r>
                <a:r>
                  <a:rPr lang="en-US" altLang="zh-CN" dirty="0" smtClean="0"/>
                  <a:t> x</a:t>
                </a:r>
                <a:r>
                  <a:rPr lang="en-US" altLang="zh-CN" baseline="-25000" dirty="0" smtClean="0"/>
                  <a:t>1</a:t>
                </a:r>
                <a:r>
                  <a:rPr lang="zh-CN" altLang="en-US" dirty="0" smtClean="0"/>
                  <a:t>在天球上的验前概率</a:t>
                </a:r>
                <a:endParaRPr lang="zh-CN" altLang="en-US" dirty="0"/>
              </a:p>
            </p:txBody>
          </p:sp>
        </mc:Fallback>
      </mc:AlternateContent>
      <p:sp>
        <p:nvSpPr>
          <p:cNvPr id="4" name="灯片编号占位符 3"/>
          <p:cNvSpPr>
            <a:spLocks noGrp="1"/>
          </p:cNvSpPr>
          <p:nvPr>
            <p:ph type="sldNum" sz="quarter" idx="10"/>
          </p:nvPr>
        </p:nvSpPr>
        <p:spPr/>
        <p:txBody>
          <a:bodyPr/>
          <a:lstStyle/>
          <a:p>
            <a:pPr>
              <a:defRPr/>
            </a:pPr>
            <a:fld id="{B7EFAA14-323B-4103-8EFA-28116A0CCB90}" type="slidenum">
              <a:rPr lang="zh-CN" altLang="en-US" smtClean="0"/>
              <a:pPr>
                <a:defRPr/>
              </a:pPr>
              <a:t>7</a:t>
            </a:fld>
            <a:endParaRPr lang="zh-CN" altLang="en-US"/>
          </a:p>
        </p:txBody>
      </p:sp>
    </p:spTree>
    <p:extLst>
      <p:ext uri="{BB962C8B-B14F-4D97-AF65-F5344CB8AC3E}">
        <p14:creationId xmlns:p14="http://schemas.microsoft.com/office/powerpoint/2010/main" val="3601649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lvl="1" indent="0">
                  <a:buFont typeface="Wingdings" pitchFamily="2" charset="2"/>
                  <a:buNone/>
                </a:pPr>
                <a:r>
                  <a:rPr lang="zh-CN" altLang="en-US" dirty="0" smtClean="0"/>
                  <a:t>给定一个假设</a:t>
                </a:r>
                <a:r>
                  <a:rPr lang="en-US" altLang="zh-CN" dirty="0"/>
                  <a:t>H</a:t>
                </a:r>
                <a:r>
                  <a:rPr lang="zh-CN" altLang="en-US" dirty="0"/>
                  <a:t>，所有的数据都来自同一天体</a:t>
                </a:r>
                <a:r>
                  <a:rPr lang="en-US" altLang="zh-CN" dirty="0"/>
                  <a:t>m</a:t>
                </a:r>
              </a:p>
              <a:p>
                <a:pPr marL="0" lvl="1" indent="0">
                  <a:buFont typeface="Wingdings" pitchFamily="2" charset="2"/>
                  <a:buNone/>
                </a:pPr>
                <a:r>
                  <a:rPr lang="zh-CN" altLang="en-US" dirty="0" smtClean="0"/>
                  <a:t>相应</a:t>
                </a:r>
                <a:r>
                  <a:rPr lang="zh-CN" altLang="en-US" dirty="0"/>
                  <a:t>的</a:t>
                </a:r>
                <a:r>
                  <a:rPr lang="zh-CN" altLang="en-US" dirty="0" smtClean="0"/>
                  <a:t>对立</a:t>
                </a:r>
                <a:r>
                  <a:rPr lang="zh-CN" altLang="en-US" dirty="0"/>
                  <a:t>假设</a:t>
                </a:r>
                <a:r>
                  <a:rPr lang="en-US" altLang="zh-CN" dirty="0"/>
                  <a:t>K</a:t>
                </a:r>
                <a:r>
                  <a:rPr lang="zh-CN" altLang="en-US" dirty="0"/>
                  <a:t>，所有的观测数据都来自不同天体，且它们都不源自</a:t>
                </a:r>
                <a:r>
                  <a:rPr lang="en-US" altLang="zh-CN" dirty="0"/>
                  <a:t>m</a:t>
                </a:r>
              </a:p>
              <a:p>
                <a:pPr marL="0" lvl="1" indent="0">
                  <a:buFont typeface="Wingdings" pitchFamily="2" charset="2"/>
                  <a:buNone/>
                </a:pPr>
                <a:endParaRPr lang="en-US" altLang="zh-CN" dirty="0" smtClean="0"/>
              </a:p>
              <a:p>
                <a:pPr marL="0" lvl="1" indent="0">
                  <a:buFont typeface="Wingdings" pitchFamily="2" charset="2"/>
                  <a:buNone/>
                </a:pPr>
                <a:r>
                  <a:rPr lang="zh-CN" altLang="en-US" dirty="0" smtClean="0"/>
                  <a:t>坐标集合</a:t>
                </a:r>
                <a14:m>
                  <m:oMath xmlns:m="http://schemas.openxmlformats.org/officeDocument/2006/math">
                    <m:r>
                      <a:rPr lang="en-US" altLang="zh-CN" i="1">
                        <a:latin typeface="Cambria Math"/>
                      </a:rPr>
                      <m:t>𝐷</m:t>
                    </m:r>
                    <m:r>
                      <a:rPr lang="en-US" altLang="zh-CN" i="1">
                        <a:latin typeface="Cambria Math"/>
                      </a:rPr>
                      <m:t>={</m:t>
                    </m:r>
                    <m:sSub>
                      <m:sSubPr>
                        <m:ctrlPr>
                          <a:rPr lang="en-US" altLang="zh-CN" i="1">
                            <a:latin typeface="Cambria Math" panose="02040503050406030204" pitchFamily="18" charset="0"/>
                          </a:rPr>
                        </m:ctrlPr>
                      </m:sSubPr>
                      <m:e>
                        <m:r>
                          <a:rPr lang="en-US" altLang="zh-CN" b="0" i="1" smtClean="0">
                            <a:latin typeface="Cambria Math"/>
                          </a:rPr>
                          <m:t>𝑥</m:t>
                        </m:r>
                      </m:e>
                      <m:sub>
                        <m:r>
                          <a:rPr lang="en-US" altLang="zh-CN" b="0" i="1" smtClean="0">
                            <a:latin typeface="Cambria Math"/>
                          </a:rPr>
                          <m:t>1</m:t>
                        </m:r>
                      </m:sub>
                    </m:sSub>
                    <m:r>
                      <a:rPr lang="en-US" altLang="zh-CN" i="1">
                        <a:latin typeface="Cambria Math"/>
                      </a:rPr>
                      <m:t>,</m:t>
                    </m:r>
                    <m:sSub>
                      <m:sSubPr>
                        <m:ctrlPr>
                          <a:rPr lang="en-US" altLang="zh-CN" i="1">
                            <a:latin typeface="Cambria Math" panose="02040503050406030204" pitchFamily="18" charset="0"/>
                          </a:rPr>
                        </m:ctrlPr>
                      </m:sSubPr>
                      <m:e>
                        <m:r>
                          <a:rPr lang="en-US" altLang="zh-CN" b="0" i="1" smtClean="0">
                            <a:latin typeface="Cambria Math"/>
                          </a:rPr>
                          <m:t>𝑥</m:t>
                        </m:r>
                      </m:e>
                      <m:sub>
                        <m:r>
                          <a:rPr lang="en-US" altLang="zh-CN" b="0" i="1" smtClean="0">
                            <a:latin typeface="Cambria Math"/>
                          </a:rPr>
                          <m:t>2</m:t>
                        </m:r>
                      </m:sub>
                    </m:sSub>
                    <m:r>
                      <a:rPr lang="en-US" altLang="zh-CN" i="1">
                        <a:latin typeface="Cambria Math"/>
                      </a:rPr>
                      <m:t>,</m:t>
                    </m:r>
                    <m:r>
                      <a:rPr lang="en-US" altLang="zh-CN" b="0" i="1" smtClean="0">
                        <a:latin typeface="Cambria Math"/>
                      </a:rPr>
                      <m:t>…</m:t>
                    </m:r>
                    <m:r>
                      <a:rPr lang="en-US" altLang="zh-CN" i="1">
                        <a:latin typeface="Cambria Math"/>
                      </a:rPr>
                      <m:t>,</m:t>
                    </m:r>
                    <m:sSub>
                      <m:sSubPr>
                        <m:ctrlPr>
                          <a:rPr lang="en-US" altLang="zh-CN" i="1">
                            <a:latin typeface="Cambria Math" panose="02040503050406030204" pitchFamily="18" charset="0"/>
                          </a:rPr>
                        </m:ctrlPr>
                      </m:sSubPr>
                      <m:e>
                        <m:r>
                          <a:rPr lang="en-US" altLang="zh-CN" b="0" i="1" smtClean="0">
                            <a:latin typeface="Cambria Math"/>
                          </a:rPr>
                          <m:t>𝑥</m:t>
                        </m:r>
                      </m:e>
                      <m:sub>
                        <m:r>
                          <a:rPr lang="en-US" altLang="zh-CN" b="0" i="1" smtClean="0">
                            <a:latin typeface="Cambria Math"/>
                          </a:rPr>
                          <m:t>𝑛</m:t>
                        </m:r>
                      </m:sub>
                    </m:sSub>
                    <m:r>
                      <a:rPr lang="en-US" altLang="zh-CN" i="1">
                        <a:latin typeface="Cambria Math"/>
                      </a:rPr>
                      <m:t>}</m:t>
                    </m:r>
                  </m:oMath>
                </a14:m>
                <a:r>
                  <a:rPr lang="zh-CN" altLang="en-US" dirty="0" smtClean="0"/>
                  <a:t>对应</a:t>
                </a:r>
                <a:r>
                  <a:rPr lang="en-US" altLang="zh-CN" dirty="0"/>
                  <a:t>n</a:t>
                </a:r>
                <a:r>
                  <a:rPr lang="zh-CN" altLang="en-US" dirty="0"/>
                  <a:t>次不同</a:t>
                </a:r>
                <a:r>
                  <a:rPr lang="zh-CN" altLang="en-US" dirty="0" smtClean="0"/>
                  <a:t>观测，就可以得到贝叶斯因子</a:t>
                </a:r>
                <a:endParaRPr lang="en-US" altLang="zh-CN" dirty="0" smtClean="0"/>
              </a:p>
              <a:p>
                <a:endParaRPr lang="en-US" altLang="zh-CN" dirty="0" smtClean="0"/>
              </a:p>
              <a:p>
                <a:r>
                  <a:rPr lang="zh-CN" altLang="en-US" dirty="0" smtClean="0"/>
                  <a:t>应用贝叶斯定理，我们可以看到，这里的贝叶斯因子实际上就是两个假设的似然函数的比值</a:t>
                </a:r>
                <a:endParaRPr lang="en-US" dirty="0"/>
              </a:p>
            </p:txBody>
          </p:sp>
        </mc:Choice>
        <mc:Fallback xmlns="">
          <p:sp>
            <p:nvSpPr>
              <p:cNvPr id="3" name="Notes Placeholder 2"/>
              <p:cNvSpPr>
                <a:spLocks noGrp="1"/>
              </p:cNvSpPr>
              <p:nvPr>
                <p:ph type="body" idx="1"/>
              </p:nvPr>
            </p:nvSpPr>
            <p:spPr/>
            <p:txBody>
              <a:bodyPr/>
              <a:lstStyle/>
              <a:p>
                <a:pPr marL="0" lvl="1" indent="0">
                  <a:buFont typeface="Wingdings" pitchFamily="2" charset="2"/>
                  <a:buNone/>
                </a:pPr>
                <a:r>
                  <a:rPr lang="zh-CN" altLang="en-US" dirty="0" smtClean="0"/>
                  <a:t>给定一个假设</a:t>
                </a:r>
                <a:r>
                  <a:rPr lang="en-US" altLang="zh-CN" dirty="0"/>
                  <a:t>H</a:t>
                </a:r>
                <a:r>
                  <a:rPr lang="zh-CN" altLang="en-US" dirty="0"/>
                  <a:t>，所有的数据都来自同一天体</a:t>
                </a:r>
                <a:r>
                  <a:rPr lang="en-US" altLang="zh-CN" dirty="0"/>
                  <a:t>m</a:t>
                </a:r>
              </a:p>
              <a:p>
                <a:pPr marL="0" lvl="1" indent="0">
                  <a:buFont typeface="Wingdings" pitchFamily="2" charset="2"/>
                  <a:buNone/>
                </a:pPr>
                <a:r>
                  <a:rPr lang="zh-CN" altLang="en-US" dirty="0" smtClean="0"/>
                  <a:t>相应</a:t>
                </a:r>
                <a:r>
                  <a:rPr lang="zh-CN" altLang="en-US" dirty="0"/>
                  <a:t>的</a:t>
                </a:r>
                <a:r>
                  <a:rPr lang="zh-CN" altLang="en-US" dirty="0" smtClean="0"/>
                  <a:t>对立</a:t>
                </a:r>
                <a:r>
                  <a:rPr lang="zh-CN" altLang="en-US" dirty="0"/>
                  <a:t>假设</a:t>
                </a:r>
                <a:r>
                  <a:rPr lang="en-US" altLang="zh-CN" dirty="0"/>
                  <a:t>K</a:t>
                </a:r>
                <a:r>
                  <a:rPr lang="zh-CN" altLang="en-US" dirty="0"/>
                  <a:t>，所有的观测数据都来自不同天体，且它们都不源自</a:t>
                </a:r>
                <a:r>
                  <a:rPr lang="en-US" altLang="zh-CN" dirty="0"/>
                  <a:t>m</a:t>
                </a:r>
              </a:p>
              <a:p>
                <a:pPr marL="0" lvl="1" indent="0">
                  <a:buFont typeface="Wingdings" pitchFamily="2" charset="2"/>
                  <a:buNone/>
                </a:pPr>
                <a:r>
                  <a:rPr lang="zh-CN" altLang="en-US" dirty="0"/>
                  <a:t>坐标</a:t>
                </a:r>
                <a:r>
                  <a:rPr lang="zh-CN" altLang="en-US" dirty="0" smtClean="0"/>
                  <a:t>集合</a:t>
                </a:r>
                <a:r>
                  <a:rPr lang="en-US" altLang="zh-CN" i="0">
                    <a:latin typeface="Cambria Math"/>
                  </a:rPr>
                  <a:t>𝐷={</a:t>
                </a:r>
                <a:r>
                  <a:rPr lang="en-US" altLang="zh-CN" b="0" i="0" smtClean="0">
                    <a:latin typeface="Cambria Math"/>
                  </a:rPr>
                  <a:t>𝑥</a:t>
                </a:r>
                <a:r>
                  <a:rPr lang="en-US" altLang="zh-CN" b="0" i="0">
                    <a:latin typeface="Cambria Math"/>
                  </a:rPr>
                  <a:t>_</a:t>
                </a:r>
                <a:r>
                  <a:rPr lang="en-US" altLang="zh-CN" b="0" i="0" smtClean="0">
                    <a:latin typeface="Cambria Math"/>
                  </a:rPr>
                  <a:t>1</a:t>
                </a:r>
                <a:r>
                  <a:rPr lang="en-US" altLang="zh-CN" i="0">
                    <a:latin typeface="Cambria Math"/>
                  </a:rPr>
                  <a:t>,</a:t>
                </a:r>
                <a:r>
                  <a:rPr lang="en-US" altLang="zh-CN" b="0" i="0" smtClean="0">
                    <a:latin typeface="Cambria Math"/>
                  </a:rPr>
                  <a:t>𝑥</a:t>
                </a:r>
                <a:r>
                  <a:rPr lang="en-US" altLang="zh-CN" b="0" i="0">
                    <a:latin typeface="Cambria Math"/>
                  </a:rPr>
                  <a:t>_</a:t>
                </a:r>
                <a:r>
                  <a:rPr lang="en-US" altLang="zh-CN" b="0" i="0" smtClean="0">
                    <a:latin typeface="Cambria Math"/>
                  </a:rPr>
                  <a:t>2</a:t>
                </a:r>
                <a:r>
                  <a:rPr lang="en-US" altLang="zh-CN" i="0">
                    <a:latin typeface="Cambria Math"/>
                  </a:rPr>
                  <a:t>,</a:t>
                </a:r>
                <a:r>
                  <a:rPr lang="en-US" altLang="zh-CN" b="0" i="0" smtClean="0">
                    <a:latin typeface="Cambria Math"/>
                  </a:rPr>
                  <a:t>…</a:t>
                </a:r>
                <a:r>
                  <a:rPr lang="en-US" altLang="zh-CN" i="0">
                    <a:latin typeface="Cambria Math"/>
                  </a:rPr>
                  <a:t>,</a:t>
                </a:r>
                <a:r>
                  <a:rPr lang="en-US" altLang="zh-CN" b="0" i="0" smtClean="0">
                    <a:latin typeface="Cambria Math"/>
                  </a:rPr>
                  <a:t>𝑥</a:t>
                </a:r>
                <a:r>
                  <a:rPr lang="en-US" altLang="zh-CN" b="0" i="0">
                    <a:latin typeface="Cambria Math"/>
                  </a:rPr>
                  <a:t>_</a:t>
                </a:r>
                <a:r>
                  <a:rPr lang="en-US" altLang="zh-CN" b="0" i="0" smtClean="0">
                    <a:latin typeface="Cambria Math"/>
                  </a:rPr>
                  <a:t>𝑛</a:t>
                </a:r>
                <a:r>
                  <a:rPr lang="en-US" altLang="zh-CN" i="0">
                    <a:latin typeface="Cambria Math"/>
                  </a:rPr>
                  <a:t>}</a:t>
                </a:r>
                <a:r>
                  <a:rPr lang="zh-CN" altLang="en-US" dirty="0" smtClean="0"/>
                  <a:t>对应</a:t>
                </a:r>
                <a:r>
                  <a:rPr lang="en-US" altLang="zh-CN" dirty="0"/>
                  <a:t>n</a:t>
                </a:r>
                <a:r>
                  <a:rPr lang="zh-CN" altLang="en-US" dirty="0"/>
                  <a:t>次不同观测</a:t>
                </a:r>
                <a:endParaRPr lang="en-US" altLang="zh-CN" dirty="0"/>
              </a:p>
              <a:p>
                <a:r>
                  <a:rPr lang="zh-CN" altLang="en-US" dirty="0" smtClean="0"/>
                  <a:t>就可以得到贝叶斯因子</a:t>
                </a:r>
                <a:endParaRPr lang="en-US" altLang="zh-CN" dirty="0" smtClean="0"/>
              </a:p>
              <a:p>
                <a:r>
                  <a:rPr lang="zh-CN" altLang="en-US" dirty="0" smtClean="0"/>
                  <a:t>应用贝叶斯定理，我们可以看到，这里的贝叶斯因子实际上就是两个假设的似然函数的比值</a:t>
                </a:r>
                <a:endParaRPr lang="en-US" dirty="0"/>
              </a:p>
            </p:txBody>
          </p:sp>
        </mc:Fallback>
      </mc:AlternateContent>
      <p:sp>
        <p:nvSpPr>
          <p:cNvPr id="4" name="Slide Number Placeholder 3"/>
          <p:cNvSpPr>
            <a:spLocks noGrp="1"/>
          </p:cNvSpPr>
          <p:nvPr>
            <p:ph type="sldNum" sz="quarter" idx="10"/>
          </p:nvPr>
        </p:nvSpPr>
        <p:spPr/>
        <p:txBody>
          <a:bodyPr/>
          <a:lstStyle/>
          <a:p>
            <a:pPr>
              <a:defRPr/>
            </a:pPr>
            <a:fld id="{B7EFAA14-323B-4103-8EFA-28116A0CCB90}" type="slidenum">
              <a:rPr lang="zh-CN" altLang="en-US" smtClean="0"/>
              <a:pPr>
                <a:defRPr/>
              </a:pPr>
              <a:t>8</a:t>
            </a:fld>
            <a:endParaRPr lang="zh-CN" altLang="en-US"/>
          </a:p>
        </p:txBody>
      </p:sp>
    </p:spTree>
    <p:extLst>
      <p:ext uri="{BB962C8B-B14F-4D97-AF65-F5344CB8AC3E}">
        <p14:creationId xmlns:p14="http://schemas.microsoft.com/office/powerpoint/2010/main" val="3001256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zh-CN" altLang="en-US" dirty="0" smtClean="0"/>
                  <a:t>想要计算贝叶斯因子，需要将这些假设的似然函数参数化</a:t>
                </a:r>
                <a:endParaRPr lang="en-US" altLang="zh-CN" dirty="0" smtClean="0"/>
              </a:p>
              <a:p>
                <a:r>
                  <a:rPr lang="en-US" altLang="zh-CN" sz="1200" dirty="0" smtClean="0"/>
                  <a:t>H</a:t>
                </a:r>
                <a:r>
                  <a:rPr lang="zh-CN" altLang="en-US" sz="1200" dirty="0" smtClean="0"/>
                  <a:t>假设中所有观测对象都是同一目标，因而可以用一个共同位置</a:t>
                </a:r>
                <a:r>
                  <a:rPr lang="en-US" altLang="zh-CN" sz="1200" b="1" dirty="0" smtClean="0"/>
                  <a:t>m</a:t>
                </a:r>
                <a:r>
                  <a:rPr lang="zh-CN" altLang="en-US" sz="1200" dirty="0" smtClean="0"/>
                  <a:t>来对它进行参数化，积分内的概率密度函数相乘</a:t>
                </a:r>
                <a:endParaRPr lang="en-US" altLang="zh-CN" sz="1200" dirty="0" smtClean="0"/>
              </a:p>
              <a:p>
                <a:endParaRPr lang="en-US" altLang="zh-CN" sz="1200" dirty="0" smtClean="0"/>
              </a:p>
              <a:p>
                <a:r>
                  <a:rPr lang="en-US" altLang="zh-CN" sz="1200" dirty="0" smtClean="0"/>
                  <a:t/>
                </a:r>
                <a:br>
                  <a:rPr lang="en-US" altLang="zh-CN" sz="1200" dirty="0" smtClean="0"/>
                </a:br>
                <a:r>
                  <a:rPr lang="zh-CN" altLang="en-US" sz="1200" dirty="0" smtClean="0"/>
                  <a:t>对立假设</a:t>
                </a:r>
                <a:r>
                  <a:rPr lang="en-US" altLang="zh-CN" sz="1200" dirty="0"/>
                  <a:t>K</a:t>
                </a:r>
                <a:r>
                  <a:rPr lang="zh-CN" altLang="en-US" sz="1200" dirty="0"/>
                  <a:t>将被不同的位置</a:t>
                </a:r>
                <a14:m>
                  <m:oMath xmlns:m="http://schemas.openxmlformats.org/officeDocument/2006/math">
                    <m:r>
                      <a:rPr lang="en-US" altLang="zh-CN" sz="1200" i="1">
                        <a:latin typeface="Cambria Math"/>
                      </a:rPr>
                      <m:t>{</m:t>
                    </m:r>
                    <m:sSub>
                      <m:sSubPr>
                        <m:ctrlPr>
                          <a:rPr lang="en-US" altLang="zh-CN" sz="1200" i="1">
                            <a:latin typeface="Cambria Math" panose="02040503050406030204" pitchFamily="18" charset="0"/>
                          </a:rPr>
                        </m:ctrlPr>
                      </m:sSubPr>
                      <m:e>
                        <m:r>
                          <a:rPr lang="en-US" altLang="zh-CN" sz="1200" i="1">
                            <a:latin typeface="Cambria Math"/>
                          </a:rPr>
                          <m:t>𝑚</m:t>
                        </m:r>
                      </m:e>
                      <m:sub>
                        <m:r>
                          <a:rPr lang="en-US" altLang="zh-CN" sz="1200" i="1">
                            <a:latin typeface="Cambria Math"/>
                          </a:rPr>
                          <m:t>𝑖</m:t>
                        </m:r>
                      </m:sub>
                    </m:sSub>
                    <m:r>
                      <a:rPr lang="en-US" altLang="zh-CN" sz="1200" i="1">
                        <a:latin typeface="Cambria Math"/>
                      </a:rPr>
                      <m:t>}</m:t>
                    </m:r>
                  </m:oMath>
                </a14:m>
                <a:r>
                  <a:rPr lang="zh-CN" altLang="en-US" sz="1200" dirty="0"/>
                  <a:t>参数化，其概率为各次观测的概率密度函数的积分的</a:t>
                </a:r>
                <a:r>
                  <a:rPr lang="zh-CN" altLang="en-US" sz="1200" dirty="0" smtClean="0"/>
                  <a:t>乘积</a:t>
                </a:r>
                <a:endParaRPr lang="en-US" altLang="zh-CN" sz="1200" dirty="0" smtClean="0"/>
              </a:p>
              <a:p>
                <a:endParaRPr lang="en-US" altLang="zh-CN" sz="1200" dirty="0" smtClean="0"/>
              </a:p>
              <a:p>
                <a:r>
                  <a:rPr lang="zh-CN" altLang="en-US" sz="1200" dirty="0" smtClean="0"/>
                  <a:t>当贝叶斯因子远大于</a:t>
                </a:r>
                <a:r>
                  <a:rPr lang="en-US" altLang="zh-CN" sz="1200" dirty="0" smtClean="0"/>
                  <a:t>1</a:t>
                </a:r>
                <a:r>
                  <a:rPr lang="zh-CN" altLang="en-US" sz="1200" dirty="0" smtClean="0"/>
                  <a:t>时，</a:t>
                </a:r>
                <a:r>
                  <a:rPr lang="en-US" altLang="zh-CN" sz="1200" dirty="0" smtClean="0"/>
                  <a:t>H</a:t>
                </a:r>
                <a:r>
                  <a:rPr lang="zh-CN" altLang="en-US" sz="1200" dirty="0" smtClean="0"/>
                  <a:t>假设成立</a:t>
                </a:r>
                <a:endParaRPr lang="en-US" altLang="zh-CN" sz="1200" dirty="0" smtClean="0"/>
              </a:p>
              <a:p>
                <a:r>
                  <a:rPr lang="zh-CN" altLang="en-US" sz="1200" dirty="0" smtClean="0"/>
                  <a:t>贝叶斯因子小于</a:t>
                </a:r>
                <a:r>
                  <a:rPr lang="en-US" altLang="zh-CN" sz="1200" dirty="0" smtClean="0"/>
                  <a:t>1</a:t>
                </a:r>
                <a:r>
                  <a:rPr lang="zh-CN" altLang="en-US" sz="1200" dirty="0" smtClean="0"/>
                  <a:t>时，</a:t>
                </a:r>
                <a:r>
                  <a:rPr lang="en-US" altLang="zh-CN" sz="1200" dirty="0" smtClean="0"/>
                  <a:t>K</a:t>
                </a:r>
                <a:r>
                  <a:rPr lang="zh-CN" altLang="en-US" sz="1200" dirty="0" smtClean="0"/>
                  <a:t>假设成立</a:t>
                </a:r>
                <a:endParaRPr lang="en-US" altLang="zh-CN" sz="1200" dirty="0" smtClean="0"/>
              </a:p>
              <a:p>
                <a:r>
                  <a:rPr lang="zh-CN" altLang="en-US" sz="1200" dirty="0" smtClean="0"/>
                  <a:t>其它情况则需要更多的证据进行检验</a:t>
                </a:r>
                <a:endParaRPr lang="en-US" altLang="zh-CN" sz="1200" dirty="0" smtClean="0"/>
              </a:p>
            </p:txBody>
          </p:sp>
        </mc:Choice>
        <mc:Fallback xmlns="">
          <p:sp>
            <p:nvSpPr>
              <p:cNvPr id="3" name="Notes Placeholder 2"/>
              <p:cNvSpPr>
                <a:spLocks noGrp="1"/>
              </p:cNvSpPr>
              <p:nvPr>
                <p:ph type="body" idx="1"/>
              </p:nvPr>
            </p:nvSpPr>
            <p:spPr/>
            <p:txBody>
              <a:bodyPr/>
              <a:lstStyle/>
              <a:p>
                <a:r>
                  <a:rPr lang="zh-CN" altLang="en-US" dirty="0" smtClean="0"/>
                  <a:t>想要计算贝叶斯因子，需要将这些假设的似然函数参数化</a:t>
                </a:r>
                <a:endParaRPr lang="en-US" altLang="zh-CN" dirty="0" smtClean="0"/>
              </a:p>
              <a:p>
                <a:r>
                  <a:rPr lang="en-US" altLang="zh-CN" sz="1200" dirty="0" smtClean="0"/>
                  <a:t>H</a:t>
                </a:r>
                <a:r>
                  <a:rPr lang="zh-CN" altLang="en-US" sz="1200" dirty="0" smtClean="0"/>
                  <a:t>假设所有观测对象都是同一目标，因而可以用一个共同位置</a:t>
                </a:r>
                <a:r>
                  <a:rPr lang="en-US" altLang="zh-CN" sz="1200" b="1" dirty="0" smtClean="0"/>
                  <a:t>m</a:t>
                </a:r>
                <a:r>
                  <a:rPr lang="zh-CN" altLang="en-US" sz="1200" dirty="0" smtClean="0"/>
                  <a:t>来对它进行参数化</a:t>
                </a:r>
                <a:r>
                  <a:rPr lang="en-US" altLang="zh-CN" sz="1200" dirty="0" smtClean="0"/>
                  <a:t/>
                </a:r>
                <a:br>
                  <a:rPr lang="en-US" altLang="zh-CN" sz="1200" dirty="0" smtClean="0"/>
                </a:br>
                <a:r>
                  <a:rPr lang="zh-CN" altLang="en-US" sz="1200" dirty="0" smtClean="0"/>
                  <a:t>对立假设</a:t>
                </a:r>
                <a:r>
                  <a:rPr lang="en-US" altLang="zh-CN" sz="1200" dirty="0"/>
                  <a:t>K</a:t>
                </a:r>
                <a:r>
                  <a:rPr lang="zh-CN" altLang="en-US" sz="1200" dirty="0"/>
                  <a:t>将被不同的位置</a:t>
                </a:r>
                <a:r>
                  <a:rPr lang="en-US" altLang="zh-CN" sz="1200" i="0">
                    <a:latin typeface="Cambria Math"/>
                  </a:rPr>
                  <a:t>{𝑚_𝑖}</a:t>
                </a:r>
                <a:r>
                  <a:rPr lang="zh-CN" altLang="en-US" sz="1200" dirty="0"/>
                  <a:t>参数化，其概率为各次观测的概率密度函数的积分的</a:t>
                </a:r>
                <a:r>
                  <a:rPr lang="zh-CN" altLang="en-US" sz="1200" dirty="0" smtClean="0"/>
                  <a:t>乘积</a:t>
                </a:r>
                <a:endParaRPr lang="en-US" altLang="zh-CN" sz="1200" dirty="0" smtClean="0"/>
              </a:p>
              <a:p>
                <a:r>
                  <a:rPr lang="zh-CN" altLang="en-US" sz="1200" dirty="0" smtClean="0"/>
                  <a:t>当贝叶斯因子远大于</a:t>
                </a:r>
                <a:r>
                  <a:rPr lang="en-US" altLang="zh-CN" sz="1200" dirty="0" smtClean="0"/>
                  <a:t>1</a:t>
                </a:r>
                <a:r>
                  <a:rPr lang="zh-CN" altLang="en-US" sz="1200" dirty="0" smtClean="0"/>
                  <a:t>时，</a:t>
                </a:r>
                <a:r>
                  <a:rPr lang="en-US" altLang="zh-CN" sz="1200" dirty="0" smtClean="0"/>
                  <a:t>H</a:t>
                </a:r>
                <a:r>
                  <a:rPr lang="zh-CN" altLang="en-US" sz="1200" dirty="0" smtClean="0"/>
                  <a:t>假设成立</a:t>
                </a:r>
                <a:endParaRPr lang="en-US" altLang="zh-CN" sz="1200" dirty="0" smtClean="0"/>
              </a:p>
              <a:p>
                <a:r>
                  <a:rPr lang="zh-CN" altLang="en-US" sz="1200" dirty="0" smtClean="0"/>
                  <a:t>贝叶斯因子小于</a:t>
                </a:r>
                <a:r>
                  <a:rPr lang="en-US" altLang="zh-CN" sz="1200" dirty="0" smtClean="0"/>
                  <a:t>1</a:t>
                </a:r>
                <a:r>
                  <a:rPr lang="zh-CN" altLang="en-US" sz="1200" dirty="0" smtClean="0"/>
                  <a:t>时，</a:t>
                </a:r>
                <a:r>
                  <a:rPr lang="en-US" altLang="zh-CN" sz="1200" dirty="0" smtClean="0"/>
                  <a:t>K</a:t>
                </a:r>
                <a:r>
                  <a:rPr lang="zh-CN" altLang="en-US" sz="1200" dirty="0" smtClean="0"/>
                  <a:t>假设成立</a:t>
                </a:r>
                <a:endParaRPr lang="en-US" altLang="zh-CN" sz="1200" dirty="0" smtClean="0"/>
              </a:p>
              <a:p>
                <a:r>
                  <a:rPr lang="zh-CN" altLang="en-US" sz="1200" dirty="0" smtClean="0"/>
                  <a:t>其它情况则需要更多的证据进行检验</a:t>
                </a:r>
                <a:endParaRPr lang="en-US" altLang="zh-CN" sz="1200" dirty="0" smtClean="0"/>
              </a:p>
            </p:txBody>
          </p:sp>
        </mc:Fallback>
      </mc:AlternateContent>
      <p:sp>
        <p:nvSpPr>
          <p:cNvPr id="4" name="Slide Number Placeholder 3"/>
          <p:cNvSpPr>
            <a:spLocks noGrp="1"/>
          </p:cNvSpPr>
          <p:nvPr>
            <p:ph type="sldNum" sz="quarter" idx="10"/>
          </p:nvPr>
        </p:nvSpPr>
        <p:spPr/>
        <p:txBody>
          <a:bodyPr/>
          <a:lstStyle/>
          <a:p>
            <a:pPr>
              <a:defRPr/>
            </a:pPr>
            <a:fld id="{B7EFAA14-323B-4103-8EFA-28116A0CCB90}" type="slidenum">
              <a:rPr lang="zh-CN" altLang="en-US" smtClean="0"/>
              <a:pPr>
                <a:defRPr/>
              </a:pPr>
              <a:t>9</a:t>
            </a:fld>
            <a:endParaRPr lang="zh-CN" altLang="en-US"/>
          </a:p>
        </p:txBody>
      </p:sp>
    </p:spTree>
    <p:extLst>
      <p:ext uri="{BB962C8B-B14F-4D97-AF65-F5344CB8AC3E}">
        <p14:creationId xmlns:p14="http://schemas.microsoft.com/office/powerpoint/2010/main" val="1494530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smtClean="0"/>
                  <a:t>为了降低计算复杂度，我们将赤道坐标转换为天球切平面坐标，而不是直接使用最直观的</a:t>
                </a:r>
                <a:r>
                  <a:rPr lang="en-US" altLang="zh-CN" dirty="0" smtClean="0"/>
                  <a:t>3</a:t>
                </a:r>
                <a:r>
                  <a:rPr lang="zh-CN" altLang="en-US" dirty="0" smtClean="0"/>
                  <a:t>维空间坐标</a:t>
                </a:r>
                <a:endParaRPr lang="en-US" altLang="zh-CN" dirty="0" smtClean="0"/>
              </a:p>
              <a:p>
                <a:endParaRPr lang="en-US" altLang="zh-CN" dirty="0" smtClean="0"/>
              </a:p>
              <a:p>
                <a:pPr marL="0" marR="0" lvl="2"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方法是在在</a:t>
                </a:r>
                <a:r>
                  <a:rPr lang="zh-CN" altLang="en-US" dirty="0"/>
                  <a:t>光学源</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𝑥</m:t>
                        </m:r>
                      </m:e>
                      <m:sub>
                        <m:r>
                          <a:rPr lang="en-US" altLang="zh-CN" i="1">
                            <a:latin typeface="Cambria Math"/>
                          </a:rPr>
                          <m:t>0</m:t>
                        </m:r>
                      </m:sub>
                    </m:sSub>
                    <m:r>
                      <a:rPr lang="en-US" altLang="zh-CN" i="1">
                        <a:latin typeface="Cambria Math"/>
                      </a:rPr>
                      <m:t>(</m:t>
                    </m:r>
                    <m:r>
                      <a:rPr lang="zh-CN" altLang="en-US" i="1">
                        <a:latin typeface="Cambria Math"/>
                      </a:rPr>
                      <m:t>𝛼</m:t>
                    </m:r>
                    <m:r>
                      <a:rPr lang="en-US" altLang="zh-CN" i="1">
                        <a:latin typeface="Cambria Math"/>
                      </a:rPr>
                      <m:t>,</m:t>
                    </m:r>
                    <m:r>
                      <a:rPr lang="zh-CN" altLang="en-US" i="1">
                        <a:latin typeface="Cambria Math"/>
                      </a:rPr>
                      <m:t>𝛽</m:t>
                    </m:r>
                    <m:r>
                      <a:rPr lang="en-US" altLang="zh-CN" i="1">
                        <a:latin typeface="Cambria Math"/>
                      </a:rPr>
                      <m:t>)</m:t>
                    </m:r>
                  </m:oMath>
                </a14:m>
                <a:r>
                  <a:rPr lang="zh-CN" altLang="en-US" dirty="0"/>
                  <a:t>处作天球</a:t>
                </a:r>
                <a:r>
                  <a:rPr lang="zh-CN" altLang="en-US" dirty="0" smtClean="0"/>
                  <a:t>切平面</a:t>
                </a:r>
                <a:endParaRPr lang="en-US" altLang="zh-CN" dirty="0" smtClean="0"/>
              </a:p>
              <a:p>
                <a:pPr marL="0" marR="0" lvl="2"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令</a:t>
                </a:r>
                <a:r>
                  <a:rPr lang="en-US" altLang="zh-CN" dirty="0" smtClean="0"/>
                  <a:t>x</a:t>
                </a:r>
                <a:r>
                  <a:rPr lang="en-US" altLang="zh-CN" baseline="-25000" dirty="0" smtClean="0"/>
                  <a:t>0</a:t>
                </a:r>
                <a:r>
                  <a:rPr lang="zh-CN" altLang="en-US" dirty="0" smtClean="0"/>
                  <a:t>在切平面上的坐标为</a:t>
                </a:r>
                <a:r>
                  <a:rPr lang="en-US" altLang="zh-CN" dirty="0" smtClean="0"/>
                  <a:t>(0,0)</a:t>
                </a:r>
              </a:p>
              <a:p>
                <a:pPr marL="0" marR="0" lvl="2"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然后相关的射电源们的坐标就可以通过下面的两个公式转换成切平面上的坐标</a:t>
                </a:r>
                <a:r>
                  <a:rPr lang="en-US" altLang="zh-CN" dirty="0" smtClean="0"/>
                  <a:t>(</a:t>
                </a:r>
                <a:r>
                  <a:rPr lang="en-US" altLang="zh-CN" dirty="0" err="1" smtClean="0"/>
                  <a:t>p,q</a:t>
                </a:r>
                <a:r>
                  <a:rPr lang="en-US" altLang="zh-CN" dirty="0" smtClean="0"/>
                  <a:t>)</a:t>
                </a:r>
                <a:endParaRPr lang="zh-CN" altLang="en-US" dirty="0"/>
              </a:p>
            </p:txBody>
          </p:sp>
        </mc:Choice>
        <mc:Fallback xmlns="">
          <p:sp>
            <p:nvSpPr>
              <p:cNvPr id="3" name="备注占位符 2"/>
              <p:cNvSpPr>
                <a:spLocks noGrp="1"/>
              </p:cNvSpPr>
              <p:nvPr>
                <p:ph type="body" idx="1"/>
              </p:nvPr>
            </p:nvSpPr>
            <p:spPr/>
            <p:txBody>
              <a:bodyPr/>
              <a:lstStyle/>
              <a:p>
                <a:r>
                  <a:rPr lang="zh-CN" altLang="en-US" dirty="0" smtClean="0"/>
                  <a:t>为了降低计算复杂度，我们将赤道坐标转换为天球切平面坐标，而不是直接使用最直观的</a:t>
                </a:r>
                <a:r>
                  <a:rPr lang="en-US" altLang="zh-CN" dirty="0" smtClean="0"/>
                  <a:t>3</a:t>
                </a:r>
                <a:r>
                  <a:rPr lang="zh-CN" altLang="en-US" dirty="0" smtClean="0"/>
                  <a:t>维空间坐标</a:t>
                </a:r>
                <a:endParaRPr lang="en-US" altLang="zh-CN" dirty="0" smtClean="0"/>
              </a:p>
              <a:p>
                <a:endParaRPr lang="en-US" altLang="zh-CN" dirty="0" smtClean="0"/>
              </a:p>
              <a:p>
                <a:pPr marL="0" marR="0" lvl="2"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方法是在在</a:t>
                </a:r>
                <a:r>
                  <a:rPr lang="zh-CN" altLang="en-US" dirty="0"/>
                  <a:t>光学源</a:t>
                </a:r>
                <a:r>
                  <a:rPr lang="en-US" altLang="zh-CN" i="0">
                    <a:latin typeface="Cambria Math"/>
                  </a:rPr>
                  <a:t>𝑥</a:t>
                </a:r>
                <a:r>
                  <a:rPr lang="en-US" altLang="zh-CN" i="0">
                    <a:latin typeface="Cambria Math" panose="02040503050406030204" pitchFamily="18" charset="0"/>
                  </a:rPr>
                  <a:t>_</a:t>
                </a:r>
                <a:r>
                  <a:rPr lang="en-US" altLang="zh-CN" i="0">
                    <a:latin typeface="Cambria Math"/>
                  </a:rPr>
                  <a:t>0 (</a:t>
                </a:r>
                <a:r>
                  <a:rPr lang="zh-CN" altLang="en-US" i="0">
                    <a:latin typeface="Cambria Math"/>
                  </a:rPr>
                  <a:t>𝛼</a:t>
                </a:r>
                <a:r>
                  <a:rPr lang="en-US" altLang="zh-CN" i="0">
                    <a:latin typeface="Cambria Math"/>
                  </a:rPr>
                  <a:t>,</a:t>
                </a:r>
                <a:r>
                  <a:rPr lang="zh-CN" altLang="en-US" i="0">
                    <a:latin typeface="Cambria Math"/>
                  </a:rPr>
                  <a:t>𝛽</a:t>
                </a:r>
                <a:r>
                  <a:rPr lang="en-US" altLang="zh-CN" i="0">
                    <a:latin typeface="Cambria Math"/>
                  </a:rPr>
                  <a:t>)</a:t>
                </a:r>
                <a:r>
                  <a:rPr lang="zh-CN" altLang="en-US" dirty="0"/>
                  <a:t>处作天球</a:t>
                </a:r>
                <a:r>
                  <a:rPr lang="zh-CN" altLang="en-US" dirty="0" smtClean="0"/>
                  <a:t>切平面</a:t>
                </a:r>
                <a:endParaRPr lang="en-US" altLang="zh-CN" dirty="0" smtClean="0"/>
              </a:p>
              <a:p>
                <a:pPr marL="0" marR="0" lvl="2"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令</a:t>
                </a:r>
                <a:r>
                  <a:rPr lang="en-US" altLang="zh-CN" dirty="0" smtClean="0"/>
                  <a:t>x</a:t>
                </a:r>
                <a:r>
                  <a:rPr lang="en-US" altLang="zh-CN" baseline="-25000" dirty="0" smtClean="0"/>
                  <a:t>0</a:t>
                </a:r>
                <a:r>
                  <a:rPr lang="zh-CN" altLang="en-US" dirty="0" smtClean="0"/>
                  <a:t>在切平面上的坐标为</a:t>
                </a:r>
                <a:r>
                  <a:rPr lang="en-US" altLang="zh-CN" dirty="0" smtClean="0"/>
                  <a:t>(0,0)</a:t>
                </a:r>
              </a:p>
              <a:p>
                <a:pPr marL="0" marR="0" lvl="2"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然后相关的射电源们的坐标就可以通过下面的两个公式转换成切平面上的坐标</a:t>
                </a:r>
                <a:r>
                  <a:rPr lang="en-US" altLang="zh-CN" dirty="0" smtClean="0"/>
                  <a:t>(</a:t>
                </a:r>
                <a:r>
                  <a:rPr lang="en-US" altLang="zh-CN" dirty="0" err="1" smtClean="0"/>
                  <a:t>p,q</a:t>
                </a:r>
                <a:r>
                  <a:rPr lang="en-US" altLang="zh-CN" dirty="0" smtClean="0"/>
                  <a:t>)</a:t>
                </a:r>
                <a:endParaRPr lang="zh-CN" altLang="en-US" dirty="0"/>
              </a:p>
            </p:txBody>
          </p:sp>
        </mc:Fallback>
      </mc:AlternateContent>
      <p:sp>
        <p:nvSpPr>
          <p:cNvPr id="4" name="灯片编号占位符 3"/>
          <p:cNvSpPr>
            <a:spLocks noGrp="1"/>
          </p:cNvSpPr>
          <p:nvPr>
            <p:ph type="sldNum" sz="quarter" idx="10"/>
          </p:nvPr>
        </p:nvSpPr>
        <p:spPr/>
        <p:txBody>
          <a:bodyPr/>
          <a:lstStyle/>
          <a:p>
            <a:pPr>
              <a:defRPr/>
            </a:pPr>
            <a:fld id="{B7EFAA14-323B-4103-8EFA-28116A0CCB90}" type="slidenum">
              <a:rPr lang="zh-CN" altLang="en-US" smtClean="0"/>
              <a:pPr>
                <a:defRPr/>
              </a:pPr>
              <a:t>10</a:t>
            </a:fld>
            <a:endParaRPr lang="zh-CN" altLang="en-US"/>
          </a:p>
        </p:txBody>
      </p:sp>
    </p:spTree>
    <p:extLst>
      <p:ext uri="{BB962C8B-B14F-4D97-AF65-F5344CB8AC3E}">
        <p14:creationId xmlns:p14="http://schemas.microsoft.com/office/powerpoint/2010/main" val="642300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为了寻找带有喷流结构的射电源，我们直观地使用了直线对称模型</a:t>
                </a:r>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其特征是可能有一个中心射电源</a:t>
                </a:r>
                <a:r>
                  <a:rPr lang="en-US" altLang="zh-CN" dirty="0" smtClean="0"/>
                  <a:t>+</a:t>
                </a:r>
                <a:r>
                  <a:rPr lang="zh-CN" altLang="en-US" dirty="0" smtClean="0"/>
                  <a:t>两侧喷流瓣</a:t>
                </a:r>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像下面的这两个图</a:t>
                </a:r>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使用直线对称模型来模拟这一结构需要四个矢量</a:t>
                </a:r>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要令光学源为</a:t>
                </a:r>
                <a14:m>
                  <m:oMath xmlns:m="http://schemas.openxmlformats.org/officeDocument/2006/math">
                    <m:sSub>
                      <m:sSubPr>
                        <m:ctrlPr>
                          <a:rPr lang="en-US" altLang="zh-CN" b="1" i="1" smtClean="0">
                            <a:latin typeface="Cambria Math" panose="02040503050406030204" pitchFamily="18" charset="0"/>
                          </a:rPr>
                        </m:ctrlPr>
                      </m:sSubPr>
                      <m:e>
                        <m:r>
                          <a:rPr lang="en-US" altLang="zh-CN" b="1" i="1">
                            <a:latin typeface="Cambria Math"/>
                          </a:rPr>
                          <m:t>𝒎</m:t>
                        </m:r>
                      </m:e>
                      <m:sub>
                        <m:r>
                          <a:rPr lang="en-US" altLang="zh-CN" b="1" i="1">
                            <a:latin typeface="Cambria Math"/>
                          </a:rPr>
                          <m:t>𝟎</m:t>
                        </m:r>
                      </m:sub>
                    </m:sSub>
                  </m:oMath>
                </a14:m>
                <a:r>
                  <a:rPr lang="zh-CN" altLang="en-US" dirty="0" smtClean="0"/>
                  <a:t>，中心点矢量为</a:t>
                </a:r>
                <a:r>
                  <a:rPr lang="en-US" altLang="zh-CN" b="1" i="1" dirty="0"/>
                  <a:t>m</a:t>
                </a:r>
                <a:r>
                  <a:rPr lang="zh-CN" altLang="en-US" dirty="0"/>
                  <a:t>，一侧</a:t>
                </a:r>
                <a:r>
                  <a:rPr lang="zh-CN" altLang="en-US" dirty="0" smtClean="0"/>
                  <a:t>瓣矢量为</a:t>
                </a:r>
                <a14:m>
                  <m:oMath xmlns:m="http://schemas.openxmlformats.org/officeDocument/2006/math">
                    <m:sSup>
                      <m:sSupPr>
                        <m:ctrlPr>
                          <a:rPr lang="en-US" altLang="zh-CN" b="1" i="1">
                            <a:latin typeface="Cambria Math" panose="02040503050406030204" pitchFamily="18" charset="0"/>
                          </a:rPr>
                        </m:ctrlPr>
                      </m:sSupPr>
                      <m:e>
                        <m:r>
                          <a:rPr lang="en-US" altLang="zh-CN" b="1" i="1">
                            <a:latin typeface="Cambria Math"/>
                          </a:rPr>
                          <m:t>𝒎</m:t>
                        </m:r>
                      </m:e>
                      <m:sup>
                        <m:r>
                          <a:rPr lang="en-US" altLang="zh-CN" b="1" i="1">
                            <a:latin typeface="Cambria Math"/>
                          </a:rPr>
                          <m:t>′</m:t>
                        </m:r>
                      </m:sup>
                    </m:sSup>
                    <m:r>
                      <a:rPr lang="en-US" altLang="zh-CN" b="1" i="1">
                        <a:latin typeface="Cambria Math"/>
                      </a:rPr>
                      <m:t> </m:t>
                    </m:r>
                  </m:oMath>
                </a14:m>
                <a:r>
                  <a:rPr lang="zh-CN" altLang="en-US" dirty="0"/>
                  <a:t>，则另</a:t>
                </a:r>
                <a:r>
                  <a:rPr lang="zh-CN" altLang="en-US" dirty="0" smtClean="0"/>
                  <a:t>一侧瓣可以计算出来</a:t>
                </a:r>
                <a14:m>
                  <m:oMath xmlns:m="http://schemas.openxmlformats.org/officeDocument/2006/math">
                    <m:sSup>
                      <m:sSupPr>
                        <m:ctrlPr>
                          <a:rPr lang="en-US" altLang="zh-CN" b="1" i="1">
                            <a:latin typeface="Cambria Math" panose="02040503050406030204" pitchFamily="18" charset="0"/>
                          </a:rPr>
                        </m:ctrlPr>
                      </m:sSupPr>
                      <m:e>
                        <m:r>
                          <a:rPr lang="en-US" altLang="zh-CN" b="1" i="1">
                            <a:latin typeface="Cambria Math"/>
                          </a:rPr>
                          <m:t>𝒎</m:t>
                        </m:r>
                      </m:e>
                      <m:sup>
                        <m:r>
                          <a:rPr lang="en-US" altLang="zh-CN" b="1" i="1">
                            <a:latin typeface="Cambria Math"/>
                          </a:rPr>
                          <m:t>′′</m:t>
                        </m:r>
                      </m:sup>
                    </m:sSup>
                    <m:r>
                      <a:rPr lang="en-US" altLang="zh-CN" b="1" i="1">
                        <a:latin typeface="Cambria Math"/>
                      </a:rPr>
                      <m:t>=</m:t>
                    </m:r>
                    <m:r>
                      <a:rPr lang="en-US" altLang="zh-CN" b="1" i="1">
                        <a:latin typeface="Cambria Math"/>
                      </a:rPr>
                      <m:t>𝟐</m:t>
                    </m:r>
                    <m:r>
                      <a:rPr lang="en-US" altLang="zh-CN" b="1" i="1">
                        <a:latin typeface="Cambria Math"/>
                      </a:rPr>
                      <m:t>𝒎</m:t>
                    </m:r>
                    <m:r>
                      <a:rPr lang="en-US" altLang="zh-CN" b="1" i="1">
                        <a:latin typeface="Cambria Math"/>
                      </a:rPr>
                      <m:t>−</m:t>
                    </m:r>
                    <m:r>
                      <a:rPr lang="en-US" altLang="zh-CN" b="1" i="1">
                        <a:latin typeface="Cambria Math"/>
                      </a:rPr>
                      <m:t>𝒎</m:t>
                    </m:r>
                    <m:r>
                      <a:rPr lang="en-US" altLang="zh-CN" b="1" i="1">
                        <a:latin typeface="Cambria Math"/>
                      </a:rPr>
                      <m:t>′</m:t>
                    </m:r>
                  </m:oMath>
                </a14:m>
                <a:endParaRPr lang="en-US" altLang="zh-CN" b="1"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b="1" dirty="0" smtClean="0"/>
                  <a:t>对于这三个射电源，中心点称为</a:t>
                </a:r>
                <a:r>
                  <a:rPr lang="en-US" altLang="zh-CN" b="1" dirty="0" smtClean="0"/>
                  <a:t>core</a:t>
                </a:r>
                <a:r>
                  <a:rPr lang="zh-CN" altLang="en-US" b="1" dirty="0" smtClean="0"/>
                  <a:t>，两侧瓣称为</a:t>
                </a:r>
                <a:r>
                  <a:rPr lang="en-US" altLang="zh-CN" b="1" dirty="0" smtClean="0"/>
                  <a:t>lobe</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CN" b="1" dirty="0" smtClean="0"/>
              </a:p>
              <a:p>
                <a:r>
                  <a:rPr lang="zh-CN" altLang="en-US" dirty="0" smtClean="0"/>
                  <a:t>由于仅通过坐标我们难以知道一</a:t>
                </a:r>
                <a:r>
                  <a:rPr lang="zh-CN" altLang="en-US" dirty="0"/>
                  <a:t>个射电源在整体</a:t>
                </a:r>
                <a:r>
                  <a:rPr lang="zh-CN" altLang="en-US" dirty="0" smtClean="0"/>
                  <a:t>中是什么成分</a:t>
                </a:r>
                <a:endParaRPr lang="en-US" altLang="zh-CN" dirty="0" smtClean="0"/>
              </a:p>
              <a:p>
                <a:r>
                  <a:rPr lang="zh-CN" altLang="en-US" dirty="0" smtClean="0"/>
                  <a:t>实际上我们需要</a:t>
                </a:r>
                <a:r>
                  <a:rPr lang="zh-CN" altLang="en-US" dirty="0"/>
                  <a:t>将任一可能的射电源设为</a:t>
                </a:r>
                <a:r>
                  <a:rPr lang="en-US" altLang="zh-CN" b="1" i="1" dirty="0"/>
                  <a:t>m</a:t>
                </a:r>
                <a:r>
                  <a:rPr lang="zh-CN" altLang="en-US" dirty="0"/>
                  <a:t>、</a:t>
                </a:r>
                <a14:m>
                  <m:oMath xmlns:m="http://schemas.openxmlformats.org/officeDocument/2006/math">
                    <m:sSup>
                      <m:sSupPr>
                        <m:ctrlPr>
                          <a:rPr lang="en-US" altLang="zh-CN" b="1" i="1">
                            <a:latin typeface="Cambria Math" panose="02040503050406030204" pitchFamily="18" charset="0"/>
                          </a:rPr>
                        </m:ctrlPr>
                      </m:sSupPr>
                      <m:e>
                        <m:r>
                          <a:rPr lang="en-US" altLang="zh-CN" b="1" i="1">
                            <a:latin typeface="Cambria Math"/>
                          </a:rPr>
                          <m:t>𝒎</m:t>
                        </m:r>
                      </m:e>
                      <m:sup>
                        <m:r>
                          <a:rPr lang="en-US" altLang="zh-CN" b="1" i="1">
                            <a:latin typeface="Cambria Math"/>
                          </a:rPr>
                          <m:t>′</m:t>
                        </m:r>
                      </m:sup>
                    </m:sSup>
                  </m:oMath>
                </a14:m>
                <a:r>
                  <a:rPr lang="zh-CN" altLang="en-US" dirty="0"/>
                  <a:t>或</a:t>
                </a:r>
                <a14:m>
                  <m:oMath xmlns:m="http://schemas.openxmlformats.org/officeDocument/2006/math">
                    <m:sSup>
                      <m:sSupPr>
                        <m:ctrlPr>
                          <a:rPr lang="en-US" altLang="zh-CN" b="1" i="1">
                            <a:latin typeface="Cambria Math" panose="02040503050406030204" pitchFamily="18" charset="0"/>
                          </a:rPr>
                        </m:ctrlPr>
                      </m:sSupPr>
                      <m:e>
                        <m:r>
                          <a:rPr lang="en-US" altLang="zh-CN" b="1" i="1">
                            <a:latin typeface="Cambria Math"/>
                          </a:rPr>
                          <m:t>𝒎</m:t>
                        </m:r>
                      </m:e>
                      <m:sup>
                        <m:r>
                          <a:rPr lang="en-US" altLang="zh-CN" b="1" i="1">
                            <a:latin typeface="Cambria Math"/>
                          </a:rPr>
                          <m:t>′′</m:t>
                        </m:r>
                      </m:sup>
                    </m:sSup>
                  </m:oMath>
                </a14:m>
                <a:r>
                  <a:rPr lang="zh-CN" altLang="en-US" dirty="0"/>
                  <a:t>。再分别计算每种组合的似然函数</a:t>
                </a:r>
                <a:r>
                  <a:rPr lang="zh-CN" altLang="en-US" dirty="0" smtClean="0"/>
                  <a:t>值</a:t>
                </a:r>
                <a:endParaRPr lang="zh-CN" altLang="en-US" b="1"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p:txBody>
          </p:sp>
        </mc:Choice>
        <mc:Fallback xmlns="">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直线对称模型主要是用来寻找带有喷流结构的射电源</a:t>
                </a:r>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其特征是可能有一个中心射电源</a:t>
                </a:r>
                <a:r>
                  <a:rPr lang="en-US" altLang="zh-CN" dirty="0" smtClean="0"/>
                  <a:t>+</a:t>
                </a:r>
                <a:r>
                  <a:rPr lang="zh-CN" altLang="en-US" dirty="0" smtClean="0"/>
                  <a:t>两侧喷流瓣</a:t>
                </a:r>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像下面的这两个图</a:t>
                </a:r>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使用直线对称模型来模拟这一结构</a:t>
                </a:r>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令光学源为</a:t>
                </a:r>
                <a:r>
                  <a:rPr lang="en-US" altLang="zh-CN" b="1" i="0">
                    <a:latin typeface="Cambria Math"/>
                  </a:rPr>
                  <a:t>𝒎</a:t>
                </a:r>
                <a:r>
                  <a:rPr lang="en-US" altLang="zh-CN" b="1" i="0" smtClean="0">
                    <a:latin typeface="Cambria Math"/>
                  </a:rPr>
                  <a:t>_</a:t>
                </a:r>
                <a:r>
                  <a:rPr lang="en-US" altLang="zh-CN" b="1" i="0">
                    <a:latin typeface="Cambria Math"/>
                  </a:rPr>
                  <a:t>𝟎</a:t>
                </a:r>
                <a:r>
                  <a:rPr lang="zh-CN" altLang="en-US" dirty="0" smtClean="0"/>
                  <a:t>，</a:t>
                </a:r>
                <a:r>
                  <a:rPr lang="zh-CN" altLang="en-US" dirty="0" smtClean="0"/>
                  <a:t>中心点矢量</a:t>
                </a:r>
                <a:r>
                  <a:rPr lang="zh-CN" altLang="en-US" dirty="0" smtClean="0"/>
                  <a:t>为</a:t>
                </a:r>
                <a:r>
                  <a:rPr lang="en-US" altLang="zh-CN" b="1" i="1" dirty="0"/>
                  <a:t>m</a:t>
                </a:r>
                <a:r>
                  <a:rPr lang="zh-CN" altLang="en-US" dirty="0"/>
                  <a:t>，一侧</a:t>
                </a:r>
                <a:r>
                  <a:rPr lang="zh-CN" altLang="en-US" dirty="0" smtClean="0"/>
                  <a:t>瓣矢量</a:t>
                </a:r>
                <a:r>
                  <a:rPr lang="zh-CN" altLang="en-US" dirty="0" smtClean="0"/>
                  <a:t>为</a:t>
                </a:r>
                <a:r>
                  <a:rPr lang="en-US" altLang="zh-CN" b="1" i="0">
                    <a:latin typeface="Cambria Math"/>
                  </a:rPr>
                  <a:t>𝒎^′  </a:t>
                </a:r>
                <a:r>
                  <a:rPr lang="zh-CN" altLang="en-US" dirty="0"/>
                  <a:t>，则另一侧瓣为</a:t>
                </a:r>
                <a:r>
                  <a:rPr lang="en-US" altLang="zh-CN" b="1" i="0">
                    <a:latin typeface="Cambria Math"/>
                  </a:rPr>
                  <a:t>𝒎^′′=𝟐𝒎−𝒎′</a:t>
                </a:r>
                <a:endParaRPr lang="en-US" altLang="zh-CN" b="1"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b="1" dirty="0" smtClean="0"/>
                  <a:t>中心点称为</a:t>
                </a:r>
                <a:r>
                  <a:rPr lang="en-US" altLang="zh-CN" b="1" dirty="0" smtClean="0"/>
                  <a:t>core</a:t>
                </a:r>
                <a:r>
                  <a:rPr lang="zh-CN" altLang="en-US" b="1" dirty="0" smtClean="0"/>
                  <a:t>，两侧瓣称为</a:t>
                </a:r>
                <a:r>
                  <a:rPr lang="en-US" altLang="zh-CN" b="1" dirty="0" smtClean="0"/>
                  <a:t>lobe</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CN" b="1" dirty="0" smtClean="0"/>
              </a:p>
              <a:p>
                <a:r>
                  <a:rPr lang="zh-CN" altLang="en-US" dirty="0" smtClean="0"/>
                  <a:t>由于仅通过坐标我们难以知晓</a:t>
                </a:r>
                <a:r>
                  <a:rPr lang="zh-CN" altLang="en-US" dirty="0"/>
                  <a:t>一个射电源在整体</a:t>
                </a:r>
                <a:r>
                  <a:rPr lang="zh-CN" altLang="en-US" dirty="0" smtClean="0"/>
                  <a:t>中</a:t>
                </a:r>
                <a:r>
                  <a:rPr lang="zh-CN" altLang="en-US" dirty="0"/>
                  <a:t>是</a:t>
                </a:r>
                <a:r>
                  <a:rPr lang="zh-CN" altLang="en-US" dirty="0" smtClean="0"/>
                  <a:t>何</a:t>
                </a:r>
                <a:r>
                  <a:rPr lang="zh-CN" altLang="en-US" dirty="0" smtClean="0"/>
                  <a:t>成分，实际上我们需要</a:t>
                </a:r>
                <a:r>
                  <a:rPr lang="zh-CN" altLang="en-US" dirty="0"/>
                  <a:t>将任一可能的射电源设为</a:t>
                </a:r>
                <a:r>
                  <a:rPr lang="en-US" altLang="zh-CN" b="1" i="1" dirty="0"/>
                  <a:t>m</a:t>
                </a:r>
                <a:r>
                  <a:rPr lang="zh-CN" altLang="en-US" dirty="0"/>
                  <a:t>、</a:t>
                </a:r>
                <a:r>
                  <a:rPr lang="en-US" altLang="zh-CN" b="1" i="0">
                    <a:latin typeface="Cambria Math"/>
                  </a:rPr>
                  <a:t>𝒎^′</a:t>
                </a:r>
                <a:r>
                  <a:rPr lang="zh-CN" altLang="en-US" dirty="0"/>
                  <a:t>或</a:t>
                </a:r>
                <a:r>
                  <a:rPr lang="en-US" altLang="zh-CN" b="1" i="0">
                    <a:latin typeface="Cambria Math"/>
                  </a:rPr>
                  <a:t>𝒎^′′</a:t>
                </a:r>
                <a:r>
                  <a:rPr lang="zh-CN" altLang="en-US" dirty="0"/>
                  <a:t>。再分别计算每种组合的似然函数</a:t>
                </a:r>
                <a:r>
                  <a:rPr lang="zh-CN" altLang="en-US" dirty="0" smtClean="0"/>
                  <a:t>值</a:t>
                </a:r>
                <a:endParaRPr lang="zh-CN" altLang="en-US" b="1"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p:txBody>
          </p:sp>
        </mc:Fallback>
      </mc:AlternateContent>
      <p:sp>
        <p:nvSpPr>
          <p:cNvPr id="4" name="灯片编号占位符 3"/>
          <p:cNvSpPr>
            <a:spLocks noGrp="1"/>
          </p:cNvSpPr>
          <p:nvPr>
            <p:ph type="sldNum" sz="quarter" idx="10"/>
          </p:nvPr>
        </p:nvSpPr>
        <p:spPr/>
        <p:txBody>
          <a:bodyPr/>
          <a:lstStyle/>
          <a:p>
            <a:pPr>
              <a:defRPr/>
            </a:pPr>
            <a:fld id="{B7EFAA14-323B-4103-8EFA-28116A0CCB90}" type="slidenum">
              <a:rPr lang="zh-CN" altLang="en-US" smtClean="0"/>
              <a:pPr>
                <a:defRPr/>
              </a:pPr>
              <a:t>11</a:t>
            </a:fld>
            <a:endParaRPr lang="zh-CN" altLang="en-US"/>
          </a:p>
        </p:txBody>
      </p:sp>
    </p:spTree>
    <p:extLst>
      <p:ext uri="{BB962C8B-B14F-4D97-AF65-F5344CB8AC3E}">
        <p14:creationId xmlns:p14="http://schemas.microsoft.com/office/powerpoint/2010/main" val="1613967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四个射电源</a:t>
                </a:r>
                <a14:m>
                  <m:oMath xmlns:m="http://schemas.openxmlformats.org/officeDocument/2006/math">
                    <m:r>
                      <a:rPr lang="en-US" altLang="zh-CN" i="1">
                        <a:latin typeface="Cambria Math"/>
                      </a:rPr>
                      <m:t>𝐷</m:t>
                    </m:r>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0</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1</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2</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3</m:t>
                        </m:r>
                      </m:sub>
                    </m:sSub>
                    <m:r>
                      <a:rPr lang="en-US" altLang="zh-CN" i="1">
                        <a:latin typeface="Cambria Math"/>
                      </a:rPr>
                      <m:t>}</m:t>
                    </m:r>
                  </m:oMath>
                </a14:m>
                <a:r>
                  <a:rPr lang="zh-CN" altLang="en-US" dirty="0"/>
                  <a:t> 还可以构成数种假设</a:t>
                </a:r>
                <a:r>
                  <a:rPr lang="zh-CN" altLang="en-US" dirty="0" smtClean="0"/>
                  <a:t>：</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(core, lobe, none, none)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a:t>
                </a:r>
                <a:r>
                  <a:rPr lang="en-US" altLang="zh-CN" dirty="0"/>
                  <a:t>none, lobe, lobe, none</a:t>
                </a:r>
                <a:r>
                  <a:rPr lang="en-US" altLang="zh-CN"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a:t>
                </a:r>
                <a:r>
                  <a:rPr lang="en-US" altLang="zh-CN" dirty="0"/>
                  <a:t>core, none, none, none</a:t>
                </a:r>
                <a:r>
                  <a:rPr lang="en-US" altLang="zh-CN" dirty="0" smtClean="0"/>
                  <a:t>)</a:t>
                </a:r>
                <a:r>
                  <a:rPr lang="zh-CN" altLang="en-US" dirty="0" smtClean="0"/>
                  <a:t>等等</a:t>
                </a:r>
                <a:r>
                  <a:rPr lang="zh-CN" altLang="en-US" dirty="0"/>
                  <a:t>，且</a:t>
                </a:r>
                <a14:m>
                  <m:oMath xmlns:m="http://schemas.openxmlformats.org/officeDocument/2006/math">
                    <m:r>
                      <a:rPr lang="en-US" altLang="zh-CN" i="1">
                        <a:latin typeface="Cambria Math"/>
                      </a:rPr>
                      <m:t>𝐷</m:t>
                    </m:r>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0</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1</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2</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3</m:t>
                        </m:r>
                      </m:sub>
                    </m:sSub>
                    <m:r>
                      <a:rPr lang="en-US" altLang="zh-CN" i="1">
                        <a:latin typeface="Cambria Math"/>
                      </a:rPr>
                      <m:t>}</m:t>
                    </m:r>
                  </m:oMath>
                </a14:m>
                <a:r>
                  <a:rPr lang="zh-CN" altLang="en-US" dirty="0"/>
                  <a:t> 各点的位置可以互换</a:t>
                </a:r>
                <a:r>
                  <a:rPr lang="zh-CN" altLang="en-US" dirty="0" smtClean="0"/>
                  <a:t>，以遍历各种组合情形</a:t>
                </a:r>
                <a:endParaRPr lang="en-US" altLang="zh-CN" dirty="0" smtClean="0"/>
              </a:p>
              <a:p>
                <a:r>
                  <a:rPr lang="zh-CN" altLang="en-US" dirty="0" smtClean="0"/>
                  <a:t>我们需要</a:t>
                </a:r>
                <a:r>
                  <a:rPr lang="zh-CN" altLang="en-US" dirty="0"/>
                  <a:t>将这些组合一一计算出来</a:t>
                </a:r>
                <a:r>
                  <a:rPr lang="zh-CN" altLang="en-US" dirty="0" smtClean="0"/>
                  <a:t>，对比它们的结果</a:t>
                </a:r>
                <a:endParaRPr lang="en-US" altLang="zh-CN" dirty="0"/>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四个射电源</a:t>
                </a:r>
                <a:r>
                  <a:rPr lang="en-US" altLang="zh-CN" i="0">
                    <a:latin typeface="Cambria Math"/>
                  </a:rPr>
                  <a:t>𝐷={𝑦_0,𝑦_1,𝑦_2,𝑦_3}</a:t>
                </a:r>
                <a:r>
                  <a:rPr lang="zh-CN" altLang="en-US" dirty="0"/>
                  <a:t> 还可以构成数种假设</a:t>
                </a:r>
                <a:r>
                  <a:rPr lang="zh-CN" altLang="en-US" dirty="0" smtClean="0"/>
                  <a:t>：</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(core, lobe, none, none)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a:t>
                </a:r>
                <a:r>
                  <a:rPr lang="en-US" altLang="zh-CN" dirty="0"/>
                  <a:t>none, lobe, lobe, none</a:t>
                </a:r>
                <a:r>
                  <a:rPr lang="en-US" altLang="zh-CN"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a:t>
                </a:r>
                <a:r>
                  <a:rPr lang="en-US" altLang="zh-CN" dirty="0"/>
                  <a:t>core, none, none, none</a:t>
                </a:r>
                <a:r>
                  <a:rPr lang="en-US" altLang="zh-CN" dirty="0" smtClean="0"/>
                  <a:t>)</a:t>
                </a:r>
                <a:r>
                  <a:rPr lang="zh-CN" altLang="en-US" dirty="0" smtClean="0"/>
                  <a:t>等等</a:t>
                </a:r>
                <a:r>
                  <a:rPr lang="zh-CN" altLang="en-US" dirty="0"/>
                  <a:t>，且</a:t>
                </a:r>
                <a:r>
                  <a:rPr lang="en-US" altLang="zh-CN" i="0">
                    <a:latin typeface="Cambria Math"/>
                  </a:rPr>
                  <a:t>𝐷={𝑦_0,𝑦_1,𝑦_2,𝑦_3}</a:t>
                </a:r>
                <a:r>
                  <a:rPr lang="zh-CN" altLang="en-US" dirty="0"/>
                  <a:t> 各点的位置可以互换</a:t>
                </a:r>
                <a:r>
                  <a:rPr lang="zh-CN" altLang="en-US" dirty="0" smtClean="0"/>
                  <a:t>，以遍历各种组合情形</a:t>
                </a:r>
                <a:endParaRPr lang="en-US" altLang="zh-CN" dirty="0" smtClean="0"/>
              </a:p>
              <a:p>
                <a:r>
                  <a:rPr lang="zh-CN" altLang="en-US" dirty="0" smtClean="0"/>
                  <a:t>我们需要</a:t>
                </a:r>
                <a:r>
                  <a:rPr lang="zh-CN" altLang="en-US" dirty="0"/>
                  <a:t>将这些组合一一计算出来</a:t>
                </a:r>
                <a:r>
                  <a:rPr lang="zh-CN" altLang="en-US" dirty="0" smtClean="0"/>
                  <a:t>，对比它们的结果</a:t>
                </a:r>
                <a:endParaRPr lang="en-US" altLang="zh-CN" dirty="0"/>
              </a:p>
              <a:p>
                <a:endParaRPr lang="en-US" dirty="0"/>
              </a:p>
            </p:txBody>
          </p:sp>
        </mc:Fallback>
      </mc:AlternateContent>
      <p:sp>
        <p:nvSpPr>
          <p:cNvPr id="4" name="Slide Number Placeholder 3"/>
          <p:cNvSpPr>
            <a:spLocks noGrp="1"/>
          </p:cNvSpPr>
          <p:nvPr>
            <p:ph type="sldNum" sz="quarter" idx="10"/>
          </p:nvPr>
        </p:nvSpPr>
        <p:spPr/>
        <p:txBody>
          <a:bodyPr/>
          <a:lstStyle/>
          <a:p>
            <a:pPr>
              <a:defRPr/>
            </a:pPr>
            <a:fld id="{B7EFAA14-323B-4103-8EFA-28116A0CCB90}" type="slidenum">
              <a:rPr lang="zh-CN" altLang="en-US" smtClean="0"/>
              <a:pPr>
                <a:defRPr/>
              </a:pPr>
              <a:t>12</a:t>
            </a:fld>
            <a:endParaRPr lang="zh-CN" altLang="en-US"/>
          </a:p>
        </p:txBody>
      </p:sp>
    </p:spTree>
    <p:extLst>
      <p:ext uri="{BB962C8B-B14F-4D97-AF65-F5344CB8AC3E}">
        <p14:creationId xmlns:p14="http://schemas.microsoft.com/office/powerpoint/2010/main" val="3342606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t>假设有四个射电源</a:t>
                </a:r>
                <a14:m>
                  <m:oMath xmlns:m="http://schemas.openxmlformats.org/officeDocument/2006/math">
                    <m:r>
                      <a:rPr lang="en-US" altLang="zh-CN" sz="1200" i="1">
                        <a:latin typeface="Cambria Math"/>
                      </a:rPr>
                      <m:t>𝐷</m:t>
                    </m:r>
                    <m:r>
                      <a:rPr lang="en-US" altLang="zh-CN" sz="1200" i="1">
                        <a:latin typeface="Cambria Math"/>
                      </a:rPr>
                      <m:t>={</m:t>
                    </m:r>
                    <m:sSub>
                      <m:sSubPr>
                        <m:ctrlPr>
                          <a:rPr lang="en-US" altLang="zh-CN" sz="1200" i="1">
                            <a:latin typeface="Cambria Math" panose="02040503050406030204" pitchFamily="18" charset="0"/>
                          </a:rPr>
                        </m:ctrlPr>
                      </m:sSubPr>
                      <m:e>
                        <m:r>
                          <a:rPr lang="en-US" altLang="zh-CN" sz="1200" i="1">
                            <a:latin typeface="Cambria Math"/>
                          </a:rPr>
                          <m:t>𝑦</m:t>
                        </m:r>
                      </m:e>
                      <m:sub>
                        <m:r>
                          <a:rPr lang="en-US" altLang="zh-CN" sz="1200" i="1">
                            <a:latin typeface="Cambria Math"/>
                          </a:rPr>
                          <m:t>0</m:t>
                        </m:r>
                      </m:sub>
                    </m:sSub>
                    <m:r>
                      <a:rPr lang="en-US" altLang="zh-CN" sz="1200" i="1">
                        <a:latin typeface="Cambria Math"/>
                      </a:rPr>
                      <m:t>,</m:t>
                    </m:r>
                    <m:sSub>
                      <m:sSubPr>
                        <m:ctrlPr>
                          <a:rPr lang="en-US" altLang="zh-CN" sz="1200" i="1">
                            <a:latin typeface="Cambria Math" panose="02040503050406030204" pitchFamily="18" charset="0"/>
                          </a:rPr>
                        </m:ctrlPr>
                      </m:sSubPr>
                      <m:e>
                        <m:r>
                          <a:rPr lang="en-US" altLang="zh-CN" sz="1200" i="1">
                            <a:latin typeface="Cambria Math"/>
                          </a:rPr>
                          <m:t>𝑦</m:t>
                        </m:r>
                      </m:e>
                      <m:sub>
                        <m:r>
                          <a:rPr lang="en-US" altLang="zh-CN" sz="1200" i="1">
                            <a:latin typeface="Cambria Math"/>
                          </a:rPr>
                          <m:t>1</m:t>
                        </m:r>
                      </m:sub>
                    </m:sSub>
                    <m:r>
                      <a:rPr lang="en-US" altLang="zh-CN" sz="1200" i="1">
                        <a:latin typeface="Cambria Math"/>
                      </a:rPr>
                      <m:t>,</m:t>
                    </m:r>
                    <m:sSub>
                      <m:sSubPr>
                        <m:ctrlPr>
                          <a:rPr lang="en-US" altLang="zh-CN" sz="1200" i="1">
                            <a:latin typeface="Cambria Math" panose="02040503050406030204" pitchFamily="18" charset="0"/>
                          </a:rPr>
                        </m:ctrlPr>
                      </m:sSubPr>
                      <m:e>
                        <m:r>
                          <a:rPr lang="en-US" altLang="zh-CN" sz="1200" i="1">
                            <a:latin typeface="Cambria Math"/>
                          </a:rPr>
                          <m:t>𝑦</m:t>
                        </m:r>
                      </m:e>
                      <m:sub>
                        <m:r>
                          <a:rPr lang="en-US" altLang="zh-CN" sz="1200" i="1">
                            <a:latin typeface="Cambria Math"/>
                          </a:rPr>
                          <m:t>2</m:t>
                        </m:r>
                      </m:sub>
                    </m:sSub>
                    <m:r>
                      <a:rPr lang="en-US" altLang="zh-CN" sz="1200" i="1">
                        <a:latin typeface="Cambria Math"/>
                      </a:rPr>
                      <m:t>,</m:t>
                    </m:r>
                    <m:sSub>
                      <m:sSubPr>
                        <m:ctrlPr>
                          <a:rPr lang="en-US" altLang="zh-CN" sz="1200" i="1">
                            <a:latin typeface="Cambria Math" panose="02040503050406030204" pitchFamily="18" charset="0"/>
                          </a:rPr>
                        </m:ctrlPr>
                      </m:sSubPr>
                      <m:e>
                        <m:r>
                          <a:rPr lang="en-US" altLang="zh-CN" sz="1200" i="1">
                            <a:latin typeface="Cambria Math"/>
                          </a:rPr>
                          <m:t>𝑦</m:t>
                        </m:r>
                      </m:e>
                      <m:sub>
                        <m:r>
                          <a:rPr lang="en-US" altLang="zh-CN" sz="1200" i="1">
                            <a:latin typeface="Cambria Math"/>
                          </a:rPr>
                          <m:t>3</m:t>
                        </m:r>
                      </m:sub>
                    </m:sSub>
                    <m:r>
                      <a:rPr lang="en-US" altLang="zh-CN" sz="1200" i="1">
                        <a:latin typeface="Cambria Math"/>
                      </a:rPr>
                      <m:t>}</m:t>
                    </m:r>
                  </m:oMath>
                </a14:m>
                <a:r>
                  <a:rPr lang="zh-CN" altLang="en-US" sz="1200" dirty="0"/>
                  <a:t> ，它们其中一个</a:t>
                </a:r>
                <a:r>
                  <a:rPr lang="en-US" altLang="zh-CN" sz="1200" dirty="0"/>
                  <a:t>(CORE,LOBE,LOBE,NONE)</a:t>
                </a:r>
                <a:r>
                  <a:rPr lang="zh-CN" altLang="en-US" sz="1200" dirty="0"/>
                  <a:t>假设的似然函数计算</a:t>
                </a:r>
                <a:r>
                  <a:rPr lang="zh-CN" altLang="en-US" sz="1200" dirty="0" smtClean="0"/>
                  <a:t>公式像这样</a:t>
                </a:r>
                <a:endParaRPr lang="en-US" altLang="zh-CN"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其中</a:t>
                </a:r>
                <a:r>
                  <a:rPr lang="en-US" altLang="zh-CN" dirty="0" smtClean="0"/>
                  <a:t>p(m0)</a:t>
                </a:r>
                <a:r>
                  <a:rPr lang="zh-CN" altLang="en-US" dirty="0" smtClean="0"/>
                  <a:t>是验前概率密度函数</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L</a:t>
                </a:r>
                <a:r>
                  <a:rPr lang="zh-CN" altLang="en-US" dirty="0" smtClean="0"/>
                  <a:t>打头的是观测到的点和理想位置的接近概率</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p(m1|m0)</a:t>
                </a:r>
                <a:r>
                  <a:rPr lang="zh-CN" altLang="en-US" dirty="0" smtClean="0"/>
                  <a:t>是</a:t>
                </a:r>
                <a:r>
                  <a:rPr lang="en-US" altLang="zh-CN" dirty="0" smtClean="0"/>
                  <a:t>lobe</a:t>
                </a:r>
                <a:r>
                  <a:rPr lang="zh-CN" altLang="en-US" dirty="0" smtClean="0"/>
                  <a:t>对</a:t>
                </a:r>
                <a:r>
                  <a:rPr lang="en-US" altLang="zh-CN" dirty="0" smtClean="0"/>
                  <a:t>core</a:t>
                </a:r>
                <a:r>
                  <a:rPr lang="zh-CN" altLang="en-US" dirty="0" smtClean="0"/>
                  <a:t>的条件概率密度函数</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t>前面的</a:t>
                </a:r>
                <a:r>
                  <a:rPr lang="en-US" altLang="zh-CN" sz="1200" dirty="0" smtClean="0"/>
                  <a:t>(core, lobe, lobe)</a:t>
                </a:r>
                <a:r>
                  <a:rPr lang="zh-CN" altLang="en-US" sz="1200" dirty="0" smtClean="0"/>
                  <a:t>作为一个整体，而</a:t>
                </a:r>
                <a:r>
                  <a:rPr lang="en-US" altLang="zh-CN" sz="1200" dirty="0" smtClean="0"/>
                  <a:t>none</a:t>
                </a:r>
                <a:r>
                  <a:rPr lang="zh-CN" altLang="en-US" sz="1200" dirty="0" smtClean="0"/>
                  <a:t>表示</a:t>
                </a:r>
                <a:r>
                  <a:rPr lang="en-US" altLang="zh-CN" sz="1200" dirty="0" smtClean="0"/>
                  <a:t>y</a:t>
                </a:r>
                <a:r>
                  <a:rPr lang="en-US" altLang="zh-CN" sz="1200" baseline="-25000" dirty="0" smtClean="0"/>
                  <a:t>3</a:t>
                </a:r>
                <a:r>
                  <a:rPr lang="zh-CN" altLang="en-US" sz="1200" dirty="0" smtClean="0"/>
                  <a:t>与它们相独立。按前述对立假设</a:t>
                </a:r>
                <a:r>
                  <a:rPr lang="en-US" altLang="zh-CN" sz="1200" dirty="0" smtClean="0"/>
                  <a:t>K</a:t>
                </a:r>
                <a:r>
                  <a:rPr lang="zh-CN" altLang="en-US" sz="1200" dirty="0" smtClean="0"/>
                  <a:t>的似然函数计算方法。两者的似然函数相乘</a:t>
                </a:r>
                <a:endParaRPr lang="en-US" altLang="zh-CN" sz="1200" dirty="0" smtClean="0"/>
              </a:p>
              <a:p>
                <a:endParaRPr lang="en-US" altLang="zh-CN" dirty="0" smtClean="0"/>
              </a:p>
            </p:txBody>
          </p:sp>
        </mc:Choice>
        <mc:Fallback xmlns="">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t>假设有四个射电源</a:t>
                </a:r>
                <a:r>
                  <a:rPr lang="en-US" altLang="zh-CN" sz="1200" i="0">
                    <a:latin typeface="Cambria Math"/>
                  </a:rPr>
                  <a:t>𝐷={𝑦_0,𝑦_1,𝑦_2,𝑦_3}</a:t>
                </a:r>
                <a:r>
                  <a:rPr lang="zh-CN" altLang="en-US" sz="1200" dirty="0"/>
                  <a:t> ，它们其中一个</a:t>
                </a:r>
                <a:r>
                  <a:rPr lang="en-US" altLang="zh-CN" sz="1200" dirty="0"/>
                  <a:t>(CORE,LOBE,LOBE,NONE)</a:t>
                </a:r>
                <a:r>
                  <a:rPr lang="zh-CN" altLang="en-US" sz="1200" dirty="0"/>
                  <a:t>假设的似然函数计算</a:t>
                </a:r>
                <a:r>
                  <a:rPr lang="zh-CN" altLang="en-US" sz="1200" dirty="0" smtClean="0"/>
                  <a:t>公式像这样</a:t>
                </a:r>
                <a:endParaRPr lang="en-US" altLang="zh-CN"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t>前面的</a:t>
                </a:r>
                <a:r>
                  <a:rPr lang="en-US" altLang="zh-CN" sz="1200" dirty="0" smtClean="0"/>
                  <a:t>(core, lobe, lobe)</a:t>
                </a:r>
                <a:r>
                  <a:rPr lang="zh-CN" altLang="en-US" sz="1200" dirty="0" smtClean="0"/>
                  <a:t>作为一个整体，而</a:t>
                </a:r>
                <a:r>
                  <a:rPr lang="en-US" altLang="zh-CN" sz="1200" dirty="0" smtClean="0"/>
                  <a:t>none</a:t>
                </a:r>
                <a:r>
                  <a:rPr lang="zh-CN" altLang="en-US" sz="1200" dirty="0" smtClean="0"/>
                  <a:t>表示</a:t>
                </a:r>
                <a:r>
                  <a:rPr lang="en-US" altLang="zh-CN" sz="1200" dirty="0" smtClean="0"/>
                  <a:t>y</a:t>
                </a:r>
                <a:r>
                  <a:rPr lang="en-US" altLang="zh-CN" sz="1200" baseline="-25000" dirty="0" smtClean="0"/>
                  <a:t>3</a:t>
                </a:r>
                <a:r>
                  <a:rPr lang="zh-CN" altLang="en-US" sz="1200" dirty="0" smtClean="0"/>
                  <a:t>与它们相独立。按前述对立假设</a:t>
                </a:r>
                <a:r>
                  <a:rPr lang="en-US" altLang="zh-CN" sz="1200" dirty="0" smtClean="0"/>
                  <a:t>K</a:t>
                </a:r>
                <a:r>
                  <a:rPr lang="zh-CN" altLang="en-US" sz="1200" dirty="0" smtClean="0"/>
                  <a:t>的似然函数计算方法。两者的似然函数须相乘</a:t>
                </a:r>
                <a:endParaRPr lang="en-US" altLang="zh-CN" sz="1200" dirty="0" smtClean="0"/>
              </a:p>
              <a:p>
                <a:endParaRPr lang="zh-CN" altLang="en-US" dirty="0"/>
              </a:p>
            </p:txBody>
          </p:sp>
        </mc:Fallback>
      </mc:AlternateContent>
      <p:sp>
        <p:nvSpPr>
          <p:cNvPr id="4" name="灯片编号占位符 3"/>
          <p:cNvSpPr>
            <a:spLocks noGrp="1"/>
          </p:cNvSpPr>
          <p:nvPr>
            <p:ph type="sldNum" sz="quarter" idx="10"/>
          </p:nvPr>
        </p:nvSpPr>
        <p:spPr/>
        <p:txBody>
          <a:bodyPr/>
          <a:lstStyle/>
          <a:p>
            <a:pPr>
              <a:defRPr/>
            </a:pPr>
            <a:fld id="{B7EFAA14-323B-4103-8EFA-28116A0CCB90}" type="slidenum">
              <a:rPr lang="zh-CN" altLang="en-US" smtClean="0"/>
              <a:pPr>
                <a:defRPr/>
              </a:pPr>
              <a:t>13</a:t>
            </a:fld>
            <a:endParaRPr lang="zh-CN" altLang="en-US"/>
          </a:p>
        </p:txBody>
      </p:sp>
    </p:spTree>
    <p:extLst>
      <p:ext uri="{BB962C8B-B14F-4D97-AF65-F5344CB8AC3E}">
        <p14:creationId xmlns:p14="http://schemas.microsoft.com/office/powerpoint/2010/main" val="2709797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标题 8"/>
          <p:cNvSpPr>
            <a:spLocks noGrp="1"/>
          </p:cNvSpPr>
          <p:nvPr>
            <p:ph type="ctrTitle"/>
          </p:nvPr>
        </p:nvSpPr>
        <p:spPr>
          <a:xfrm>
            <a:off x="323528" y="1752601"/>
            <a:ext cx="8496944" cy="884311"/>
          </a:xfrm>
        </p:spPr>
        <p:txBody>
          <a:bodyPr vert="horz" anchor="b">
            <a:normAutofit/>
            <a:scene3d>
              <a:camera prst="orthographicFront"/>
              <a:lightRig rig="soft" dir="t"/>
            </a:scene3d>
            <a:sp3d prstMaterial="softEdge">
              <a:bevelT w="25400" h="25400"/>
            </a:sp3d>
          </a:bodyPr>
          <a:lstStyle>
            <a:lvl1pPr algn="ctr">
              <a:defRPr sz="4800" b="1">
                <a:solidFill>
                  <a:schemeClr val="tx2"/>
                </a:solidFill>
                <a:effectLst>
                  <a:outerShdw blurRad="31750" dist="25400" dir="5400000" algn="tl" rotWithShape="0">
                    <a:srgbClr val="000000">
                      <a:alpha val="25000"/>
                    </a:srgbClr>
                  </a:outerShdw>
                </a:effectLst>
              </a:defRPr>
            </a:lvl1pPr>
            <a:extLst/>
          </a:lstStyle>
          <a:p>
            <a:r>
              <a:rPr kumimoji="0" lang="zh-CN" altLang="en-US" dirty="0" smtClean="0"/>
              <a:t>单击此处编辑母版标题样式</a:t>
            </a:r>
            <a:endParaRPr kumimoji="0" lang="en-US" dirty="0"/>
          </a:p>
        </p:txBody>
      </p:sp>
      <p:sp>
        <p:nvSpPr>
          <p:cNvPr id="17" name="副标题 16"/>
          <p:cNvSpPr>
            <a:spLocks noGrp="1"/>
          </p:cNvSpPr>
          <p:nvPr>
            <p:ph type="subTitle" idx="1" hasCustomPrompt="1"/>
          </p:nvPr>
        </p:nvSpPr>
        <p:spPr>
          <a:xfrm>
            <a:off x="685800" y="2708920"/>
            <a:ext cx="7772400" cy="2376264"/>
          </a:xfrm>
        </p:spPr>
        <p:txBody>
          <a:bodyPr lIns="45720" rIns="45720">
            <a:noAutofit/>
          </a:bodyPr>
          <a:lstStyle>
            <a:lvl1pPr marL="0" marR="64008" indent="0" algn="ctr">
              <a:buNone/>
              <a:defRPr sz="32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dirty="0" smtClean="0"/>
              <a:t>单击此处编辑母版副标题样式</a:t>
            </a:r>
            <a:endParaRPr kumimoji="0" lang="en-US" dirty="0"/>
          </a:p>
        </p:txBody>
      </p:sp>
      <p:grpSp>
        <p:nvGrpSpPr>
          <p:cNvPr id="2" name="组合 1"/>
          <p:cNvGrpSpPr/>
          <p:nvPr userDrawn="1"/>
        </p:nvGrpSpPr>
        <p:grpSpPr>
          <a:xfrm>
            <a:off x="-3765" y="4953000"/>
            <a:ext cx="9147765" cy="1912088"/>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图片 1" descr="cvo_logo"/>
          <p:cNvPicPr>
            <a:picLocks noChangeAspect="1" noChangeArrowheads="1"/>
          </p:cNvPicPr>
          <p:nvPr userDrawn="1"/>
        </p:nvPicPr>
        <p:blipFill>
          <a:blip r:embed="rId3" cstate="print">
            <a:duotone>
              <a:schemeClr val="accent1">
                <a:shade val="45000"/>
                <a:satMod val="135000"/>
              </a:schemeClr>
              <a:prstClr val="white"/>
            </a:duotone>
          </a:blip>
          <a:srcRect/>
          <a:stretch>
            <a:fillRect/>
          </a:stretch>
        </p:blipFill>
        <p:spPr bwMode="auto">
          <a:xfrm>
            <a:off x="6516216" y="332656"/>
            <a:ext cx="2243034" cy="594484"/>
          </a:xfrm>
          <a:prstGeom prst="rect">
            <a:avLst/>
          </a:prstGeom>
          <a:noFill/>
          <a:ln w="9525">
            <a:noFill/>
            <a:miter lim="800000"/>
            <a:headEnd/>
            <a:tailEnd/>
          </a:ln>
          <a:effectLst>
            <a:reflection blurRad="6350" stA="50000" endA="295" endPos="92000" dist="101600" dir="5400000" sy="-100000" algn="bl" rotWithShape="0"/>
          </a:effectLst>
        </p:spPr>
      </p:pic>
    </p:spTree>
    <p:extLst>
      <p:ext uri="{BB962C8B-B14F-4D97-AF65-F5344CB8AC3E}">
        <p14:creationId xmlns:p14="http://schemas.microsoft.com/office/powerpoint/2010/main" val="9166705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pPr>
              <a:defRPr/>
            </a:pPr>
            <a:fld id="{AAC958E7-2BC0-44DB-99AB-3C5DEE45BEF5}" type="datetimeFigureOut">
              <a:rPr lang="zh-CN" altLang="en-US" smtClean="0">
                <a:solidFill>
                  <a:prstClr val="black">
                    <a:tint val="75000"/>
                  </a:prstClr>
                </a:solidFill>
              </a:rPr>
              <a:pPr>
                <a:defRPr/>
              </a:pPr>
              <a:t>2014/1/10</a:t>
            </a:fld>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extLst/>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extLst/>
          </a:lstStyle>
          <a:p>
            <a:pPr>
              <a:defRPr/>
            </a:pPr>
            <a:fld id="{4671B273-2D4D-46C8-819E-8B94A5B4F708}"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066239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pPr>
              <a:defRPr/>
            </a:pPr>
            <a:fld id="{13D1A45F-5899-408D-B59A-97E42FE9C52F}" type="datetimeFigureOut">
              <a:rPr lang="zh-CN" altLang="en-US" smtClean="0">
                <a:solidFill>
                  <a:prstClr val="black">
                    <a:tint val="75000"/>
                  </a:prstClr>
                </a:solidFill>
              </a:rPr>
              <a:pPr>
                <a:defRPr/>
              </a:pPr>
              <a:t>2014/1/10</a:t>
            </a:fld>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extLst/>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extLst/>
          </a:lstStyle>
          <a:p>
            <a:pPr>
              <a:defRPr/>
            </a:pPr>
            <a:fld id="{D6DD179D-CC8E-4FB2-8798-73314663DB5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832158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anks">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标题 8"/>
          <p:cNvSpPr>
            <a:spLocks noGrp="1"/>
          </p:cNvSpPr>
          <p:nvPr>
            <p:ph type="ctrTitle"/>
          </p:nvPr>
        </p:nvSpPr>
        <p:spPr>
          <a:xfrm>
            <a:off x="327070" y="2636912"/>
            <a:ext cx="8496944" cy="884311"/>
          </a:xfrm>
        </p:spPr>
        <p:txBody>
          <a:bodyPr vert="horz" anchor="b">
            <a:normAutofit/>
            <a:scene3d>
              <a:camera prst="orthographicFront"/>
              <a:lightRig rig="soft" dir="t"/>
            </a:scene3d>
            <a:sp3d prstMaterial="softEdge">
              <a:bevelT w="25400" h="25400"/>
            </a:sp3d>
          </a:bodyPr>
          <a:lstStyle>
            <a:lvl1pPr algn="ctr">
              <a:defRPr sz="4800" b="1">
                <a:solidFill>
                  <a:schemeClr val="tx2"/>
                </a:solidFill>
                <a:effectLst>
                  <a:outerShdw blurRad="31750" dist="25400" dir="5400000" algn="tl" rotWithShape="0">
                    <a:srgbClr val="000000">
                      <a:alpha val="25000"/>
                    </a:srgbClr>
                  </a:outerShdw>
                </a:effectLst>
              </a:defRPr>
            </a:lvl1pPr>
            <a:extLst/>
          </a:lstStyle>
          <a:p>
            <a:endParaRPr kumimoji="0" lang="en-US" dirty="0"/>
          </a:p>
        </p:txBody>
      </p:sp>
      <p:grpSp>
        <p:nvGrpSpPr>
          <p:cNvPr id="2" name="组合 1"/>
          <p:cNvGrpSpPr/>
          <p:nvPr userDrawn="1"/>
        </p:nvGrpSpPr>
        <p:grpSpPr>
          <a:xfrm>
            <a:off x="-3765" y="4953000"/>
            <a:ext cx="9147765" cy="1912088"/>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图片 1" descr="cvo_logo"/>
          <p:cNvPicPr>
            <a:picLocks noChangeAspect="1" noChangeArrowheads="1"/>
          </p:cNvPicPr>
          <p:nvPr userDrawn="1"/>
        </p:nvPicPr>
        <p:blipFill>
          <a:blip r:embed="rId3" cstate="print">
            <a:duotone>
              <a:schemeClr val="accent1">
                <a:shade val="45000"/>
                <a:satMod val="135000"/>
              </a:schemeClr>
              <a:prstClr val="white"/>
            </a:duotone>
          </a:blip>
          <a:srcRect/>
          <a:stretch>
            <a:fillRect/>
          </a:stretch>
        </p:blipFill>
        <p:spPr bwMode="auto">
          <a:xfrm>
            <a:off x="6516216" y="332656"/>
            <a:ext cx="2243034" cy="594484"/>
          </a:xfrm>
          <a:prstGeom prst="rect">
            <a:avLst/>
          </a:prstGeom>
          <a:noFill/>
          <a:ln w="9525">
            <a:noFill/>
            <a:miter lim="800000"/>
            <a:headEnd/>
            <a:tailEnd/>
          </a:ln>
          <a:effectLst>
            <a:reflection blurRad="6350" stA="50000" endA="295" endPos="92000" dist="101600" dir="5400000" sy="-100000" algn="bl" rotWithShape="0"/>
          </a:effectLst>
        </p:spPr>
      </p:pic>
    </p:spTree>
    <p:extLst>
      <p:ext uri="{BB962C8B-B14F-4D97-AF65-F5344CB8AC3E}">
        <p14:creationId xmlns:p14="http://schemas.microsoft.com/office/powerpoint/2010/main" val="3571944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9" name="矩形 8"/>
          <p:cNvSpPr/>
          <p:nvPr userDrawn="1"/>
        </p:nvSpPr>
        <p:spPr>
          <a:xfrm>
            <a:off x="0" y="0"/>
            <a:ext cx="9144000" cy="1484313"/>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3" name="内容占位符 2"/>
          <p:cNvSpPr>
            <a:spLocks noGrp="1"/>
          </p:cNvSpPr>
          <p:nvPr>
            <p:ph idx="1"/>
          </p:nvPr>
        </p:nvSpPr>
        <p:spPr/>
        <p:txBody>
          <a:bodyPr/>
          <a:lstStyle>
            <a:extLst/>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
        <p:nvSpPr>
          <p:cNvPr id="4" name="日期占位符 3"/>
          <p:cNvSpPr>
            <a:spLocks noGrp="1"/>
          </p:cNvSpPr>
          <p:nvPr>
            <p:ph type="dt" sz="half" idx="10"/>
          </p:nvPr>
        </p:nvSpPr>
        <p:spPr/>
        <p:txBody>
          <a:bodyPr/>
          <a:lstStyle>
            <a:extLst/>
          </a:lstStyle>
          <a:p>
            <a:pPr>
              <a:defRPr/>
            </a:pPr>
            <a:fld id="{54232237-16C1-45A7-B6BE-FB5BB9315569}" type="datetimeFigureOut">
              <a:rPr lang="zh-CN" altLang="en-US" smtClean="0">
                <a:solidFill>
                  <a:prstClr val="black">
                    <a:tint val="75000"/>
                  </a:prstClr>
                </a:solidFill>
              </a:rPr>
              <a:pPr>
                <a:defRPr/>
              </a:pPr>
              <a:t>2014/1/10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extLst/>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extLst/>
          </a:lstStyle>
          <a:p>
            <a:pPr>
              <a:defRPr/>
            </a:pPr>
            <a:fld id="{57CAB3AD-80B6-4776-8E50-4A9BCF96797F}" type="slidenum">
              <a:rPr lang="zh-CN" altLang="en-US" smtClean="0">
                <a:solidFill>
                  <a:prstClr val="black">
                    <a:tint val="75000"/>
                  </a:prstClr>
                </a:solidFill>
              </a:rPr>
              <a:pPr>
                <a:defRPr/>
              </a:pPr>
              <a:t>‹#›</a:t>
            </a:fld>
            <a:endParaRPr lang="zh-CN" altLang="en-US">
              <a:solidFill>
                <a:prstClr val="black">
                  <a:tint val="75000"/>
                </a:prstClr>
              </a:solidFill>
            </a:endParaRPr>
          </a:p>
        </p:txBody>
      </p:sp>
      <p:pic>
        <p:nvPicPr>
          <p:cNvPr id="8" name="Picture 2" descr="C:\Users\lijian\Desktop\china-vo_logo.png"/>
          <p:cNvPicPr>
            <a:picLocks noChangeAspect="1" noChangeArrowheads="1"/>
          </p:cNvPicPr>
          <p:nvPr userDrawn="1"/>
        </p:nvPicPr>
        <p:blipFill>
          <a:blip r:embed="rId2" cstate="print">
            <a:duotone>
              <a:schemeClr val="accent5">
                <a:shade val="45000"/>
                <a:satMod val="135000"/>
              </a:schemeClr>
              <a:prstClr val="white"/>
            </a:duotone>
          </a:blip>
          <a:srcRect/>
          <a:stretch>
            <a:fillRect/>
          </a:stretch>
        </p:blipFill>
        <p:spPr bwMode="auto">
          <a:xfrm rot="5400000">
            <a:off x="6237479" y="3510303"/>
            <a:ext cx="4464496" cy="1133538"/>
          </a:xfrm>
          <a:prstGeom prst="rect">
            <a:avLst/>
          </a:prstGeom>
          <a:noFill/>
        </p:spPr>
      </p:pic>
      <p:sp>
        <p:nvSpPr>
          <p:cNvPr id="11" name="标题 7"/>
          <p:cNvSpPr>
            <a:spLocks noGrp="1"/>
          </p:cNvSpPr>
          <p:nvPr>
            <p:ph type="title"/>
          </p:nvPr>
        </p:nvSpPr>
        <p:spPr>
          <a:xfrm>
            <a:off x="457200" y="274638"/>
            <a:ext cx="8229600" cy="1143000"/>
          </a:xfrm>
        </p:spPr>
        <p:txBody>
          <a:bodyPr rtlCol="0"/>
          <a:lstStyle>
            <a:lvl1pPr>
              <a:defRPr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extLst/>
          </a:lstStyle>
          <a:p>
            <a:r>
              <a:rPr kumimoji="0" lang="zh-CN" altLang="en-US" dirty="0" smtClean="0"/>
              <a:t>单击此处编辑母版标题样式</a:t>
            </a:r>
            <a:endParaRPr kumimoji="0" lang="en-US" dirty="0"/>
          </a:p>
        </p:txBody>
      </p:sp>
    </p:spTree>
    <p:extLst>
      <p:ext uri="{BB962C8B-B14F-4D97-AF65-F5344CB8AC3E}">
        <p14:creationId xmlns:p14="http://schemas.microsoft.com/office/powerpoint/2010/main" val="35682536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dirty="0" smtClean="0"/>
              <a:t>单击此处编辑母版标题样式</a:t>
            </a:r>
            <a:endParaRPr kumimoji="0" lang="en-US" dirty="0"/>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pPr>
              <a:defRPr/>
            </a:pPr>
            <a:fld id="{8F8E975B-1BF5-4F7A-8458-A85B5E4CB3DF}" type="datetimeFigureOut">
              <a:rPr lang="zh-CN" altLang="en-US" smtClean="0">
                <a:solidFill>
                  <a:prstClr val="black">
                    <a:tint val="75000"/>
                  </a:prstClr>
                </a:solidFill>
              </a:rPr>
              <a:pPr>
                <a:defRPr/>
              </a:pPr>
              <a:t>2014/1/10</a:t>
            </a:fld>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extLst/>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extLst/>
          </a:lstStyle>
          <a:p>
            <a:pPr>
              <a:defRPr/>
            </a:pPr>
            <a:fld id="{464A30D8-8266-4B84-9C3E-59311BADC876}" type="slidenum">
              <a:rPr lang="zh-CN" altLang="en-US" smtClean="0">
                <a:solidFill>
                  <a:prstClr val="black">
                    <a:tint val="75000"/>
                  </a:prstClr>
                </a:solidFill>
              </a:rPr>
              <a:pPr>
                <a:defRPr/>
              </a:pPr>
              <a:t>‹#›</a:t>
            </a:fld>
            <a:endParaRPr lang="zh-CN" altLang="en-US">
              <a:solidFill>
                <a:prstClr val="black">
                  <a:tint val="75000"/>
                </a:prstClr>
              </a:solidFill>
            </a:endParaRPr>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extLst>
      <p:ext uri="{BB962C8B-B14F-4D97-AF65-F5344CB8AC3E}">
        <p14:creationId xmlns:p14="http://schemas.microsoft.com/office/powerpoint/2010/main" val="48690955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pPr>
              <a:defRPr/>
            </a:pPr>
            <a:fld id="{9242CD8D-1314-47D4-AA22-6613232B2A64}" type="datetimeFigureOut">
              <a:rPr lang="zh-CN" altLang="en-US" smtClean="0">
                <a:solidFill>
                  <a:prstClr val="black">
                    <a:tint val="75000"/>
                  </a:prstClr>
                </a:solidFill>
              </a:rPr>
              <a:pPr>
                <a:defRPr/>
              </a:pPr>
              <a:t>2014/1/10</a:t>
            </a:fld>
            <a:endParaRPr lang="zh-CN" altLang="en-US" dirty="0">
              <a:solidFill>
                <a:prstClr val="black">
                  <a:tint val="75000"/>
                </a:prstClr>
              </a:solidFill>
            </a:endParaRPr>
          </a:p>
        </p:txBody>
      </p:sp>
      <p:sp>
        <p:nvSpPr>
          <p:cNvPr id="6" name="页脚占位符 5"/>
          <p:cNvSpPr>
            <a:spLocks noGrp="1"/>
          </p:cNvSpPr>
          <p:nvPr>
            <p:ph type="ftr" sz="quarter" idx="11"/>
          </p:nvPr>
        </p:nvSpPr>
        <p:spPr/>
        <p:txBody>
          <a:bodyPr/>
          <a:lstStyle>
            <a:extLst/>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extLst/>
          </a:lstStyle>
          <a:p>
            <a:pPr>
              <a:defRPr/>
            </a:pPr>
            <a:fld id="{CCFF8C2A-5131-4CD3-A23B-A2B536C93C14}" type="slidenum">
              <a:rPr lang="zh-CN" altLang="en-US" smtClean="0">
                <a:solidFill>
                  <a:prstClr val="black">
                    <a:tint val="75000"/>
                  </a:prstClr>
                </a:solidFill>
              </a:rPr>
              <a:pPr>
                <a:defRPr/>
              </a:pPr>
              <a:t>‹#›</a:t>
            </a:fld>
            <a:endParaRPr lang="zh-CN" altLang="en-US">
              <a:solidFill>
                <a:prstClr val="black">
                  <a:tint val="75000"/>
                </a:prstClr>
              </a:solidFill>
            </a:endParaRPr>
          </a:p>
        </p:txBody>
      </p:sp>
      <p:sp>
        <p:nvSpPr>
          <p:cNvPr id="8" name="标题 7"/>
          <p:cNvSpPr>
            <a:spLocks noGrp="1"/>
          </p:cNvSpPr>
          <p:nvPr>
            <p:ph type="title"/>
          </p:nvPr>
        </p:nvSpPr>
        <p:spPr/>
        <p:txBody>
          <a:bodyPr rtlCol="0"/>
          <a:lstStyle>
            <a:extLst/>
          </a:lstStyle>
          <a:p>
            <a:r>
              <a:rPr kumimoji="0" lang="zh-CN" altLang="en-US" dirty="0" smtClean="0"/>
              <a:t>单击此处编辑母版标题样式</a:t>
            </a:r>
            <a:endParaRPr kumimoji="0" lang="en-US" dirty="0"/>
          </a:p>
        </p:txBody>
      </p:sp>
    </p:spTree>
    <p:extLst>
      <p:ext uri="{BB962C8B-B14F-4D97-AF65-F5344CB8AC3E}">
        <p14:creationId xmlns:p14="http://schemas.microsoft.com/office/powerpoint/2010/main" val="102507603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pPr>
              <a:defRPr/>
            </a:pPr>
            <a:fld id="{22530407-E14C-4528-8203-2EF997442A07}" type="datetimeFigureOut">
              <a:rPr lang="zh-CN" altLang="en-US" smtClean="0">
                <a:solidFill>
                  <a:prstClr val="black">
                    <a:tint val="75000"/>
                  </a:prstClr>
                </a:solidFill>
              </a:rPr>
              <a:pPr>
                <a:defRPr/>
              </a:pPr>
              <a:t>2014/1/10</a:t>
            </a:fld>
            <a:endParaRPr lang="zh-CN" altLang="en-US" dirty="0">
              <a:solidFill>
                <a:prstClr val="black">
                  <a:tint val="75000"/>
                </a:prstClr>
              </a:solidFill>
            </a:endParaRPr>
          </a:p>
        </p:txBody>
      </p:sp>
      <p:sp>
        <p:nvSpPr>
          <p:cNvPr id="8" name="页脚占位符 7"/>
          <p:cNvSpPr>
            <a:spLocks noGrp="1"/>
          </p:cNvSpPr>
          <p:nvPr>
            <p:ph type="ftr" sz="quarter" idx="11"/>
          </p:nvPr>
        </p:nvSpPr>
        <p:spPr/>
        <p:txBody>
          <a:bodyPr/>
          <a:lstStyle>
            <a:extLst/>
          </a:lstStyle>
          <a:p>
            <a:pPr>
              <a:defRPr/>
            </a:pPr>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extLst/>
          </a:lstStyle>
          <a:p>
            <a:pPr>
              <a:defRPr/>
            </a:pPr>
            <a:fld id="{C41D98D7-950D-48CB-8A92-9A8D5A65DD70}"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62510417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extLst/>
          </a:lstStyle>
          <a:p>
            <a:pPr>
              <a:defRPr/>
            </a:pPr>
            <a:fld id="{F00EDFBB-2FCC-4B64-BBE7-B69F86DD65AA}" type="datetimeFigureOut">
              <a:rPr lang="zh-CN" altLang="en-US" smtClean="0">
                <a:solidFill>
                  <a:prstClr val="black">
                    <a:tint val="75000"/>
                  </a:prstClr>
                </a:solidFill>
              </a:rPr>
              <a:pPr>
                <a:defRPr/>
              </a:pPr>
              <a:t>2014/1/10</a:t>
            </a:fld>
            <a:endParaRPr lang="zh-CN" altLang="en-US" dirty="0">
              <a:solidFill>
                <a:prstClr val="black">
                  <a:tint val="75000"/>
                </a:prstClr>
              </a:solidFill>
            </a:endParaRPr>
          </a:p>
        </p:txBody>
      </p:sp>
      <p:sp>
        <p:nvSpPr>
          <p:cNvPr id="4" name="页脚占位符 3"/>
          <p:cNvSpPr>
            <a:spLocks noGrp="1"/>
          </p:cNvSpPr>
          <p:nvPr>
            <p:ph type="ftr" sz="quarter" idx="11"/>
          </p:nvPr>
        </p:nvSpPr>
        <p:spPr/>
        <p:txBody>
          <a:bodyPr/>
          <a:lstStyle>
            <a:extLst/>
          </a:lstStyle>
          <a:p>
            <a:pPr>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extLst/>
          </a:lstStyle>
          <a:p>
            <a:pPr>
              <a:defRPr/>
            </a:pPr>
            <a:fld id="{A0F59DB5-DDDB-4F95-A83A-20E2BA97AB8B}" type="slidenum">
              <a:rPr lang="zh-CN" altLang="en-US" smtClean="0">
                <a:solidFill>
                  <a:prstClr val="black">
                    <a:tint val="75000"/>
                  </a:prstClr>
                </a:solidFill>
              </a:rPr>
              <a:pPr>
                <a:defRPr/>
              </a:pPr>
              <a:t>‹#›</a:t>
            </a:fld>
            <a:endParaRPr lang="zh-CN" altLang="en-US">
              <a:solidFill>
                <a:prstClr val="black">
                  <a:tint val="75000"/>
                </a:prstClr>
              </a:solidFill>
            </a:endParaRPr>
          </a:p>
        </p:txBody>
      </p:sp>
      <p:sp>
        <p:nvSpPr>
          <p:cNvPr id="6" name="标题 5"/>
          <p:cNvSpPr>
            <a:spLocks noGrp="1"/>
          </p:cNvSpPr>
          <p:nvPr>
            <p:ph type="title"/>
          </p:nvPr>
        </p:nvSpPr>
        <p:spPr/>
        <p:txBody>
          <a:bodyPr rtlCol="0"/>
          <a:lstStyle>
            <a:extLst/>
          </a:lstStyle>
          <a:p>
            <a:r>
              <a:rPr kumimoji="0" lang="zh-CN" altLang="en-US" smtClean="0"/>
              <a:t>单击此处编辑母版标题样式</a:t>
            </a:r>
            <a:endParaRPr kumimoji="0" lang="en-US"/>
          </a:p>
        </p:txBody>
      </p:sp>
    </p:spTree>
    <p:extLst>
      <p:ext uri="{BB962C8B-B14F-4D97-AF65-F5344CB8AC3E}">
        <p14:creationId xmlns:p14="http://schemas.microsoft.com/office/powerpoint/2010/main" val="280504793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pPr>
              <a:defRPr/>
            </a:pPr>
            <a:fld id="{F4539709-A3C1-4697-A681-0DE2DDCBC2D5}" type="datetimeFigureOut">
              <a:rPr lang="zh-CN" altLang="en-US" smtClean="0">
                <a:solidFill>
                  <a:prstClr val="black">
                    <a:tint val="75000"/>
                  </a:prstClr>
                </a:solidFill>
              </a:rPr>
              <a:pPr>
                <a:defRPr/>
              </a:pPr>
              <a:t>2014/1/10</a:t>
            </a:fld>
            <a:endParaRPr lang="zh-CN" altLang="en-US" dirty="0">
              <a:solidFill>
                <a:prstClr val="black">
                  <a:tint val="75000"/>
                </a:prstClr>
              </a:solidFill>
            </a:endParaRPr>
          </a:p>
        </p:txBody>
      </p:sp>
      <p:sp>
        <p:nvSpPr>
          <p:cNvPr id="3" name="页脚占位符 2"/>
          <p:cNvSpPr>
            <a:spLocks noGrp="1"/>
          </p:cNvSpPr>
          <p:nvPr>
            <p:ph type="ftr" sz="quarter" idx="11"/>
          </p:nvPr>
        </p:nvSpPr>
        <p:spPr/>
        <p:txBody>
          <a:bodyPr/>
          <a:lstStyle>
            <a:extLst/>
          </a:lstStyle>
          <a:p>
            <a:pPr>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extLst/>
          </a:lstStyle>
          <a:p>
            <a:pPr>
              <a:defRPr/>
            </a:pPr>
            <a:fld id="{BF068957-7DCE-428E-8543-A023E9B835CD}"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00741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extLst/>
          </a:lstStyle>
          <a:p>
            <a:pPr>
              <a:defRPr/>
            </a:pPr>
            <a:fld id="{03FA978C-3417-4F8B-8F57-FBC6BACEF45E}" type="datetimeFigureOut">
              <a:rPr lang="zh-CN" altLang="en-US" smtClean="0">
                <a:solidFill>
                  <a:prstClr val="black">
                    <a:tint val="75000"/>
                  </a:prstClr>
                </a:solidFill>
              </a:rPr>
              <a:pPr>
                <a:defRPr/>
              </a:pPr>
              <a:t>2014/1/10</a:t>
            </a:fld>
            <a:endParaRPr lang="zh-CN" altLang="en-US" dirty="0">
              <a:solidFill>
                <a:prstClr val="black">
                  <a:tint val="75000"/>
                </a:prstClr>
              </a:solidFill>
            </a:endParaRPr>
          </a:p>
        </p:txBody>
      </p:sp>
      <p:sp>
        <p:nvSpPr>
          <p:cNvPr id="6" name="页脚占位符 5"/>
          <p:cNvSpPr>
            <a:spLocks noGrp="1"/>
          </p:cNvSpPr>
          <p:nvPr>
            <p:ph type="ftr" sz="quarter" idx="11"/>
          </p:nvPr>
        </p:nvSpPr>
        <p:spPr/>
        <p:txBody>
          <a:bodyPr/>
          <a:lstStyle>
            <a:extLst/>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extLst/>
          </a:lstStyle>
          <a:p>
            <a:pPr>
              <a:defRPr/>
            </a:pPr>
            <a:fld id="{943B3FAE-F0FC-4210-B09D-61F1B7C5269C}"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79968103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pPr>
              <a:defRPr/>
            </a:pPr>
            <a:fld id="{AD10D0E4-0A5D-4502-A6BA-566966D077BE}" type="datetimeFigureOut">
              <a:rPr lang="zh-CN" altLang="en-US" smtClean="0">
                <a:solidFill>
                  <a:prstClr val="black">
                    <a:tint val="75000"/>
                  </a:prstClr>
                </a:solidFill>
              </a:rPr>
              <a:pPr>
                <a:defRPr/>
              </a:pPr>
              <a:t>2014/1/10</a:t>
            </a:fld>
            <a:endParaRPr lang="zh-CN" altLang="en-US" dirty="0">
              <a:solidFill>
                <a:prstClr val="black">
                  <a:tint val="75000"/>
                </a:prstClr>
              </a:solidFill>
            </a:endParaRPr>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pPr>
              <a:defRPr/>
            </a:pPr>
            <a:fld id="{DEFF842B-7671-4ED4-8CFF-4B3AEE44C2FE}" type="slidenum">
              <a:rPr lang="zh-CN" altLang="en-US" smtClean="0">
                <a:solidFill>
                  <a:prstClr val="black">
                    <a:tint val="75000"/>
                  </a:prstClr>
                </a:solidFill>
              </a:rPr>
              <a:pPr>
                <a:defRPr/>
              </a:pPr>
              <a:t>‹#›</a:t>
            </a:fld>
            <a:endParaRPr lang="zh-CN" altLang="en-US">
              <a:solidFill>
                <a:prstClr val="black">
                  <a:tint val="75000"/>
                </a:prstClr>
              </a:solidFill>
            </a:endParaRPr>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smtClean="0"/>
              <a:t>单击此处编辑母版标题样式</a:t>
            </a:r>
            <a:endParaRPr kumimoji="0" lang="en-US"/>
          </a:p>
        </p:txBody>
      </p:sp>
      <p:sp>
        <p:nvSpPr>
          <p:cNvPr id="8" name="任意多边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任意多边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extLst>
      <p:ext uri="{BB962C8B-B14F-4D97-AF65-F5344CB8AC3E}">
        <p14:creationId xmlns:p14="http://schemas.microsoft.com/office/powerpoint/2010/main" val="397249727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任意多边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zh-CN" altLang="en-US" dirty="0"/>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a:t>
            </a:fld>
            <a:endParaRPr kumimoji="0" lang="en-US" sz="1000" b="0">
              <a:solidFill>
                <a:schemeClr val="tx1"/>
              </a:solidFill>
            </a:endParaRPr>
          </a:p>
        </p:txBody>
      </p:sp>
    </p:spTree>
    <p:extLst>
      <p:ext uri="{BB962C8B-B14F-4D97-AF65-F5344CB8AC3E}">
        <p14:creationId xmlns:p14="http://schemas.microsoft.com/office/powerpoint/2010/main" val="2470148584"/>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timing>
    <p:tnLst>
      <p:par>
        <p:cTn id="1" dur="indefinite" restart="never" nodeType="tmRoot"/>
      </p:par>
    </p:tnLst>
  </p:timing>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mbad.u-strasbg.fr/simba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ned.ipac.caltech.edu/"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323528" y="1828800"/>
            <a:ext cx="8496944" cy="1247172"/>
          </a:xfrm>
        </p:spPr>
        <p:txBody>
          <a:bodyPr>
            <a:normAutofit fontScale="90000"/>
          </a:bodyPr>
          <a:lstStyle/>
          <a:p>
            <a:r>
              <a:rPr lang="zh-CN" altLang="en-US" dirty="0" smtClean="0"/>
              <a:t>基于几何模型的射电星表交叉证认方法</a:t>
            </a:r>
            <a:endParaRPr lang="zh-CN" altLang="en-US" dirty="0"/>
          </a:p>
        </p:txBody>
      </p:sp>
      <p:sp>
        <p:nvSpPr>
          <p:cNvPr id="5" name="副标题 4"/>
          <p:cNvSpPr>
            <a:spLocks noGrp="1"/>
          </p:cNvSpPr>
          <p:nvPr>
            <p:ph type="subTitle" idx="1"/>
          </p:nvPr>
        </p:nvSpPr>
        <p:spPr>
          <a:xfrm>
            <a:off x="685800" y="2971800"/>
            <a:ext cx="7772400" cy="2376264"/>
          </a:xfrm>
        </p:spPr>
        <p:txBody>
          <a:bodyPr/>
          <a:lstStyle/>
          <a:p>
            <a:endParaRPr lang="en-US" altLang="zh-CN" dirty="0" smtClean="0"/>
          </a:p>
          <a:p>
            <a:r>
              <a:rPr lang="zh-CN" altLang="en-US" dirty="0" smtClean="0"/>
              <a:t>樊东卫</a:t>
            </a:r>
            <a:endParaRPr lang="zh-CN" altLang="en-US" dirty="0"/>
          </a:p>
          <a:p>
            <a:r>
              <a:rPr lang="zh-CN" altLang="en-US" sz="2400" dirty="0" smtClean="0"/>
              <a:t>中国科学院国家天文台</a:t>
            </a:r>
            <a:endParaRPr lang="en-US" altLang="zh-CN" sz="2400" dirty="0" smtClean="0"/>
          </a:p>
          <a:p>
            <a:r>
              <a:rPr lang="en-US" altLang="zh-CN" sz="2000" dirty="0" err="1"/>
              <a:t>Tamás</a:t>
            </a:r>
            <a:r>
              <a:rPr lang="en-US" altLang="zh-CN" sz="2000" dirty="0"/>
              <a:t> </a:t>
            </a:r>
            <a:r>
              <a:rPr lang="en-US" altLang="zh-CN" sz="2000" dirty="0" err="1"/>
              <a:t>Budavári</a:t>
            </a:r>
            <a:endParaRPr lang="en-US" altLang="zh-CN" sz="2000" dirty="0" smtClean="0"/>
          </a:p>
          <a:p>
            <a:r>
              <a:rPr lang="en-US" altLang="zh-CN" sz="2000" dirty="0" smtClean="0"/>
              <a:t>Johns Hopkins University</a:t>
            </a:r>
            <a:endParaRPr lang="zh-CN" altLang="en-US" sz="2000" dirty="0"/>
          </a:p>
        </p:txBody>
      </p:sp>
    </p:spTree>
    <p:extLst>
      <p:ext uri="{BB962C8B-B14F-4D97-AF65-F5344CB8AC3E}">
        <p14:creationId xmlns:p14="http://schemas.microsoft.com/office/powerpoint/2010/main" val="216503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vert="horz">
                <a:normAutofit/>
              </a:bodyPr>
              <a:lstStyle/>
              <a:p>
                <a:r>
                  <a:rPr lang="en-US" altLang="zh-CN" dirty="0"/>
                  <a:t>3</a:t>
                </a:r>
                <a:r>
                  <a:rPr lang="zh-CN" altLang="en-US" dirty="0"/>
                  <a:t>维降为</a:t>
                </a:r>
                <a:r>
                  <a:rPr lang="en-US" altLang="zh-CN" dirty="0"/>
                  <a:t>2</a:t>
                </a:r>
                <a:r>
                  <a:rPr lang="zh-CN" altLang="en-US" dirty="0"/>
                  <a:t>维，简化几何</a:t>
                </a:r>
                <a:r>
                  <a:rPr lang="zh-CN" altLang="en-US" dirty="0"/>
                  <a:t>计算及</a:t>
                </a:r>
                <a:r>
                  <a:rPr lang="zh-CN" altLang="en-US" dirty="0"/>
                  <a:t>多重积分计算</a:t>
                </a:r>
                <a:endParaRPr lang="en-US" altLang="zh-CN" dirty="0"/>
              </a:p>
              <a:p>
                <a:pPr lvl="1"/>
                <a:r>
                  <a:rPr lang="zh-CN" altLang="en-US" dirty="0"/>
                  <a:t>在</a:t>
                </a:r>
                <a:r>
                  <a:rPr lang="zh-CN" altLang="en-US" dirty="0"/>
                  <a:t>光学源</a:t>
                </a:r>
                <a14:m>
                  <m:oMath xmlns:m="http://schemas.openxmlformats.org/officeDocument/2006/math">
                    <m:sSub>
                      <m:sSubPr>
                        <m:ctrlPr>
                          <a:rPr lang="en-US" altLang="zh-CN"/>
                        </m:ctrlPr>
                      </m:sSubPr>
                      <m:e>
                        <m:r>
                          <a:rPr lang="en-US" altLang="zh-CN"/>
                          <m:t>𝑥</m:t>
                        </m:r>
                      </m:e>
                      <m:sub>
                        <m:r>
                          <a:rPr lang="en-US" altLang="zh-CN"/>
                          <m:t>0</m:t>
                        </m:r>
                      </m:sub>
                    </m:sSub>
                    <m:r>
                      <a:rPr lang="en-US" altLang="zh-CN"/>
                      <m:t>(</m:t>
                    </m:r>
                    <m:r>
                      <a:rPr lang="zh-CN" altLang="en-US"/>
                      <m:t>𝛼</m:t>
                    </m:r>
                    <m:r>
                      <a:rPr lang="en-US" altLang="zh-CN"/>
                      <m:t>,</m:t>
                    </m:r>
                    <m:r>
                      <a:rPr lang="zh-CN" altLang="en-US"/>
                      <m:t>𝛽</m:t>
                    </m:r>
                    <m:r>
                      <a:rPr lang="en-US" altLang="zh-CN"/>
                      <m:t>)</m:t>
                    </m:r>
                  </m:oMath>
                </a14:m>
                <a:r>
                  <a:rPr lang="zh-CN" altLang="en-US" dirty="0"/>
                  <a:t>处作天球</a:t>
                </a:r>
                <a:r>
                  <a:rPr lang="zh-CN" altLang="en-US" dirty="0"/>
                  <a:t>切平面</a:t>
                </a:r>
                <a:endParaRPr lang="en-US" altLang="zh-CN" dirty="0"/>
              </a:p>
              <a:p>
                <a:pPr lvl="1"/>
                <a:r>
                  <a:rPr lang="zh-CN" altLang="en-US" dirty="0"/>
                  <a:t>令</a:t>
                </a:r>
                <a:r>
                  <a:rPr lang="en-US" altLang="zh-CN" dirty="0"/>
                  <a:t>x0</a:t>
                </a:r>
                <a:r>
                  <a:rPr lang="zh-CN" altLang="en-US" dirty="0"/>
                  <a:t>在切平面上的坐标为</a:t>
                </a:r>
                <a:r>
                  <a:rPr lang="en-US" altLang="zh-CN" dirty="0"/>
                  <a:t>(0,0</a:t>
                </a:r>
                <a:r>
                  <a:rPr lang="en-US" altLang="zh-CN" dirty="0"/>
                  <a:t>)</a:t>
                </a:r>
              </a:p>
              <a:p>
                <a:pPr lvl="1"/>
                <a:r>
                  <a:rPr lang="zh-CN" altLang="en-US" dirty="0"/>
                  <a:t>其他相关坐标也可投影</a:t>
                </a:r>
                <a:r>
                  <a:rPr lang="zh-CN" altLang="en-US" dirty="0"/>
                  <a:t>到这个切平面</a:t>
                </a:r>
                <a:r>
                  <a:rPr lang="zh-CN" altLang="en-US" dirty="0"/>
                  <a:t>上，如点</a:t>
                </a:r>
                <a14:m>
                  <m:oMath xmlns:m="http://schemas.openxmlformats.org/officeDocument/2006/math">
                    <m:r>
                      <a:rPr lang="en-US" altLang="zh-CN"/>
                      <m:t> </m:t>
                    </m:r>
                    <m:sSup>
                      <m:sSupPr>
                        <m:ctrlPr>
                          <a:rPr lang="en-US" altLang="zh-CN"/>
                        </m:ctrlPr>
                      </m:sSupPr>
                      <m:e>
                        <m:r>
                          <a:rPr lang="en-US" altLang="zh-CN"/>
                          <m:t>𝑟</m:t>
                        </m:r>
                      </m:e>
                      <m:sup>
                        <m:r>
                          <a:rPr lang="en-US" altLang="zh-CN"/>
                          <m:t>′</m:t>
                        </m:r>
                      </m:sup>
                    </m:sSup>
                    <m:r>
                      <a:rPr lang="en-US" altLang="zh-CN"/>
                      <m:t>(</m:t>
                    </m:r>
                    <m:r>
                      <a:rPr lang="zh-CN" altLang="en-US"/>
                      <m:t>𝛼</m:t>
                    </m:r>
                    <m:r>
                      <a:rPr lang="en-US" altLang="zh-CN"/>
                      <m:t>,</m:t>
                    </m:r>
                    <m:r>
                      <a:rPr lang="zh-CN" altLang="en-US"/>
                      <m:t>𝛽</m:t>
                    </m:r>
                    <m:r>
                      <a:rPr lang="en-US" altLang="zh-CN"/>
                      <m:t>)</m:t>
                    </m:r>
                  </m:oMath>
                </a14:m>
                <a:r>
                  <a:rPr lang="zh-CN" altLang="en-US" dirty="0"/>
                  <a:t>在</a:t>
                </a:r>
                <a:r>
                  <a:rPr lang="en-US" altLang="zh-CN" dirty="0"/>
                  <a:t>x0</a:t>
                </a:r>
                <a:r>
                  <a:rPr lang="zh-CN" altLang="en-US" dirty="0"/>
                  <a:t>切平面</a:t>
                </a:r>
                <a:r>
                  <a:rPr lang="zh-CN" altLang="en-US" dirty="0"/>
                  <a:t>上的坐标</a:t>
                </a:r>
                <a:r>
                  <a:rPr lang="en-US" altLang="zh-CN" dirty="0"/>
                  <a:t>(p</a:t>
                </a:r>
                <a:r>
                  <a:rPr lang="en-US" altLang="zh-CN" dirty="0"/>
                  <a:t>, q</a:t>
                </a:r>
                <a:r>
                  <a:rPr lang="en-US" altLang="zh-CN" dirty="0"/>
                  <a:t>)</a:t>
                </a:r>
                <a:r>
                  <a:rPr lang="zh-CN" altLang="en-US" dirty="0"/>
                  <a:t>的计算公式为</a:t>
                </a:r>
              </a:p>
              <a:p>
                <a:endParaRPr lang="en-US"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t="-2156"/>
                </a:stretch>
              </a:blipFill>
            </p:spPr>
            <p:txBody>
              <a:bodyPr/>
              <a:lstStyle/>
              <a:p>
                <a:r>
                  <a:rPr lang="zh-CN" altLang="en-US">
                    <a:noFill/>
                  </a:rPr>
                  <a:t> </a:t>
                </a:r>
              </a:p>
            </p:txBody>
          </p:sp>
        </mc:Fallback>
      </mc:AlternateContent>
      <p:sp>
        <p:nvSpPr>
          <p:cNvPr id="2" name="Title 1"/>
          <p:cNvSpPr>
            <a:spLocks noGrp="1"/>
          </p:cNvSpPr>
          <p:nvPr>
            <p:ph type="title"/>
          </p:nvPr>
        </p:nvSpPr>
        <p:spPr/>
        <p:txBody>
          <a:bodyPr/>
          <a:lstStyle/>
          <a:p>
            <a:r>
              <a:rPr lang="zh-CN" altLang="en-US" dirty="0"/>
              <a:t>将赤道坐标转换为天球切平面坐标</a:t>
            </a:r>
            <a:endParaRPr 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854791"/>
            <a:ext cx="527685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953000"/>
            <a:ext cx="476250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044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3107" y="1676400"/>
            <a:ext cx="5157385" cy="5157385"/>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zh-CN" altLang="en-US" dirty="0" smtClean="0"/>
                  <a:t>寻找</a:t>
                </a:r>
                <a:r>
                  <a:rPr lang="zh-CN" altLang="en-US" dirty="0"/>
                  <a:t>带有喷流结构的射电源</a:t>
                </a:r>
                <a:endParaRPr lang="en-US" altLang="zh-CN" dirty="0"/>
              </a:p>
              <a:p>
                <a:pPr lvl="1"/>
                <a:r>
                  <a:rPr lang="zh-CN" altLang="en-US" dirty="0" smtClean="0"/>
                  <a:t>其特征</a:t>
                </a:r>
                <a:r>
                  <a:rPr lang="zh-CN" altLang="en-US" dirty="0"/>
                  <a:t>是可能有一个中心射电源</a:t>
                </a:r>
                <a:r>
                  <a:rPr lang="en-US" altLang="zh-CN" dirty="0"/>
                  <a:t>+</a:t>
                </a:r>
                <a:r>
                  <a:rPr lang="zh-CN" altLang="en-US" dirty="0"/>
                  <a:t>两侧喷流瓣</a:t>
                </a:r>
                <a:endParaRPr lang="en-US" altLang="zh-CN" dirty="0"/>
              </a:p>
              <a:p>
                <a:r>
                  <a:rPr lang="zh-CN" altLang="en-US" dirty="0" smtClean="0"/>
                  <a:t>使用直线</a:t>
                </a:r>
                <a:r>
                  <a:rPr lang="zh-CN" altLang="en-US" dirty="0"/>
                  <a:t>对称模型来模拟这一结构</a:t>
                </a:r>
                <a:endParaRPr lang="en-US" altLang="zh-CN" dirty="0"/>
              </a:p>
              <a:p>
                <a:pPr lvl="1"/>
                <a:r>
                  <a:rPr lang="zh-CN" altLang="en-US" dirty="0" smtClean="0"/>
                  <a:t>光学</a:t>
                </a:r>
                <a:r>
                  <a:rPr lang="zh-CN" altLang="en-US" dirty="0"/>
                  <a:t>源</a:t>
                </a:r>
                <a:r>
                  <a:rPr lang="zh-CN" altLang="en-US" dirty="0" smtClean="0"/>
                  <a:t>为</a:t>
                </a:r>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a:rPr>
                          <m:t>𝒎</m:t>
                        </m:r>
                      </m:e>
                      <m:sub>
                        <m:r>
                          <a:rPr lang="en-US" altLang="zh-CN" b="1" i="1">
                            <a:latin typeface="Cambria Math"/>
                          </a:rPr>
                          <m:t>𝟎</m:t>
                        </m:r>
                      </m:sub>
                    </m:sSub>
                  </m:oMath>
                </a14:m>
                <a:r>
                  <a:rPr lang="zh-CN" altLang="en-US" dirty="0" smtClean="0"/>
                  <a:t>，</a:t>
                </a:r>
                <a:r>
                  <a:rPr lang="zh-CN" altLang="en-US" dirty="0"/>
                  <a:t>中心点</a:t>
                </a:r>
                <a:r>
                  <a:rPr lang="en-US" altLang="zh-CN" dirty="0"/>
                  <a:t>(core</a:t>
                </a:r>
                <a:r>
                  <a:rPr lang="en-US" altLang="zh-CN" dirty="0" smtClean="0"/>
                  <a:t>)</a:t>
                </a:r>
                <a:r>
                  <a:rPr lang="zh-CN" altLang="en-US" dirty="0" smtClean="0"/>
                  <a:t>矢量为</a:t>
                </a:r>
                <a:r>
                  <a:rPr lang="en-US" altLang="zh-CN" b="1" i="1" dirty="0"/>
                  <a:t>m</a:t>
                </a:r>
                <a:r>
                  <a:rPr lang="zh-CN" altLang="en-US" dirty="0"/>
                  <a:t>，一侧瓣</a:t>
                </a:r>
                <a:r>
                  <a:rPr lang="en-US" altLang="zh-CN" dirty="0"/>
                  <a:t>(lobe</a:t>
                </a:r>
                <a:r>
                  <a:rPr lang="en-US" altLang="zh-CN" dirty="0" smtClean="0"/>
                  <a:t>)</a:t>
                </a:r>
                <a:r>
                  <a:rPr lang="zh-CN" altLang="en-US" dirty="0" smtClean="0"/>
                  <a:t>矢量为</a:t>
                </a:r>
                <a14:m>
                  <m:oMath xmlns:m="http://schemas.openxmlformats.org/officeDocument/2006/math">
                    <m:sSup>
                      <m:sSupPr>
                        <m:ctrlPr>
                          <a:rPr lang="en-US" altLang="zh-CN" b="1" i="1">
                            <a:latin typeface="Cambria Math" panose="02040503050406030204" pitchFamily="18" charset="0"/>
                          </a:rPr>
                        </m:ctrlPr>
                      </m:sSupPr>
                      <m:e>
                        <m:r>
                          <a:rPr lang="en-US" altLang="zh-CN" b="1" i="1">
                            <a:latin typeface="Cambria Math"/>
                          </a:rPr>
                          <m:t>𝒎</m:t>
                        </m:r>
                      </m:e>
                      <m:sup>
                        <m:r>
                          <a:rPr lang="en-US" altLang="zh-CN" b="1" i="1">
                            <a:latin typeface="Cambria Math"/>
                          </a:rPr>
                          <m:t>′</m:t>
                        </m:r>
                      </m:sup>
                    </m:sSup>
                    <m:r>
                      <a:rPr lang="en-US" altLang="zh-CN" b="1" i="1">
                        <a:latin typeface="Cambria Math"/>
                      </a:rPr>
                      <m:t> </m:t>
                    </m:r>
                  </m:oMath>
                </a14:m>
                <a:r>
                  <a:rPr lang="zh-CN" altLang="en-US" dirty="0"/>
                  <a:t>，则另一侧瓣为</a:t>
                </a:r>
                <a14:m>
                  <m:oMath xmlns:m="http://schemas.openxmlformats.org/officeDocument/2006/math">
                    <m:sSup>
                      <m:sSupPr>
                        <m:ctrlPr>
                          <a:rPr lang="en-US" altLang="zh-CN" b="1" i="1">
                            <a:latin typeface="Cambria Math" panose="02040503050406030204" pitchFamily="18" charset="0"/>
                          </a:rPr>
                        </m:ctrlPr>
                      </m:sSupPr>
                      <m:e>
                        <m:r>
                          <a:rPr lang="en-US" altLang="zh-CN" b="1" i="1">
                            <a:latin typeface="Cambria Math"/>
                          </a:rPr>
                          <m:t>𝒎</m:t>
                        </m:r>
                      </m:e>
                      <m:sup>
                        <m:r>
                          <a:rPr lang="en-US" altLang="zh-CN" b="1" i="1">
                            <a:latin typeface="Cambria Math"/>
                          </a:rPr>
                          <m:t>′′</m:t>
                        </m:r>
                      </m:sup>
                    </m:sSup>
                    <m:r>
                      <a:rPr lang="en-US" altLang="zh-CN" b="1" i="1">
                        <a:latin typeface="Cambria Math"/>
                      </a:rPr>
                      <m:t>=</m:t>
                    </m:r>
                    <m:r>
                      <a:rPr lang="en-US" altLang="zh-CN" b="1" i="1">
                        <a:latin typeface="Cambria Math"/>
                      </a:rPr>
                      <m:t>𝟐</m:t>
                    </m:r>
                    <m:r>
                      <a:rPr lang="en-US" altLang="zh-CN" b="1" i="1">
                        <a:latin typeface="Cambria Math"/>
                      </a:rPr>
                      <m:t>𝒎</m:t>
                    </m:r>
                    <m:r>
                      <a:rPr lang="en-US" altLang="zh-CN" b="1" i="1">
                        <a:latin typeface="Cambria Math"/>
                      </a:rPr>
                      <m:t>−</m:t>
                    </m:r>
                    <m:r>
                      <a:rPr lang="en-US" altLang="zh-CN" b="1" i="1">
                        <a:latin typeface="Cambria Math"/>
                      </a:rPr>
                      <m:t>𝒎</m:t>
                    </m:r>
                    <m:r>
                      <a:rPr lang="en-US" altLang="zh-CN" b="1" i="1">
                        <a:latin typeface="Cambria Math"/>
                      </a:rPr>
                      <m:t>′</m:t>
                    </m:r>
                  </m:oMath>
                </a14:m>
                <a:endParaRPr lang="zh-CN" altLang="en-US" b="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a:stretch>
                  <a:fillRect l="-1630" t="-2426"/>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zh-CN" altLang="en-US" dirty="0"/>
              <a:t>直线对称模型</a:t>
            </a:r>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94" y="4114800"/>
            <a:ext cx="48006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5220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zh-CN" altLang="en-US" dirty="0" smtClean="0"/>
                  <a:t>假设有四</a:t>
                </a:r>
                <a:r>
                  <a:rPr lang="zh-CN" altLang="en-US" dirty="0"/>
                  <a:t>个射电源</a:t>
                </a:r>
                <a14:m>
                  <m:oMath xmlns:m="http://schemas.openxmlformats.org/officeDocument/2006/math">
                    <m:r>
                      <a:rPr lang="en-US" altLang="zh-CN" i="1">
                        <a:latin typeface="Cambria Math"/>
                      </a:rPr>
                      <m:t>𝐷</m:t>
                    </m:r>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0</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1</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2</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3</m:t>
                        </m:r>
                      </m:sub>
                    </m:sSub>
                    <m:r>
                      <a:rPr lang="en-US" altLang="zh-CN" i="1">
                        <a:latin typeface="Cambria Math"/>
                      </a:rPr>
                      <m:t>}</m:t>
                    </m:r>
                  </m:oMath>
                </a14:m>
                <a:r>
                  <a:rPr lang="zh-CN" altLang="en-US" dirty="0"/>
                  <a:t> </a:t>
                </a:r>
                <a:r>
                  <a:rPr lang="zh-CN" altLang="en-US" dirty="0" smtClean="0"/>
                  <a:t>可以</a:t>
                </a:r>
                <a:r>
                  <a:rPr lang="zh-CN" altLang="en-US" dirty="0"/>
                  <a:t>构成数种假设</a:t>
                </a:r>
                <a:r>
                  <a:rPr lang="zh-CN" altLang="en-US" dirty="0" smtClean="0"/>
                  <a:t>：</a:t>
                </a:r>
                <a:r>
                  <a:rPr lang="en-US" altLang="zh-CN" dirty="0"/>
                  <a:t/>
                </a:r>
                <a:br>
                  <a:rPr lang="en-US" altLang="zh-CN" dirty="0"/>
                </a:br>
                <a:r>
                  <a:rPr lang="en-US" altLang="zh-CN" dirty="0" smtClean="0"/>
                  <a:t>(core, lobe, lobe, none)</a:t>
                </a:r>
                <a:br>
                  <a:rPr lang="en-US" altLang="zh-CN" dirty="0" smtClean="0"/>
                </a:br>
                <a:r>
                  <a:rPr lang="en-US" altLang="zh-CN" dirty="0" smtClean="0"/>
                  <a:t>(core, lobe, none, none)</a:t>
                </a:r>
                <a:br>
                  <a:rPr lang="en-US" altLang="zh-CN" dirty="0" smtClean="0"/>
                </a:br>
                <a:r>
                  <a:rPr lang="en-US" altLang="zh-CN" dirty="0" smtClean="0"/>
                  <a:t>(none, lobe, lobe, none)</a:t>
                </a:r>
                <a:br>
                  <a:rPr lang="en-US" altLang="zh-CN" dirty="0" smtClean="0"/>
                </a:br>
                <a:r>
                  <a:rPr lang="en-US" altLang="zh-CN" dirty="0" smtClean="0"/>
                  <a:t>(core, none, none, none)</a:t>
                </a:r>
                <a:r>
                  <a:rPr lang="en-US" altLang="zh-CN" dirty="0" smtClean="0"/>
                  <a:t/>
                </a:r>
                <a:br>
                  <a:rPr lang="en-US" altLang="zh-CN" dirty="0" smtClean="0"/>
                </a:br>
                <a:r>
                  <a:rPr lang="en-US" altLang="zh-CN" dirty="0" smtClean="0"/>
                  <a:t>…….</a:t>
                </a:r>
                <a:endParaRPr lang="en-US" altLang="zh-CN" dirty="0"/>
              </a:p>
              <a:p>
                <a:pPr marL="457200" lvl="1" indent="0">
                  <a:buNone/>
                </a:pPr>
                <a:r>
                  <a:rPr lang="zh-CN" altLang="en-US" dirty="0" smtClean="0"/>
                  <a:t>，</a:t>
                </a:r>
                <a14:m>
                  <m:oMath xmlns:m="http://schemas.openxmlformats.org/officeDocument/2006/math">
                    <m:r>
                      <a:rPr lang="en-US" altLang="zh-CN" i="1">
                        <a:latin typeface="Cambria Math"/>
                      </a:rPr>
                      <m:t>𝐷</m:t>
                    </m:r>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0</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1</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2</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3</m:t>
                        </m:r>
                      </m:sub>
                    </m:sSub>
                    <m:r>
                      <a:rPr lang="en-US" altLang="zh-CN" i="1">
                        <a:latin typeface="Cambria Math"/>
                      </a:rPr>
                      <m:t>}</m:t>
                    </m:r>
                  </m:oMath>
                </a14:m>
                <a:r>
                  <a:rPr lang="zh-CN" altLang="en-US" dirty="0"/>
                  <a:t> 各点的位置可以互换</a:t>
                </a:r>
                <a:r>
                  <a:rPr lang="zh-CN" altLang="en-US" dirty="0" smtClean="0"/>
                  <a:t>，以遍历各种组合情形</a:t>
                </a:r>
                <a:endParaRPr lang="en-US" altLang="zh-CN" dirty="0" smtClean="0"/>
              </a:p>
              <a:p>
                <a:r>
                  <a:rPr lang="zh-CN" altLang="en-US" dirty="0"/>
                  <a:t>需要将这些组合一一计算出来</a:t>
                </a:r>
                <a:r>
                  <a:rPr lang="zh-CN" altLang="en-US" dirty="0" smtClean="0"/>
                  <a:t>，对比结果</a:t>
                </a:r>
                <a:endParaRPr lang="en-US" altLang="zh-CN"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t="-2156" r="-370"/>
                </a:stretch>
              </a:blipFill>
            </p:spPr>
            <p:txBody>
              <a:bodyPr/>
              <a:lstStyle/>
              <a:p>
                <a:r>
                  <a:rPr lang="zh-CN" altLang="en-US">
                    <a:noFill/>
                  </a:rPr>
                  <a:t> </a:t>
                </a:r>
              </a:p>
            </p:txBody>
          </p:sp>
        </mc:Fallback>
      </mc:AlternateContent>
      <p:sp>
        <p:nvSpPr>
          <p:cNvPr id="2" name="Title 1"/>
          <p:cNvSpPr>
            <a:spLocks noGrp="1"/>
          </p:cNvSpPr>
          <p:nvPr>
            <p:ph type="title"/>
          </p:nvPr>
        </p:nvSpPr>
        <p:spPr/>
        <p:txBody>
          <a:bodyPr/>
          <a:lstStyle/>
          <a:p>
            <a:r>
              <a:rPr lang="zh-CN" altLang="en-US" dirty="0"/>
              <a:t>基于直线对称模型的假设</a:t>
            </a:r>
            <a:r>
              <a:rPr lang="zh-CN" altLang="en-US" dirty="0" smtClean="0"/>
              <a:t>计算</a:t>
            </a:r>
            <a:endParaRPr lang="en-US" dirty="0"/>
          </a:p>
        </p:txBody>
      </p:sp>
    </p:spTree>
    <p:extLst>
      <p:ext uri="{BB962C8B-B14F-4D97-AF65-F5344CB8AC3E}">
        <p14:creationId xmlns:p14="http://schemas.microsoft.com/office/powerpoint/2010/main" val="3662912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zh-CN" altLang="en-US" sz="2800" dirty="0" smtClean="0"/>
              <a:t>其中</a:t>
            </a:r>
            <a:r>
              <a:rPr lang="zh-CN" altLang="en-US" sz="2800" dirty="0"/>
              <a:t>一个</a:t>
            </a:r>
            <a:r>
              <a:rPr lang="en-US" altLang="zh-CN" sz="2800" dirty="0"/>
              <a:t>(CORE,LOBE,LOBE,NONE)</a:t>
            </a:r>
            <a:r>
              <a:rPr lang="zh-CN" altLang="en-US" sz="2800" dirty="0"/>
              <a:t>假设的似然函数计算公式</a:t>
            </a:r>
            <a:r>
              <a:rPr lang="zh-CN" altLang="en-US" sz="2800" dirty="0" smtClean="0"/>
              <a:t>为</a:t>
            </a:r>
            <a:endParaRPr lang="en-US" altLang="zh-CN" sz="2800" dirty="0" smtClean="0"/>
          </a:p>
          <a:p>
            <a:endParaRPr lang="en-US" altLang="zh-CN" sz="2800" dirty="0"/>
          </a:p>
          <a:p>
            <a:endParaRPr lang="en-US" altLang="zh-CN" sz="2800" dirty="0" smtClean="0"/>
          </a:p>
          <a:p>
            <a:pPr marL="0" indent="0">
              <a:buNone/>
            </a:pPr>
            <a:endParaRPr lang="en-US" altLang="zh-CN" sz="2800" dirty="0"/>
          </a:p>
          <a:p>
            <a:endParaRPr lang="en-US" altLang="zh-CN" sz="2800" dirty="0" smtClean="0"/>
          </a:p>
          <a:p>
            <a:r>
              <a:rPr lang="zh-CN" altLang="en-US" sz="2800" dirty="0" smtClean="0"/>
              <a:t>前面</a:t>
            </a:r>
            <a:r>
              <a:rPr lang="zh-CN" altLang="en-US" sz="2800" dirty="0"/>
              <a:t>的</a:t>
            </a:r>
            <a:r>
              <a:rPr lang="en-US" altLang="zh-CN" sz="2800" dirty="0"/>
              <a:t>(core, lobe, lobe)</a:t>
            </a:r>
            <a:r>
              <a:rPr lang="zh-CN" altLang="en-US" sz="2800" dirty="0"/>
              <a:t>作为一个整体，而</a:t>
            </a:r>
            <a:r>
              <a:rPr lang="en-US" altLang="zh-CN" sz="2800" dirty="0"/>
              <a:t>none</a:t>
            </a:r>
            <a:r>
              <a:rPr lang="zh-CN" altLang="en-US" sz="2800" dirty="0"/>
              <a:t>表示</a:t>
            </a:r>
            <a:r>
              <a:rPr lang="en-US" altLang="zh-CN" sz="2800" dirty="0"/>
              <a:t>y</a:t>
            </a:r>
            <a:r>
              <a:rPr lang="en-US" altLang="zh-CN" sz="2800" baseline="-25000" dirty="0"/>
              <a:t>3</a:t>
            </a:r>
            <a:r>
              <a:rPr lang="zh-CN" altLang="en-US" sz="2800" dirty="0"/>
              <a:t>与它们相独立。按前述对立假设</a:t>
            </a:r>
            <a:r>
              <a:rPr lang="en-US" altLang="zh-CN" sz="2800" dirty="0"/>
              <a:t>K</a:t>
            </a:r>
            <a:r>
              <a:rPr lang="zh-CN" altLang="en-US" sz="2800" dirty="0"/>
              <a:t>的似然函数计算方法。两者的似然函数须</a:t>
            </a:r>
            <a:r>
              <a:rPr lang="zh-CN" altLang="en-US" sz="2800" dirty="0" smtClean="0"/>
              <a:t>相乘</a:t>
            </a:r>
            <a:endParaRPr lang="en-US" altLang="zh-CN" sz="2800" dirty="0"/>
          </a:p>
        </p:txBody>
      </p:sp>
      <p:sp>
        <p:nvSpPr>
          <p:cNvPr id="2" name="Title 1"/>
          <p:cNvSpPr>
            <a:spLocks noGrp="1"/>
          </p:cNvSpPr>
          <p:nvPr>
            <p:ph type="title"/>
          </p:nvPr>
        </p:nvSpPr>
        <p:spPr/>
        <p:txBody>
          <a:bodyPr/>
          <a:lstStyle/>
          <a:p>
            <a:r>
              <a:rPr lang="zh-CN" altLang="en-US" dirty="0"/>
              <a:t>基于直线对称模型的假设计算</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438400"/>
            <a:ext cx="44100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2351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a:rPr>
                          <m:t>𝐿</m:t>
                        </m:r>
                      </m:e>
                      <m:sub>
                        <m:r>
                          <a:rPr lang="en-US" altLang="zh-CN" sz="2400" i="1">
                            <a:latin typeface="Cambria Math"/>
                          </a:rPr>
                          <m:t>𝑥</m:t>
                        </m:r>
                        <m:r>
                          <a:rPr lang="en-US" altLang="zh-CN" sz="2400" i="1">
                            <a:latin typeface="Cambria Math"/>
                          </a:rPr>
                          <m:t>0</m:t>
                        </m:r>
                      </m:sub>
                    </m:sSub>
                    <m:r>
                      <a:rPr lang="zh-CN" altLang="en-US" sz="2400" i="1">
                        <a:latin typeface="Cambria Math"/>
                      </a:rPr>
                      <m:t>、</m:t>
                    </m:r>
                    <m:sSub>
                      <m:sSubPr>
                        <m:ctrlPr>
                          <a:rPr lang="en-US" altLang="zh-CN" sz="2400" i="1">
                            <a:latin typeface="Cambria Math" panose="02040503050406030204" pitchFamily="18" charset="0"/>
                          </a:rPr>
                        </m:ctrlPr>
                      </m:sSubPr>
                      <m:e>
                        <m:r>
                          <a:rPr lang="en-US" altLang="zh-CN" sz="2400" i="1">
                            <a:latin typeface="Cambria Math"/>
                          </a:rPr>
                          <m:t>𝐿</m:t>
                        </m:r>
                      </m:e>
                      <m:sub>
                        <m:r>
                          <a:rPr lang="en-US" altLang="zh-CN" sz="2400" i="1">
                            <a:latin typeface="Cambria Math"/>
                          </a:rPr>
                          <m:t>𝑦</m:t>
                        </m:r>
                        <m:r>
                          <a:rPr lang="en-US" altLang="zh-CN" sz="2400" i="1">
                            <a:latin typeface="Cambria Math"/>
                          </a:rPr>
                          <m:t>0</m:t>
                        </m:r>
                      </m:sub>
                    </m:sSub>
                  </m:oMath>
                </a14:m>
                <a:r>
                  <a:rPr lang="zh-CN" altLang="en-US" sz="2400" dirty="0"/>
                  <a:t>、</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a:rPr>
                          <m:t>𝐿</m:t>
                        </m:r>
                      </m:e>
                      <m:sub>
                        <m:r>
                          <a:rPr lang="en-US" altLang="zh-CN" sz="2400" i="1">
                            <a:latin typeface="Cambria Math"/>
                          </a:rPr>
                          <m:t>𝑦</m:t>
                        </m:r>
                        <m:r>
                          <a:rPr lang="en-US" altLang="zh-CN" sz="2400" i="1">
                            <a:latin typeface="Cambria Math"/>
                          </a:rPr>
                          <m:t>1</m:t>
                        </m:r>
                      </m:sub>
                    </m:sSub>
                  </m:oMath>
                </a14:m>
                <a:r>
                  <a:rPr lang="zh-CN" altLang="en-US" sz="2400" dirty="0"/>
                  <a:t>、</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a:rPr>
                          <m:t>𝐿</m:t>
                        </m:r>
                      </m:e>
                      <m:sub>
                        <m:r>
                          <a:rPr lang="en-US" altLang="zh-CN" sz="2400" i="1">
                            <a:latin typeface="Cambria Math"/>
                          </a:rPr>
                          <m:t>𝑦</m:t>
                        </m:r>
                        <m:r>
                          <a:rPr lang="en-US" altLang="zh-CN" sz="2400" i="1">
                            <a:latin typeface="Cambria Math"/>
                          </a:rPr>
                          <m:t>2</m:t>
                        </m:r>
                      </m:sub>
                    </m:sSub>
                  </m:oMath>
                </a14:m>
                <a:r>
                  <a:rPr lang="zh-CN" altLang="en-US" sz="2400" dirty="0"/>
                  <a:t>、</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a:rPr>
                          <m:t>𝐿</m:t>
                        </m:r>
                      </m:e>
                      <m:sub>
                        <m:r>
                          <a:rPr lang="en-US" altLang="zh-CN" sz="2400" i="1">
                            <a:latin typeface="Cambria Math"/>
                          </a:rPr>
                          <m:t>𝑦</m:t>
                        </m:r>
                        <m:r>
                          <a:rPr lang="en-US" altLang="zh-CN" sz="2400" i="1">
                            <a:latin typeface="Cambria Math"/>
                          </a:rPr>
                          <m:t>3</m:t>
                        </m:r>
                      </m:sub>
                    </m:sSub>
                  </m:oMath>
                </a14:m>
                <a:r>
                  <a:rPr lang="zh-CN" altLang="en-US" dirty="0"/>
                  <a:t>等概率密度函数选择二维</a:t>
                </a:r>
                <a:r>
                  <a:rPr lang="zh-CN" altLang="en-US" dirty="0" smtClean="0"/>
                  <a:t>正态分布</a:t>
                </a:r>
                <a:r>
                  <a:rPr lang="en-US" altLang="zh-CN" dirty="0" smtClean="0"/>
                  <a:t/>
                </a:r>
                <a:br>
                  <a:rPr lang="en-US" altLang="zh-CN" dirty="0" smtClean="0"/>
                </a:br>
                <a14:m>
                  <m:oMath xmlns:m="http://schemas.openxmlformats.org/officeDocument/2006/math">
                    <m:sSub>
                      <m:sSubPr>
                        <m:ctrlPr>
                          <a:rPr lang="en-US" altLang="zh-CN" sz="2800" i="1" smtClean="0">
                            <a:latin typeface="Cambria Math" panose="02040503050406030204" pitchFamily="18" charset="0"/>
                          </a:rPr>
                        </m:ctrlPr>
                      </m:sSubPr>
                      <m:e>
                        <m:r>
                          <a:rPr lang="en-US" altLang="zh-CN" sz="2800" b="0" i="1" smtClean="0">
                            <a:latin typeface="Cambria Math"/>
                          </a:rPr>
                          <m:t>𝐿</m:t>
                        </m:r>
                      </m:e>
                      <m:sub>
                        <m:r>
                          <a:rPr lang="en-US" altLang="zh-CN" sz="2800" b="0" i="1" smtClean="0">
                            <a:latin typeface="Cambria Math"/>
                          </a:rPr>
                          <m:t>𝑥</m:t>
                        </m:r>
                        <m:r>
                          <a:rPr lang="en-US" altLang="zh-CN" sz="2800" b="0" i="1" smtClean="0">
                            <a:latin typeface="Cambria Math"/>
                          </a:rPr>
                          <m:t>0</m:t>
                        </m:r>
                      </m:sub>
                    </m:sSub>
                    <m:d>
                      <m:dPr>
                        <m:ctrlPr>
                          <a:rPr lang="en-US" altLang="zh-CN" sz="2800" b="0" i="1" smtClean="0">
                            <a:latin typeface="Cambria Math" panose="02040503050406030204" pitchFamily="18" charset="0"/>
                          </a:rPr>
                        </m:ctrlPr>
                      </m:dPr>
                      <m:e>
                        <m:sSub>
                          <m:sSubPr>
                            <m:ctrlPr>
                              <a:rPr lang="en-US" altLang="zh-CN" sz="2800" b="1" i="1" smtClean="0">
                                <a:latin typeface="Cambria Math" panose="02040503050406030204" pitchFamily="18" charset="0"/>
                              </a:rPr>
                            </m:ctrlPr>
                          </m:sSubPr>
                          <m:e>
                            <m:r>
                              <a:rPr lang="en-US" altLang="zh-CN" sz="2800" b="1" i="1" smtClean="0">
                                <a:latin typeface="Cambria Math"/>
                              </a:rPr>
                              <m:t>𝒎</m:t>
                            </m:r>
                          </m:e>
                          <m:sub>
                            <m:r>
                              <a:rPr lang="en-US" altLang="zh-CN" sz="2800" b="1" i="1" smtClean="0">
                                <a:latin typeface="Cambria Math"/>
                              </a:rPr>
                              <m:t>𝟎</m:t>
                            </m:r>
                          </m:sub>
                        </m:sSub>
                      </m:e>
                    </m:d>
                    <m:r>
                      <a:rPr lang="en-US" altLang="zh-CN" sz="2800" b="0" i="1" smtClean="0">
                        <a:latin typeface="Cambria Math"/>
                      </a:rPr>
                      <m:t>=</m:t>
                    </m:r>
                    <m:r>
                      <a:rPr lang="en-US" altLang="zh-CN" sz="2800" b="0" i="1" smtClean="0">
                        <a:latin typeface="Cambria Math"/>
                      </a:rPr>
                      <m:t>𝑔</m:t>
                    </m:r>
                    <m:r>
                      <a:rPr lang="en-US" altLang="zh-CN" sz="2800" b="0" i="1" smtClean="0">
                        <a:latin typeface="Cambria Math"/>
                      </a:rPr>
                      <m:t>(</m:t>
                    </m:r>
                    <m:sSub>
                      <m:sSubPr>
                        <m:ctrlPr>
                          <a:rPr lang="en-US" altLang="zh-CN" sz="2800" b="1" i="1">
                            <a:latin typeface="Cambria Math" panose="02040503050406030204" pitchFamily="18" charset="0"/>
                          </a:rPr>
                        </m:ctrlPr>
                      </m:sSubPr>
                      <m:e>
                        <m:r>
                          <a:rPr lang="en-US" altLang="zh-CN" sz="2800" b="1" i="1" smtClean="0">
                            <a:latin typeface="Cambria Math"/>
                          </a:rPr>
                          <m:t>𝒙</m:t>
                        </m:r>
                      </m:e>
                      <m:sub>
                        <m:r>
                          <a:rPr lang="en-US" altLang="zh-CN" sz="2800" b="1" i="1">
                            <a:latin typeface="Cambria Math"/>
                          </a:rPr>
                          <m:t>𝟎</m:t>
                        </m:r>
                      </m:sub>
                    </m:sSub>
                    <m:r>
                      <a:rPr lang="en-US" altLang="zh-CN" sz="2800" b="0" i="1" smtClean="0">
                        <a:latin typeface="Cambria Math"/>
                      </a:rPr>
                      <m:t>|</m:t>
                    </m:r>
                    <m:sSub>
                      <m:sSubPr>
                        <m:ctrlPr>
                          <a:rPr lang="en-US" altLang="zh-CN" sz="2800" b="1" i="1">
                            <a:latin typeface="Cambria Math" panose="02040503050406030204" pitchFamily="18" charset="0"/>
                          </a:rPr>
                        </m:ctrlPr>
                      </m:sSubPr>
                      <m:e>
                        <m:r>
                          <a:rPr lang="en-US" altLang="zh-CN" sz="2800" b="1" i="1">
                            <a:latin typeface="Cambria Math"/>
                          </a:rPr>
                          <m:t>𝒎</m:t>
                        </m:r>
                      </m:e>
                      <m:sub>
                        <m:r>
                          <a:rPr lang="en-US" altLang="zh-CN" sz="2800" b="1" i="1">
                            <a:latin typeface="Cambria Math"/>
                          </a:rPr>
                          <m:t>𝟎</m:t>
                        </m:r>
                      </m:sub>
                    </m:sSub>
                    <m:r>
                      <a:rPr lang="en-US" altLang="zh-CN" sz="2800" b="0" i="1" smtClean="0">
                        <a:latin typeface="Cambria Math"/>
                      </a:rPr>
                      <m:t>,</m:t>
                    </m:r>
                    <m:sSub>
                      <m:sSubPr>
                        <m:ctrlPr>
                          <a:rPr lang="en-US" altLang="zh-CN" sz="2800" i="1">
                            <a:latin typeface="Cambria Math" panose="02040503050406030204" pitchFamily="18" charset="0"/>
                          </a:rPr>
                        </m:ctrlPr>
                      </m:sSubPr>
                      <m:e>
                        <m:r>
                          <m:rPr>
                            <m:sty m:val="p"/>
                          </m:rPr>
                          <a:rPr lang="el-GR" altLang="zh-CN" sz="2800" b="0" i="1" smtClean="0">
                            <a:latin typeface="Cambria Math"/>
                            <a:ea typeface="Cambria Math"/>
                          </a:rPr>
                          <m:t>Σ</m:t>
                        </m:r>
                      </m:e>
                      <m:sub>
                        <m:r>
                          <a:rPr lang="en-US" altLang="zh-CN" sz="2800" b="0" i="1" smtClean="0">
                            <a:latin typeface="Cambria Math"/>
                          </a:rPr>
                          <m:t>𝑥</m:t>
                        </m:r>
                        <m:r>
                          <a:rPr lang="en-US" altLang="zh-CN" sz="2800" i="1">
                            <a:latin typeface="Cambria Math"/>
                          </a:rPr>
                          <m:t>0</m:t>
                        </m:r>
                      </m:sub>
                    </m:sSub>
                    <m:r>
                      <a:rPr lang="en-US" altLang="zh-CN" sz="2800" b="0" i="1" smtClean="0">
                        <a:latin typeface="Cambria Math"/>
                      </a:rPr>
                      <m:t>)</m:t>
                    </m:r>
                  </m:oMath>
                </a14:m>
                <a:endParaRPr lang="en-US" altLang="zh-CN" sz="2400" dirty="0" smtClean="0"/>
              </a:p>
              <a:p>
                <a:endParaRPr lang="en-US" altLang="zh-CN" sz="2400" dirty="0"/>
              </a:p>
              <a:p>
                <a:r>
                  <a:rPr lang="zh-CN" altLang="en-US" dirty="0" smtClean="0"/>
                  <a:t>而验前概率密度函数</a:t>
                </a:r>
                <a14:m>
                  <m:oMath xmlns:m="http://schemas.openxmlformats.org/officeDocument/2006/math">
                    <m:r>
                      <a:rPr lang="en-US" altLang="zh-CN" i="1">
                        <a:latin typeface="Cambria Math"/>
                      </a:rPr>
                      <m:t>𝑝</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𝑚</m:t>
                            </m:r>
                          </m:e>
                          <m:sub>
                            <m:r>
                              <a:rPr lang="en-US" altLang="zh-CN" i="1">
                                <a:latin typeface="Cambria Math"/>
                              </a:rPr>
                              <m:t>𝑖</m:t>
                            </m:r>
                          </m:sub>
                        </m:sSub>
                      </m:e>
                    </m:d>
                    <m:r>
                      <a:rPr lang="en-US" altLang="zh-CN" i="1">
                        <a:latin typeface="Cambria Math"/>
                      </a:rPr>
                      <m:t>=</m:t>
                    </m:r>
                    <m:f>
                      <m:fPr>
                        <m:ctrlPr>
                          <a:rPr lang="en-US" altLang="zh-CN" i="1">
                            <a:latin typeface="Cambria Math" panose="02040503050406030204" pitchFamily="18" charset="0"/>
                          </a:rPr>
                        </m:ctrlPr>
                      </m:fPr>
                      <m:num>
                        <m:r>
                          <a:rPr lang="en-US" altLang="zh-CN" i="1">
                            <a:latin typeface="Cambria Math"/>
                          </a:rPr>
                          <m:t>1</m:t>
                        </m:r>
                      </m:num>
                      <m:den>
                        <m:r>
                          <a:rPr lang="en-US" altLang="zh-CN" i="1">
                            <a:latin typeface="Cambria Math"/>
                          </a:rPr>
                          <m:t>4</m:t>
                        </m:r>
                        <m:r>
                          <a:rPr lang="zh-CN" altLang="en-US" i="1">
                            <a:latin typeface="Cambria Math"/>
                          </a:rPr>
                          <m:t>𝜋</m:t>
                        </m:r>
                        <m:sSup>
                          <m:sSupPr>
                            <m:ctrlPr>
                              <a:rPr lang="en-US" altLang="zh-CN" i="1">
                                <a:latin typeface="Cambria Math" panose="02040503050406030204" pitchFamily="18" charset="0"/>
                              </a:rPr>
                            </m:ctrlPr>
                          </m:sSupPr>
                          <m:e>
                            <m:r>
                              <a:rPr lang="en-US" altLang="zh-CN" i="1">
                                <a:latin typeface="Cambria Math"/>
                              </a:rPr>
                              <m:t>𝑟</m:t>
                            </m:r>
                          </m:e>
                          <m:sup>
                            <m:r>
                              <a:rPr lang="en-US" altLang="zh-CN" i="1">
                                <a:latin typeface="Cambria Math"/>
                              </a:rPr>
                              <m:t>2</m:t>
                            </m:r>
                          </m:sup>
                        </m:sSup>
                      </m:den>
                    </m:f>
                    <m:r>
                      <a:rPr lang="en-US" altLang="zh-CN" i="1">
                        <a:latin typeface="Cambria Math"/>
                      </a:rPr>
                      <m:t>=1.87</m:t>
                    </m:r>
                    <m:r>
                      <a:rPr lang="en-US" altLang="zh-CN" i="1">
                        <a:latin typeface="Cambria Math"/>
                        <a:ea typeface="Cambria Math"/>
                      </a:rPr>
                      <m:t>×</m:t>
                    </m:r>
                    <m:sSup>
                      <m:sSupPr>
                        <m:ctrlPr>
                          <a:rPr lang="en-US" altLang="zh-CN" i="1">
                            <a:latin typeface="Cambria Math" panose="02040503050406030204" pitchFamily="18" charset="0"/>
                            <a:ea typeface="Cambria Math"/>
                          </a:rPr>
                        </m:ctrlPr>
                      </m:sSupPr>
                      <m:e>
                        <m:r>
                          <a:rPr lang="en-US" altLang="zh-CN" i="1">
                            <a:latin typeface="Cambria Math"/>
                            <a:ea typeface="Cambria Math"/>
                          </a:rPr>
                          <m:t>10</m:t>
                        </m:r>
                      </m:e>
                      <m:sup>
                        <m:r>
                          <a:rPr lang="en-US" altLang="zh-CN" b="0" i="1" smtClean="0">
                            <a:latin typeface="Cambria Math"/>
                            <a:ea typeface="Cambria Math"/>
                          </a:rPr>
                          <m:t>−</m:t>
                        </m:r>
                        <m:r>
                          <a:rPr lang="en-US" altLang="zh-CN" i="1">
                            <a:latin typeface="Cambria Math"/>
                            <a:ea typeface="Cambria Math"/>
                          </a:rPr>
                          <m:t>12</m:t>
                        </m:r>
                      </m:sup>
                    </m:sSup>
                  </m:oMath>
                </a14:m>
                <a:r>
                  <a:rPr lang="zh-CN" altLang="en-US" dirty="0"/>
                  <a:t>，即假设每平方角秒上有一个</a:t>
                </a:r>
                <a:r>
                  <a:rPr lang="zh-CN" altLang="en-US" dirty="0" smtClean="0"/>
                  <a:t>天体</a:t>
                </a:r>
                <a:endParaRPr lang="en-US" altLang="zh-CN"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t="-2022" r="-5556"/>
                </a:stretch>
              </a:blipFill>
            </p:spPr>
            <p:txBody>
              <a:bodyPr/>
              <a:lstStyle/>
              <a:p>
                <a:r>
                  <a:rPr lang="zh-CN" altLang="en-US">
                    <a:noFill/>
                  </a:rPr>
                  <a:t> </a:t>
                </a:r>
              </a:p>
            </p:txBody>
          </p:sp>
        </mc:Fallback>
      </mc:AlternateContent>
      <p:sp>
        <p:nvSpPr>
          <p:cNvPr id="2" name="Title 1"/>
          <p:cNvSpPr>
            <a:spLocks noGrp="1"/>
          </p:cNvSpPr>
          <p:nvPr>
            <p:ph type="title"/>
          </p:nvPr>
        </p:nvSpPr>
        <p:spPr/>
        <p:txBody>
          <a:bodyPr/>
          <a:lstStyle/>
          <a:p>
            <a:r>
              <a:rPr lang="zh-CN" altLang="en-US" dirty="0"/>
              <a:t>概率密度函数的选择</a:t>
            </a:r>
            <a:endParaRPr lang="en-US" dirty="0"/>
          </a:p>
        </p:txBody>
      </p:sp>
    </p:spTree>
    <p:extLst>
      <p:ext uri="{BB962C8B-B14F-4D97-AF65-F5344CB8AC3E}">
        <p14:creationId xmlns:p14="http://schemas.microsoft.com/office/powerpoint/2010/main" val="139474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vert="horz">
                <a:normAutofit/>
              </a:bodyPr>
              <a:lstStyle/>
              <a:p>
                <a:pPr lvl="1"/>
                <a:r>
                  <a:rPr lang="en-US" altLang="zh-CN" dirty="0"/>
                  <a:t>lobe</a:t>
                </a:r>
                <a:r>
                  <a:rPr lang="zh-CN" altLang="en-US" dirty="0"/>
                  <a:t>与</a:t>
                </a:r>
                <a:r>
                  <a:rPr lang="en-US" altLang="zh-CN" dirty="0"/>
                  <a:t>core</a:t>
                </a:r>
                <a:r>
                  <a:rPr lang="zh-CN" altLang="en-US" dirty="0"/>
                  <a:t>的条件概率</a:t>
                </a:r>
                <a:r>
                  <a:rPr lang="zh-CN" altLang="en-US" dirty="0"/>
                  <a:t>密度函数，</a:t>
                </a:r>
                <a:r>
                  <a:rPr lang="zh-CN" altLang="en-US" dirty="0"/>
                  <a:t>可用</a:t>
                </a:r>
                <a:r>
                  <a:rPr lang="zh-CN" altLang="en-US" dirty="0"/>
                  <a:t>均匀分布</a:t>
                </a:r>
                <a:r>
                  <a:rPr lang="en-US" altLang="zh-CN" dirty="0"/>
                  <a:t/>
                </a:r>
                <a:br>
                  <a:rPr lang="en-US" altLang="zh-CN" dirty="0"/>
                </a:br>
                <a14:m>
                  <m:oMath xmlns:m="http://schemas.openxmlformats.org/officeDocument/2006/math">
                    <m:r>
                      <a:rPr lang="en-US" altLang="zh-CN"/>
                      <m:t>𝑝</m:t>
                    </m:r>
                    <m:d>
                      <m:dPr>
                        <m:ctrlPr>
                          <a:rPr lang="en-US" altLang="zh-CN"/>
                        </m:ctrlPr>
                      </m:dPr>
                      <m:e>
                        <m:sSub>
                          <m:sSubPr>
                            <m:ctrlPr>
                              <a:rPr lang="en-US" altLang="zh-CN"/>
                            </m:ctrlPr>
                          </m:sSubPr>
                          <m:e>
                            <m:r>
                              <a:rPr lang="en-US" altLang="zh-CN"/>
                              <m:t>𝒎</m:t>
                            </m:r>
                          </m:e>
                          <m:sub>
                            <m:r>
                              <a:rPr lang="en-US" altLang="zh-CN"/>
                              <m:t>𝟏</m:t>
                            </m:r>
                          </m:sub>
                        </m:sSub>
                        <m:r>
                          <a:rPr lang="en-US" altLang="zh-CN"/>
                          <m:t>|</m:t>
                        </m:r>
                        <m:sSub>
                          <m:sSubPr>
                            <m:ctrlPr>
                              <a:rPr lang="en-US" altLang="zh-CN"/>
                            </m:ctrlPr>
                          </m:sSubPr>
                          <m:e>
                            <m:r>
                              <a:rPr lang="en-US" altLang="zh-CN"/>
                              <m:t>𝒎</m:t>
                            </m:r>
                          </m:e>
                          <m:sub>
                            <m:r>
                              <a:rPr lang="en-US" altLang="zh-CN"/>
                              <m:t>𝟎</m:t>
                            </m:r>
                          </m:sub>
                        </m:sSub>
                      </m:e>
                    </m:d>
                    <m:r>
                      <a:rPr lang="en-US" altLang="zh-CN"/>
                      <m:t>=</m:t>
                    </m:r>
                    <m:d>
                      <m:dPr>
                        <m:begChr m:val="{"/>
                        <m:endChr m:val=""/>
                        <m:ctrlPr>
                          <a:rPr lang="en-US" altLang="zh-CN"/>
                        </m:ctrlPr>
                      </m:dPr>
                      <m:e>
                        <m:eqArr>
                          <m:eqArrPr>
                            <m:ctrlPr>
                              <a:rPr lang="en-US" altLang="zh-CN"/>
                            </m:ctrlPr>
                          </m:eqArrPr>
                          <m:e>
                            <m:sSup>
                              <m:sSupPr>
                                <m:ctrlPr>
                                  <a:rPr lang="en-US" altLang="zh-CN"/>
                                </m:ctrlPr>
                              </m:sSupPr>
                              <m:e>
                                <m:d>
                                  <m:dPr>
                                    <m:begChr m:val="["/>
                                    <m:endChr m:val="]"/>
                                    <m:ctrlPr>
                                      <a:rPr lang="en-US" altLang="zh-CN"/>
                                    </m:ctrlPr>
                                  </m:dPr>
                                  <m:e>
                                    <m:d>
                                      <m:dPr>
                                        <m:ctrlPr>
                                          <a:rPr lang="en-US" altLang="zh-CN"/>
                                        </m:ctrlPr>
                                      </m:dPr>
                                      <m:e>
                                        <m:sSup>
                                          <m:sSupPr>
                                            <m:ctrlPr>
                                              <a:rPr lang="en-US" altLang="zh-CN"/>
                                            </m:ctrlPr>
                                          </m:sSupPr>
                                          <m:e>
                                            <m:r>
                                              <a:rPr lang="en-US" altLang="zh-CN"/>
                                              <m:t>𝑅</m:t>
                                            </m:r>
                                          </m:e>
                                          <m:sup>
                                            <m:r>
                                              <a:rPr lang="en-US" altLang="zh-CN"/>
                                              <m:t>2</m:t>
                                            </m:r>
                                          </m:sup>
                                        </m:sSup>
                                        <m:r>
                                          <a:rPr lang="en-US" altLang="zh-CN"/>
                                          <m:t>−</m:t>
                                        </m:r>
                                        <m:sSup>
                                          <m:sSupPr>
                                            <m:ctrlPr>
                                              <a:rPr lang="en-US" altLang="zh-CN"/>
                                            </m:ctrlPr>
                                          </m:sSupPr>
                                          <m:e>
                                            <m:r>
                                              <a:rPr lang="en-US" altLang="zh-CN"/>
                                              <m:t>𝑟</m:t>
                                            </m:r>
                                          </m:e>
                                          <m:sup>
                                            <m:r>
                                              <a:rPr lang="en-US" altLang="zh-CN"/>
                                              <m:t>2</m:t>
                                            </m:r>
                                          </m:sup>
                                        </m:sSup>
                                      </m:e>
                                    </m:d>
                                  </m:e>
                                </m:d>
                              </m:e>
                              <m:sup>
                                <m:r>
                                  <a:rPr lang="en-US" altLang="zh-CN"/>
                                  <m:t>−1</m:t>
                                </m:r>
                              </m:sup>
                            </m:sSup>
                            <m:r>
                              <a:rPr lang="en-US" altLang="zh-CN"/>
                              <m:t>,</m:t>
                            </m:r>
                            <m:r>
                              <a:rPr lang="en-US" altLang="zh-CN"/>
                              <m:t>𝑟</m:t>
                            </m:r>
                            <m:r>
                              <a:rPr lang="en-US" altLang="zh-CN"/>
                              <m:t>&lt;|</m:t>
                            </m:r>
                            <m:sSub>
                              <m:sSubPr>
                                <m:ctrlPr>
                                  <a:rPr lang="en-US" altLang="zh-CN"/>
                                </m:ctrlPr>
                              </m:sSubPr>
                              <m:e>
                                <m:r>
                                  <a:rPr lang="en-US" altLang="zh-CN"/>
                                  <m:t>𝒎</m:t>
                                </m:r>
                              </m:e>
                              <m:sub>
                                <m:r>
                                  <a:rPr lang="en-US" altLang="zh-CN"/>
                                  <m:t>𝟏</m:t>
                                </m:r>
                              </m:sub>
                            </m:sSub>
                            <m:r>
                              <a:rPr lang="en-US" altLang="zh-CN"/>
                              <m:t>−</m:t>
                            </m:r>
                            <m:sSub>
                              <m:sSubPr>
                                <m:ctrlPr>
                                  <a:rPr lang="en-US" altLang="zh-CN"/>
                                </m:ctrlPr>
                              </m:sSubPr>
                              <m:e>
                                <m:r>
                                  <a:rPr lang="en-US" altLang="zh-CN"/>
                                  <m:t>𝒎</m:t>
                                </m:r>
                              </m:e>
                              <m:sub>
                                <m:r>
                                  <a:rPr lang="en-US" altLang="zh-CN"/>
                                  <m:t>𝟎</m:t>
                                </m:r>
                              </m:sub>
                            </m:sSub>
                            <m:r>
                              <a:rPr lang="en-US" altLang="zh-CN"/>
                              <m:t>|</m:t>
                            </m:r>
                            <m:r>
                              <a:rPr lang="en-US" altLang="zh-CN"/>
                              <m:t>&lt;</m:t>
                            </m:r>
                            <m:r>
                              <a:rPr lang="en-US" altLang="zh-CN"/>
                              <m:t>𝑅</m:t>
                            </m:r>
                          </m:e>
                          <m:e>
                            <m:r>
                              <a:rPr lang="en-US" altLang="zh-CN"/>
                              <m:t>0             , </m:t>
                            </m:r>
                            <m:r>
                              <a:rPr lang="zh-CN" altLang="en-US"/>
                              <m:t>其它</m:t>
                            </m:r>
                            <m:r>
                              <a:rPr lang="en-US" altLang="zh-CN"/>
                              <m:t>                  </m:t>
                            </m:r>
                          </m:e>
                        </m:eqArr>
                      </m:e>
                    </m:d>
                  </m:oMath>
                </a14:m>
                <a:endParaRPr lang="en-US" altLang="zh-CN" dirty="0"/>
              </a:p>
              <a:p>
                <a:endParaRPr lang="en-US" sz="2400" i="1" dirty="0">
                  <a:latin typeface="Cambria Math" panose="020405030504060302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t="-1887"/>
                </a:stretch>
              </a:blipFill>
            </p:spPr>
            <p:txBody>
              <a:bodyPr/>
              <a:lstStyle/>
              <a:p>
                <a:r>
                  <a:rPr lang="zh-CN" altLang="en-US">
                    <a:noFill/>
                  </a:rPr>
                  <a:t> </a:t>
                </a:r>
              </a:p>
            </p:txBody>
          </p:sp>
        </mc:Fallback>
      </mc:AlternateContent>
      <p:sp>
        <p:nvSpPr>
          <p:cNvPr id="2" name="Title 1"/>
          <p:cNvSpPr>
            <a:spLocks noGrp="1"/>
          </p:cNvSpPr>
          <p:nvPr>
            <p:ph type="title"/>
          </p:nvPr>
        </p:nvSpPr>
        <p:spPr/>
        <p:txBody>
          <a:bodyPr/>
          <a:lstStyle/>
          <a:p>
            <a:r>
              <a:rPr lang="zh-CN" altLang="en-US" dirty="0"/>
              <a:t>概率密度函数的选择</a:t>
            </a:r>
            <a:endParaRPr 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667000"/>
            <a:ext cx="198120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124200"/>
            <a:ext cx="4953000" cy="3255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3553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zh-CN" altLang="en-US" dirty="0"/>
              <a:t>瑞利分布</a:t>
            </a:r>
            <a:endParaRPr lang="en-US" altLang="zh-CN" dirty="0"/>
          </a:p>
          <a:p>
            <a:endParaRPr lang="en-US" altLang="zh-CN" dirty="0"/>
          </a:p>
          <a:p>
            <a:pPr marL="0" indent="0">
              <a:buNone/>
            </a:pPr>
            <a:endParaRPr lang="en-US" altLang="zh-CN" dirty="0"/>
          </a:p>
          <a:p>
            <a:endParaRPr lang="en-US" altLang="zh-CN" dirty="0" smtClean="0"/>
          </a:p>
          <a:p>
            <a:r>
              <a:rPr lang="zh-CN" altLang="en-US" dirty="0" smtClean="0"/>
              <a:t>对数正态分布</a:t>
            </a:r>
            <a:endParaRPr lang="en-US" altLang="zh-CN" dirty="0"/>
          </a:p>
        </p:txBody>
      </p:sp>
      <p:sp>
        <p:nvSpPr>
          <p:cNvPr id="2" name="Title 1"/>
          <p:cNvSpPr>
            <a:spLocks noGrp="1"/>
          </p:cNvSpPr>
          <p:nvPr>
            <p:ph type="title"/>
          </p:nvPr>
        </p:nvSpPr>
        <p:spPr/>
        <p:txBody>
          <a:bodyPr>
            <a:normAutofit fontScale="90000"/>
          </a:bodyPr>
          <a:lstStyle/>
          <a:p>
            <a:r>
              <a:rPr lang="en-US" altLang="zh-CN" dirty="0"/>
              <a:t>Lobe</a:t>
            </a:r>
            <a:r>
              <a:rPr lang="zh-CN" altLang="en-US" dirty="0"/>
              <a:t>与</a:t>
            </a:r>
            <a:r>
              <a:rPr lang="en-US" altLang="zh-CN" dirty="0"/>
              <a:t>Core</a:t>
            </a:r>
            <a:r>
              <a:rPr lang="zh-CN" altLang="en-US" dirty="0"/>
              <a:t>的条件概率密度函数的其他选择</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2" y="1932783"/>
            <a:ext cx="183832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22" y="2558448"/>
            <a:ext cx="239077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824" y="3962400"/>
            <a:ext cx="29718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999" y="4569015"/>
            <a:ext cx="271462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6687" y="1400175"/>
            <a:ext cx="4648200" cy="260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4775" y="3962400"/>
            <a:ext cx="4772025" cy="2560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58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0" y="1752600"/>
            <a:ext cx="5715000" cy="5715000"/>
          </a:xfrm>
          <a:prstGeom prst="rect">
            <a:avLst/>
          </a:prstGeom>
        </p:spPr>
      </p:pic>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zh-CN" altLang="en-US" dirty="0" smtClean="0"/>
                  <a:t>两侧瓣</a:t>
                </a:r>
                <a:r>
                  <a:rPr lang="zh-CN" altLang="en-US" dirty="0"/>
                  <a:t>的观测位置</a:t>
                </a:r>
                <a:r>
                  <a:rPr lang="zh-CN" altLang="en-US" dirty="0" smtClean="0"/>
                  <a:t>相对于中心不一定</a:t>
                </a:r>
                <a:r>
                  <a:rPr lang="zh-CN" altLang="en-US" dirty="0" smtClean="0"/>
                  <a:t>对称</a:t>
                </a:r>
                <a:endParaRPr lang="en-US" altLang="zh-CN" dirty="0" smtClean="0"/>
              </a:p>
              <a:p>
                <a:r>
                  <a:rPr lang="zh-CN" altLang="en-US" dirty="0" smtClean="0"/>
                  <a:t>引入</a:t>
                </a:r>
                <a:r>
                  <a:rPr lang="zh-CN" altLang="en-US" dirty="0"/>
                  <a:t>一个</a:t>
                </a:r>
                <a:r>
                  <a:rPr lang="en-US" altLang="zh-CN" dirty="0"/>
                  <a:t>k</a:t>
                </a:r>
                <a:r>
                  <a:rPr lang="zh-CN" altLang="en-US" dirty="0"/>
                  <a:t>因子，给予一侧瓣在直线</a:t>
                </a:r>
                <a:r>
                  <a:rPr lang="zh-CN" altLang="en-US" dirty="0" smtClean="0"/>
                  <a:t>上一定</a:t>
                </a:r>
                <a:r>
                  <a:rPr lang="zh-CN" altLang="en-US" dirty="0"/>
                  <a:t>的</a:t>
                </a:r>
                <a:r>
                  <a:rPr lang="zh-CN" altLang="en-US" dirty="0" smtClean="0"/>
                  <a:t>活动范围</a:t>
                </a:r>
                <a14:m>
                  <m:oMath xmlns:m="http://schemas.openxmlformats.org/officeDocument/2006/math">
                    <m:r>
                      <a:rPr lang="en-US" altLang="zh-CN" sz="2400" b="0" i="1" smtClean="0">
                        <a:latin typeface="Cambria Math"/>
                      </a:rPr>
                      <m:t>2</m:t>
                    </m:r>
                    <m:sSub>
                      <m:sSubPr>
                        <m:ctrlPr>
                          <a:rPr lang="en-US" altLang="zh-CN" sz="2400" b="0" i="1" smtClean="0">
                            <a:latin typeface="Cambria Math" panose="02040503050406030204" pitchFamily="18" charset="0"/>
                          </a:rPr>
                        </m:ctrlPr>
                      </m:sSubPr>
                      <m:e>
                        <m:r>
                          <a:rPr lang="en-US" altLang="zh-CN" sz="2400" b="0" i="1" smtClean="0">
                            <a:latin typeface="Cambria Math"/>
                          </a:rPr>
                          <m:t>𝑚</m:t>
                        </m:r>
                      </m:e>
                      <m:sub>
                        <m:r>
                          <a:rPr lang="en-US" altLang="zh-CN" sz="2400" b="0" i="1" smtClean="0">
                            <a:latin typeface="Cambria Math"/>
                          </a:rPr>
                          <m:t>0</m:t>
                        </m:r>
                      </m:sub>
                    </m:sSub>
                    <m:r>
                      <a:rPr lang="en-US" altLang="zh-CN" sz="2400" b="0" i="1" smtClean="0">
                        <a:latin typeface="Cambria Math"/>
                      </a:rPr>
                      <m:t>−</m:t>
                    </m:r>
                    <m:sSub>
                      <m:sSubPr>
                        <m:ctrlPr>
                          <a:rPr lang="en-US" altLang="zh-CN" sz="2400" i="1">
                            <a:latin typeface="Cambria Math" panose="02040503050406030204" pitchFamily="18" charset="0"/>
                          </a:rPr>
                        </m:ctrlPr>
                      </m:sSubPr>
                      <m:e>
                        <m:r>
                          <a:rPr lang="en-US" altLang="zh-CN" sz="2400" i="1">
                            <a:latin typeface="Cambria Math"/>
                          </a:rPr>
                          <m:t>𝑚</m:t>
                        </m:r>
                      </m:e>
                      <m:sub>
                        <m:r>
                          <a:rPr lang="en-US" altLang="zh-CN" sz="2400" b="0" i="1" smtClean="0">
                            <a:latin typeface="Cambria Math"/>
                          </a:rPr>
                          <m:t>1</m:t>
                        </m:r>
                      </m:sub>
                    </m:sSub>
                    <m:r>
                      <a:rPr lang="en-US" altLang="zh-CN" sz="2400" b="0" i="1" smtClean="0">
                        <a:latin typeface="Cambria Math"/>
                      </a:rPr>
                      <m:t>+</m:t>
                    </m:r>
                    <m:r>
                      <a:rPr lang="en-US" altLang="zh-CN" sz="2400" b="0" i="1" smtClean="0">
                        <a:latin typeface="Cambria Math"/>
                      </a:rPr>
                      <m:t>𝑘</m:t>
                    </m:r>
                    <m:d>
                      <m:dPr>
                        <m:ctrlPr>
                          <a:rPr lang="en-US" altLang="zh-CN" sz="2400" b="0" i="1" smtClean="0">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a:rPr>
                              <m:t>𝑚</m:t>
                            </m:r>
                          </m:e>
                          <m:sub>
                            <m:r>
                              <a:rPr lang="en-US" altLang="zh-CN" sz="2400" i="1">
                                <a:latin typeface="Cambria Math"/>
                              </a:rPr>
                              <m:t>0</m:t>
                            </m:r>
                          </m:sub>
                        </m:sSub>
                        <m:r>
                          <a:rPr lang="en-US" altLang="zh-CN" sz="2400" b="0" i="1" smtClean="0">
                            <a:latin typeface="Cambria Math"/>
                          </a:rPr>
                          <m:t>−</m:t>
                        </m:r>
                        <m:sSub>
                          <m:sSubPr>
                            <m:ctrlPr>
                              <a:rPr lang="en-US" altLang="zh-CN" sz="2400" i="1">
                                <a:latin typeface="Cambria Math" panose="02040503050406030204" pitchFamily="18" charset="0"/>
                              </a:rPr>
                            </m:ctrlPr>
                          </m:sSubPr>
                          <m:e>
                            <m:r>
                              <a:rPr lang="en-US" altLang="zh-CN" sz="2400" i="1">
                                <a:latin typeface="Cambria Math"/>
                              </a:rPr>
                              <m:t>𝑚</m:t>
                            </m:r>
                          </m:e>
                          <m:sub>
                            <m:r>
                              <a:rPr lang="en-US" altLang="zh-CN" sz="2400" b="0" i="1" smtClean="0">
                                <a:latin typeface="Cambria Math"/>
                              </a:rPr>
                              <m:t>1</m:t>
                            </m:r>
                          </m:sub>
                        </m:sSub>
                      </m:e>
                    </m:d>
                    <m:r>
                      <a:rPr lang="en-US" altLang="zh-CN" sz="2400" b="0" i="1" smtClean="0">
                        <a:latin typeface="Cambria Math"/>
                      </a:rPr>
                      <m:t>=</m:t>
                    </m:r>
                    <m:d>
                      <m:dPr>
                        <m:ctrlPr>
                          <a:rPr lang="en-US" altLang="zh-CN" sz="2400" b="0" i="1" smtClean="0">
                            <a:latin typeface="Cambria Math" panose="02040503050406030204" pitchFamily="18" charset="0"/>
                          </a:rPr>
                        </m:ctrlPr>
                      </m:dPr>
                      <m:e>
                        <m:r>
                          <a:rPr lang="en-US" altLang="zh-CN" sz="2400" b="0" i="1" smtClean="0">
                            <a:latin typeface="Cambria Math"/>
                          </a:rPr>
                          <m:t>2+</m:t>
                        </m:r>
                        <m:r>
                          <a:rPr lang="en-US" altLang="zh-CN" sz="2400" b="0" i="1" smtClean="0">
                            <a:latin typeface="Cambria Math"/>
                          </a:rPr>
                          <m:t>𝑘</m:t>
                        </m:r>
                      </m:e>
                    </m:d>
                    <m:sSub>
                      <m:sSubPr>
                        <m:ctrlPr>
                          <a:rPr lang="en-US" altLang="zh-CN" sz="2400" i="1">
                            <a:latin typeface="Cambria Math" panose="02040503050406030204" pitchFamily="18" charset="0"/>
                          </a:rPr>
                        </m:ctrlPr>
                      </m:sSubPr>
                      <m:e>
                        <m:r>
                          <a:rPr lang="en-US" altLang="zh-CN" sz="2400" i="1">
                            <a:latin typeface="Cambria Math"/>
                          </a:rPr>
                          <m:t>𝑚</m:t>
                        </m:r>
                      </m:e>
                      <m:sub>
                        <m:r>
                          <a:rPr lang="en-US" altLang="zh-CN" sz="2400" i="1">
                            <a:latin typeface="Cambria Math"/>
                          </a:rPr>
                          <m:t>0</m:t>
                        </m:r>
                      </m:sub>
                    </m:sSub>
                    <m:r>
                      <a:rPr lang="en-US" altLang="zh-CN" sz="2400" b="0" i="1" smtClean="0">
                        <a:latin typeface="Cambria Math"/>
                      </a:rPr>
                      <m:t>−(1+</m:t>
                    </m:r>
                    <m:r>
                      <a:rPr lang="en-US" altLang="zh-CN" sz="2400" b="0" i="1" smtClean="0">
                        <a:latin typeface="Cambria Math"/>
                      </a:rPr>
                      <m:t>𝑘</m:t>
                    </m:r>
                    <m:r>
                      <a:rPr lang="en-US" altLang="zh-CN" sz="2400" b="0" i="1" smtClean="0">
                        <a:latin typeface="Cambria Math"/>
                      </a:rPr>
                      <m:t>)</m:t>
                    </m:r>
                    <m:sSub>
                      <m:sSubPr>
                        <m:ctrlPr>
                          <a:rPr lang="en-US" altLang="zh-CN" sz="2400" i="1" smtClean="0">
                            <a:latin typeface="Cambria Math" panose="02040503050406030204" pitchFamily="18" charset="0"/>
                          </a:rPr>
                        </m:ctrlPr>
                      </m:sSubPr>
                      <m:e>
                        <m:r>
                          <a:rPr lang="en-US" altLang="zh-CN" sz="2400" i="1">
                            <a:latin typeface="Cambria Math"/>
                          </a:rPr>
                          <m:t>𝑚</m:t>
                        </m:r>
                      </m:e>
                      <m:sub>
                        <m:r>
                          <a:rPr lang="en-US" altLang="zh-CN" sz="2400" b="0" i="1" smtClean="0">
                            <a:latin typeface="Cambria Math"/>
                          </a:rPr>
                          <m:t>1</m:t>
                        </m:r>
                      </m:sub>
                    </m:sSub>
                  </m:oMath>
                </a14:m>
                <a:endParaRPr lang="en-US" altLang="zh-CN"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4"/>
                <a:stretch>
                  <a:fillRect t="-2156"/>
                </a:stretch>
              </a:blipFill>
            </p:spPr>
            <p:txBody>
              <a:bodyPr/>
              <a:lstStyle/>
              <a:p>
                <a:r>
                  <a:rPr lang="zh-CN" altLang="en-US">
                    <a:noFill/>
                  </a:rPr>
                  <a:t> </a:t>
                </a:r>
              </a:p>
            </p:txBody>
          </p:sp>
        </mc:Fallback>
      </mc:AlternateContent>
      <p:sp>
        <p:nvSpPr>
          <p:cNvPr id="2" name="Title 1"/>
          <p:cNvSpPr>
            <a:spLocks noGrp="1"/>
          </p:cNvSpPr>
          <p:nvPr>
            <p:ph type="title"/>
          </p:nvPr>
        </p:nvSpPr>
        <p:spPr/>
        <p:txBody>
          <a:bodyPr/>
          <a:lstStyle/>
          <a:p>
            <a:r>
              <a:rPr lang="zh-CN" altLang="en-US" dirty="0"/>
              <a:t>直线非对称模型</a:t>
            </a:r>
            <a:endParaRPr lang="en-US" dirty="0"/>
          </a:p>
        </p:txBody>
      </p:sp>
    </p:spTree>
    <p:extLst>
      <p:ext uri="{BB962C8B-B14F-4D97-AF65-F5344CB8AC3E}">
        <p14:creationId xmlns:p14="http://schemas.microsoft.com/office/powerpoint/2010/main" val="1539658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zh-CN" altLang="en-US" dirty="0"/>
              <a:t>这样</a:t>
            </a:r>
            <a:r>
              <a:rPr lang="en-US" altLang="zh-CN" dirty="0"/>
              <a:t>(core, lobe, lobe, none)</a:t>
            </a:r>
            <a:r>
              <a:rPr lang="zh-CN" altLang="en-US" dirty="0"/>
              <a:t>的似然函数的计算公式变为</a:t>
            </a:r>
          </a:p>
          <a:p>
            <a:endParaRPr lang="en-US" dirty="0"/>
          </a:p>
        </p:txBody>
      </p:sp>
      <p:sp>
        <p:nvSpPr>
          <p:cNvPr id="2" name="Title 1"/>
          <p:cNvSpPr>
            <a:spLocks noGrp="1"/>
          </p:cNvSpPr>
          <p:nvPr>
            <p:ph type="title"/>
          </p:nvPr>
        </p:nvSpPr>
        <p:spPr/>
        <p:txBody>
          <a:bodyPr/>
          <a:lstStyle/>
          <a:p>
            <a:r>
              <a:rPr lang="zh-CN" altLang="en-US" dirty="0"/>
              <a:t>直线非对称模型</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590800"/>
            <a:ext cx="58547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bwMode="auto">
          <a:xfrm>
            <a:off x="2667000" y="3341225"/>
            <a:ext cx="990600" cy="4572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pitchFamily="18" charset="0"/>
            </a:endParaRPr>
          </a:p>
        </p:txBody>
      </p:sp>
      <p:sp>
        <p:nvSpPr>
          <p:cNvPr id="6" name="矩形 5"/>
          <p:cNvSpPr/>
          <p:nvPr/>
        </p:nvSpPr>
        <p:spPr bwMode="auto">
          <a:xfrm>
            <a:off x="2667000" y="5193175"/>
            <a:ext cx="990600" cy="4572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pitchFamily="18" charset="0"/>
            </a:endParaRPr>
          </a:p>
        </p:txBody>
      </p:sp>
      <p:sp>
        <p:nvSpPr>
          <p:cNvPr id="8" name="Rectangular Callout 7"/>
          <p:cNvSpPr/>
          <p:nvPr/>
        </p:nvSpPr>
        <p:spPr bwMode="auto">
          <a:xfrm>
            <a:off x="3886200" y="3341225"/>
            <a:ext cx="4800600" cy="457200"/>
          </a:xfrm>
          <a:prstGeom prst="wedgeRectCallout">
            <a:avLst>
              <a:gd name="adj1" fmla="val -56654"/>
              <a:gd name="adj2" fmla="val 14474"/>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pitchFamily="18" charset="0"/>
              </a:rPr>
              <a:t>p(k)</a:t>
            </a:r>
            <a:r>
              <a:rPr kumimoji="0" lang="zh-CN" altLang="en-US" sz="2400" b="0" i="0" u="none" strike="noStrike" cap="none" normalizeH="0" baseline="0" dirty="0" smtClean="0">
                <a:ln>
                  <a:noFill/>
                </a:ln>
                <a:solidFill>
                  <a:schemeClr val="tx1"/>
                </a:solidFill>
                <a:effectLst/>
                <a:latin typeface="Times" pitchFamily="18" charset="0"/>
              </a:rPr>
              <a:t>是一维正态分布概率密度函数</a:t>
            </a:r>
            <a:endParaRPr kumimoji="0" lang="en-US" sz="2400" b="0" i="0" u="none" strike="noStrike" cap="none" normalizeH="0" baseline="0" dirty="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1929903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zh-CN" altLang="en-US" dirty="0" smtClean="0"/>
              <a:t>大量</a:t>
            </a:r>
            <a:r>
              <a:rPr lang="zh-CN" altLang="en-US" dirty="0"/>
              <a:t>使用了各类</a:t>
            </a:r>
            <a:r>
              <a:rPr lang="zh-CN" altLang="en-US" dirty="0" smtClean="0"/>
              <a:t>概率密度函数及积分</a:t>
            </a:r>
            <a:endParaRPr lang="en-US" altLang="zh-CN" dirty="0" smtClean="0"/>
          </a:p>
          <a:p>
            <a:r>
              <a:rPr lang="zh-CN" altLang="en-US" dirty="0" smtClean="0"/>
              <a:t>积分计算的时间消耗很大</a:t>
            </a:r>
            <a:endParaRPr lang="en-US" altLang="zh-CN" dirty="0"/>
          </a:p>
          <a:p>
            <a:r>
              <a:rPr lang="zh-CN" altLang="en-US" dirty="0" smtClean="0"/>
              <a:t>选择使用</a:t>
            </a:r>
            <a:r>
              <a:rPr lang="zh-CN" altLang="en-US" dirty="0"/>
              <a:t>蒙特卡罗积分方法中的一种降方差</a:t>
            </a:r>
            <a:r>
              <a:rPr lang="zh-CN" altLang="en-US" dirty="0" smtClean="0"/>
              <a:t>方法</a:t>
            </a:r>
            <a:r>
              <a:rPr lang="en-US" altLang="zh-CN" dirty="0" smtClean="0"/>
              <a:t>——</a:t>
            </a:r>
            <a:r>
              <a:rPr lang="zh-CN" altLang="en-US" dirty="0" smtClean="0"/>
              <a:t>重点抽样方法</a:t>
            </a:r>
            <a:r>
              <a:rPr lang="en-US" altLang="zh-CN" dirty="0" smtClean="0"/>
              <a:t>(Importance Sampling)</a:t>
            </a:r>
            <a:endParaRPr lang="en-US" altLang="zh-CN" dirty="0"/>
          </a:p>
          <a:p>
            <a:pPr lvl="1"/>
            <a:r>
              <a:rPr lang="zh-CN" altLang="en-US" dirty="0"/>
              <a:t>通过生成特定分布的随机数来快速计算积分值</a:t>
            </a:r>
            <a:endParaRPr lang="en-US" altLang="zh-CN" dirty="0"/>
          </a:p>
          <a:p>
            <a:pPr lvl="1"/>
            <a:r>
              <a:rPr lang="zh-CN" altLang="en-US" dirty="0" smtClean="0"/>
              <a:t>主要是一、二</a:t>
            </a:r>
            <a:r>
              <a:rPr lang="zh-CN" altLang="en-US" dirty="0"/>
              <a:t>维正态分布随机数</a:t>
            </a:r>
          </a:p>
        </p:txBody>
      </p:sp>
      <p:sp>
        <p:nvSpPr>
          <p:cNvPr id="2" name="Title 1"/>
          <p:cNvSpPr>
            <a:spLocks noGrp="1"/>
          </p:cNvSpPr>
          <p:nvPr>
            <p:ph type="title"/>
          </p:nvPr>
        </p:nvSpPr>
        <p:spPr/>
        <p:txBody>
          <a:bodyPr/>
          <a:lstStyle/>
          <a:p>
            <a:r>
              <a:rPr lang="zh-CN" altLang="en-US" dirty="0" smtClean="0"/>
              <a:t>积分计算</a:t>
            </a:r>
            <a:r>
              <a:rPr lang="en-US" altLang="zh-CN" dirty="0" smtClean="0"/>
              <a:t>-Importance Sampling</a:t>
            </a:r>
            <a:endParaRPr lang="en-US" dirty="0"/>
          </a:p>
        </p:txBody>
      </p:sp>
    </p:spTree>
    <p:extLst>
      <p:ext uri="{BB962C8B-B14F-4D97-AF65-F5344CB8AC3E}">
        <p14:creationId xmlns:p14="http://schemas.microsoft.com/office/powerpoint/2010/main" val="4279274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标题 3"/>
          <p:cNvSpPr>
            <a:spLocks noGrp="1"/>
          </p:cNvSpPr>
          <p:nvPr>
            <p:ph type="ctrTitle"/>
          </p:nvPr>
        </p:nvSpPr>
        <p:spPr>
          <a:xfrm>
            <a:off x="323528" y="1828800"/>
            <a:ext cx="8496944" cy="1247172"/>
          </a:xfrm>
        </p:spPr>
        <p:txBody>
          <a:bodyPr>
            <a:normAutofit fontScale="90000"/>
          </a:bodyPr>
          <a:lstStyle/>
          <a:p>
            <a:r>
              <a:rPr lang="en-US" altLang="zh-CN" dirty="0"/>
              <a:t>CROSSMATCHING WITH RADIO MORPHOLOGY</a:t>
            </a:r>
            <a:endParaRPr lang="zh-CN" altLang="en-US" dirty="0"/>
          </a:p>
        </p:txBody>
      </p:sp>
      <p:sp>
        <p:nvSpPr>
          <p:cNvPr id="5" name="副标题 4"/>
          <p:cNvSpPr>
            <a:spLocks noGrp="1"/>
          </p:cNvSpPr>
          <p:nvPr>
            <p:ph type="subTitle" idx="1"/>
          </p:nvPr>
        </p:nvSpPr>
        <p:spPr>
          <a:xfrm>
            <a:off x="685800" y="2971800"/>
            <a:ext cx="7772400" cy="2376264"/>
          </a:xfrm>
        </p:spPr>
        <p:txBody>
          <a:bodyPr/>
          <a:lstStyle/>
          <a:p>
            <a:endParaRPr lang="en-US" altLang="zh-CN" sz="2400" dirty="0" smtClean="0"/>
          </a:p>
          <a:p>
            <a:r>
              <a:rPr lang="en-US" altLang="zh-CN" sz="2400" dirty="0" smtClean="0"/>
              <a:t>Dongwei Fan</a:t>
            </a:r>
          </a:p>
          <a:p>
            <a:r>
              <a:rPr lang="en-US" altLang="zh-CN" sz="2000" dirty="0" smtClean="0"/>
              <a:t>National </a:t>
            </a:r>
            <a:r>
              <a:rPr lang="en-US" altLang="zh-CN" sz="1800" dirty="0" smtClean="0"/>
              <a:t>Astronomical Observatories, CAS</a:t>
            </a:r>
          </a:p>
          <a:p>
            <a:r>
              <a:rPr lang="en-US" altLang="zh-CN" sz="2400" dirty="0" err="1"/>
              <a:t>Tamás</a:t>
            </a:r>
            <a:r>
              <a:rPr lang="en-US" altLang="zh-CN" sz="2400" dirty="0"/>
              <a:t> </a:t>
            </a:r>
            <a:r>
              <a:rPr lang="en-US" altLang="zh-CN" sz="2400" dirty="0" err="1"/>
              <a:t>Budavári</a:t>
            </a:r>
            <a:endParaRPr lang="en-US" altLang="zh-CN" sz="2400" dirty="0"/>
          </a:p>
          <a:p>
            <a:r>
              <a:rPr lang="en-US" altLang="zh-CN" sz="1800" dirty="0"/>
              <a:t>Johns Hopkins University</a:t>
            </a:r>
          </a:p>
        </p:txBody>
      </p:sp>
    </p:spTree>
    <p:extLst>
      <p:ext uri="{BB962C8B-B14F-4D97-AF65-F5344CB8AC3E}">
        <p14:creationId xmlns:p14="http://schemas.microsoft.com/office/powerpoint/2010/main" val="2348902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419599"/>
          </a:xfrm>
        </p:spPr>
        <p:txBody>
          <a:bodyPr>
            <a:normAutofit lnSpcReduction="10000"/>
          </a:bodyPr>
          <a:lstStyle/>
          <a:p>
            <a:r>
              <a:rPr lang="zh-CN" altLang="en-US" dirty="0"/>
              <a:t>多维正态概率密度函数可表示</a:t>
            </a:r>
            <a:r>
              <a:rPr lang="zh-CN" altLang="en-US" dirty="0" smtClean="0"/>
              <a:t>为</a:t>
            </a:r>
            <a:endParaRPr lang="en-US" altLang="zh-CN" dirty="0" smtClean="0"/>
          </a:p>
          <a:p>
            <a:endParaRPr lang="en-US" altLang="zh-CN" dirty="0"/>
          </a:p>
          <a:p>
            <a:endParaRPr lang="en-US" altLang="zh-CN" dirty="0" smtClean="0"/>
          </a:p>
          <a:p>
            <a:endParaRPr lang="en-US" altLang="zh-CN" dirty="0" smtClean="0"/>
          </a:p>
          <a:p>
            <a:r>
              <a:rPr lang="zh-CN" altLang="en-US" dirty="0" smtClean="0"/>
              <a:t>两</a:t>
            </a:r>
            <a:r>
              <a:rPr lang="zh-CN" altLang="en-US" dirty="0"/>
              <a:t>个多维正态分布概率密度函数的乘积</a:t>
            </a:r>
            <a:endParaRPr lang="en-US" altLang="zh-CN" dirty="0"/>
          </a:p>
          <a:p>
            <a:pPr marL="0" indent="0">
              <a:buNone/>
            </a:pPr>
            <a:r>
              <a:rPr lang="en-US" altLang="zh-CN" dirty="0"/>
              <a:t/>
            </a:r>
            <a:br>
              <a:rPr lang="en-US" altLang="zh-CN" dirty="0"/>
            </a:br>
            <a:endParaRPr lang="en-US" altLang="zh-CN" dirty="0" smtClean="0"/>
          </a:p>
          <a:p>
            <a:endParaRPr lang="en-US" altLang="zh-CN" dirty="0" smtClean="0"/>
          </a:p>
          <a:p>
            <a:r>
              <a:rPr lang="zh-CN" altLang="en-US" dirty="0" smtClean="0"/>
              <a:t>但</a:t>
            </a:r>
            <a:r>
              <a:rPr lang="zh-CN" altLang="en-US" dirty="0"/>
              <a:t>其乘积不再</a:t>
            </a:r>
            <a:r>
              <a:rPr lang="zh-CN" altLang="en-US" dirty="0" smtClean="0"/>
              <a:t>是一个标准化的概率密度函数</a:t>
            </a:r>
            <a:r>
              <a:rPr lang="zh-CN" altLang="en-US" dirty="0"/>
              <a:t>，其积分</a:t>
            </a:r>
            <a:r>
              <a:rPr lang="zh-CN" altLang="en-US" dirty="0" smtClean="0"/>
              <a:t>为</a:t>
            </a:r>
            <a:r>
              <a:rPr lang="en-US" altLang="zh-CN" dirty="0" smtClean="0"/>
              <a:t>C</a:t>
            </a:r>
            <a:r>
              <a:rPr lang="zh-CN" altLang="en-US" dirty="0" smtClean="0"/>
              <a:t>。</a:t>
            </a:r>
            <a:r>
              <a:rPr lang="zh-CN" altLang="en-US" dirty="0"/>
              <a:t>需要将结果除以此</a:t>
            </a:r>
            <a:r>
              <a:rPr lang="zh-CN" altLang="en-US" dirty="0" smtClean="0"/>
              <a:t>常数</a:t>
            </a:r>
            <a:r>
              <a:rPr lang="en-US" altLang="zh-CN" dirty="0" smtClean="0"/>
              <a:t>C</a:t>
            </a:r>
            <a:endParaRPr lang="en-US" dirty="0"/>
          </a:p>
        </p:txBody>
      </p:sp>
      <p:sp>
        <p:nvSpPr>
          <p:cNvPr id="2" name="Title 1"/>
          <p:cNvSpPr>
            <a:spLocks noGrp="1"/>
          </p:cNvSpPr>
          <p:nvPr>
            <p:ph type="title"/>
          </p:nvPr>
        </p:nvSpPr>
        <p:spPr/>
        <p:txBody>
          <a:bodyPr>
            <a:normAutofit fontScale="90000"/>
          </a:bodyPr>
          <a:lstStyle/>
          <a:p>
            <a:r>
              <a:rPr lang="zh-CN" altLang="en-US" dirty="0"/>
              <a:t>简化</a:t>
            </a:r>
            <a:r>
              <a:rPr lang="zh-CN" altLang="en-US" dirty="0" smtClean="0"/>
              <a:t>计算 </a:t>
            </a:r>
            <a:r>
              <a:rPr lang="en-US" altLang="zh-CN" dirty="0" smtClean="0"/>
              <a:t>1</a:t>
            </a:r>
            <a:r>
              <a:rPr lang="zh-CN" altLang="en-US" dirty="0" smtClean="0"/>
              <a:t>：</a:t>
            </a:r>
            <a:r>
              <a:rPr lang="zh-CN" altLang="en-US" dirty="0"/>
              <a:t>多维正态分布概率密度函数乘积</a:t>
            </a:r>
            <a:endParaRPr 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38350"/>
            <a:ext cx="617220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790950"/>
            <a:ext cx="3000375"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4050" y="6039109"/>
            <a:ext cx="577215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左右箭头 9"/>
          <p:cNvSpPr/>
          <p:nvPr/>
        </p:nvSpPr>
        <p:spPr bwMode="auto">
          <a:xfrm rot="2365617">
            <a:off x="1767139" y="2713185"/>
            <a:ext cx="912976" cy="132959"/>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pitchFamily="18" charset="0"/>
            </a:endParaRPr>
          </a:p>
        </p:txBody>
      </p:sp>
      <mc:AlternateContent xmlns:mc="http://schemas.openxmlformats.org/markup-compatibility/2006" xmlns:a14="http://schemas.microsoft.com/office/drawing/2010/main">
        <mc:Choice Requires="a14">
          <p:sp>
            <p:nvSpPr>
              <p:cNvPr id="11" name="圆角矩形标注 10"/>
              <p:cNvSpPr/>
              <p:nvPr/>
            </p:nvSpPr>
            <p:spPr bwMode="auto">
              <a:xfrm>
                <a:off x="6781800" y="1447800"/>
                <a:ext cx="2209800" cy="990600"/>
              </a:xfrm>
              <a:prstGeom prst="wedgeRoundRectCallout">
                <a:avLst>
                  <a:gd name="adj1" fmla="val -54757"/>
                  <a:gd name="adj2" fmla="val 62500"/>
                  <a:gd name="adj3" fmla="val 16667"/>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altLang="zh-CN" sz="2000" dirty="0">
                    <a:solidFill>
                      <a:srgbClr val="FF0000"/>
                    </a:solidFill>
                    <a:latin typeface="Times" pitchFamily="18" charset="0"/>
                  </a:rPr>
                  <a:t>x</a:t>
                </a:r>
                <a:r>
                  <a:rPr lang="zh-CN" altLang="en-US" sz="2000" dirty="0">
                    <a:solidFill>
                      <a:srgbClr val="FF0000"/>
                    </a:solidFill>
                    <a:latin typeface="Times" pitchFamily="18" charset="0"/>
                  </a:rPr>
                  <a:t>和</a:t>
                </a:r>
                <a14:m>
                  <m:oMath xmlns:m="http://schemas.openxmlformats.org/officeDocument/2006/math">
                    <m:r>
                      <a:rPr lang="zh-CN" altLang="en-US" sz="2000" i="1">
                        <a:solidFill>
                          <a:srgbClr val="FF0000"/>
                        </a:solidFill>
                        <a:latin typeface="Cambria Math"/>
                      </a:rPr>
                      <m:t>𝜇</m:t>
                    </m:r>
                  </m:oMath>
                </a14:m>
                <a:r>
                  <a:rPr lang="zh-CN" altLang="en-US" sz="2000" dirty="0">
                    <a:solidFill>
                      <a:srgbClr val="FF0000"/>
                    </a:solidFill>
                    <a:latin typeface="Times" pitchFamily="18" charset="0"/>
                  </a:rPr>
                  <a:t>可互换</a:t>
                </a:r>
                <a:r>
                  <a:rPr lang="en-US" altLang="zh-CN" sz="2000" dirty="0">
                    <a:solidFill>
                      <a:srgbClr val="FF0000"/>
                    </a:solidFill>
                    <a:latin typeface="Times" pitchFamily="18" charset="0"/>
                  </a:rPr>
                  <a:t>,</a:t>
                </a:r>
                <a:r>
                  <a:rPr lang="zh-CN" altLang="en-US" sz="2000" dirty="0">
                    <a:solidFill>
                      <a:srgbClr val="FF0000"/>
                    </a:solidFill>
                    <a:latin typeface="Times" pitchFamily="18" charset="0"/>
                  </a:rPr>
                  <a:t>变成在</a:t>
                </a:r>
                <a:r>
                  <a:rPr lang="en-US" altLang="zh-CN" sz="2000" dirty="0">
                    <a:solidFill>
                      <a:srgbClr val="FF0000"/>
                    </a:solidFill>
                    <a:latin typeface="Times" pitchFamily="18" charset="0"/>
                  </a:rPr>
                  <a:t>x</a:t>
                </a:r>
                <a:r>
                  <a:rPr lang="zh-CN" altLang="en-US" sz="2000" dirty="0">
                    <a:solidFill>
                      <a:srgbClr val="FF0000"/>
                    </a:solidFill>
                    <a:latin typeface="Times" pitchFamily="18" charset="0"/>
                  </a:rPr>
                  <a:t>而非未知的</a:t>
                </a:r>
                <a14:m>
                  <m:oMath xmlns:m="http://schemas.openxmlformats.org/officeDocument/2006/math">
                    <m:r>
                      <a:rPr lang="zh-CN" altLang="en-US" sz="2000" i="1">
                        <a:solidFill>
                          <a:srgbClr val="FF0000"/>
                        </a:solidFill>
                        <a:latin typeface="Cambria Math"/>
                      </a:rPr>
                      <m:t>𝜇</m:t>
                    </m:r>
                  </m:oMath>
                </a14:m>
                <a:r>
                  <a:rPr lang="zh-CN" altLang="en-US" sz="2000" dirty="0">
                    <a:solidFill>
                      <a:srgbClr val="FF0000"/>
                    </a:solidFill>
                    <a:latin typeface="Times" pitchFamily="18" charset="0"/>
                  </a:rPr>
                  <a:t>附近取随机点</a:t>
                </a:r>
              </a:p>
            </p:txBody>
          </p:sp>
        </mc:Choice>
        <mc:Fallback xmlns="">
          <p:sp>
            <p:nvSpPr>
              <p:cNvPr id="11" name="圆角矩形标注 10"/>
              <p:cNvSpPr>
                <a:spLocks noRot="1" noChangeAspect="1" noMove="1" noResize="1" noEditPoints="1" noAdjustHandles="1" noChangeArrowheads="1" noChangeShapeType="1" noTextEdit="1"/>
              </p:cNvSpPr>
              <p:nvPr/>
            </p:nvSpPr>
            <p:spPr bwMode="auto">
              <a:xfrm>
                <a:off x="6781800" y="1447800"/>
                <a:ext cx="2209800" cy="990600"/>
              </a:xfrm>
              <a:prstGeom prst="wedgeRoundRectCallout">
                <a:avLst>
                  <a:gd name="adj1" fmla="val -54757"/>
                  <a:gd name="adj2" fmla="val 62500"/>
                  <a:gd name="adj3" fmla="val 16667"/>
                </a:avLst>
              </a:prstGeom>
              <a:blipFill rotWithShape="1">
                <a:blip r:embed="rId6"/>
                <a:stretch>
                  <a:fillRect b="-2162"/>
                </a:stretch>
              </a:blipFill>
              <a:ln w="9525" cap="flat" cmpd="sng" algn="ctr">
                <a:solidFill>
                  <a:schemeClr val="tx1"/>
                </a:solidFill>
                <a:prstDash val="solid"/>
                <a:round/>
                <a:headEnd type="none" w="med" len="med"/>
                <a:tailEnd type="none" w="med" len="med"/>
              </a:ln>
              <a:effectLst/>
            </p:spPr>
            <p:txBody>
              <a:bodyPr/>
              <a:lstStyle/>
              <a:p>
                <a:r>
                  <a:rPr lang="zh-CN" altLang="en-US">
                    <a:noFill/>
                  </a:rPr>
                  <a:t> </a:t>
                </a:r>
              </a:p>
            </p:txBody>
          </p:sp>
        </mc:Fallback>
      </mc:AlternateContent>
    </p:spTree>
    <p:extLst>
      <p:ext uri="{BB962C8B-B14F-4D97-AF65-F5344CB8AC3E}">
        <p14:creationId xmlns:p14="http://schemas.microsoft.com/office/powerpoint/2010/main" val="13445042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733800" cy="4525963"/>
          </a:xfrm>
        </p:spPr>
        <p:txBody>
          <a:bodyPr vert="horz">
            <a:normAutofit/>
          </a:bodyPr>
          <a:lstStyle/>
          <a:p>
            <a:pPr lvl="1"/>
            <a:r>
              <a:rPr lang="zh-CN" altLang="en-US" dirty="0"/>
              <a:t>全</a:t>
            </a:r>
            <a:r>
              <a:rPr lang="en-US" altLang="zh-CN" dirty="0"/>
              <a:t>none</a:t>
            </a:r>
            <a:r>
              <a:rPr lang="zh-CN" altLang="en-US" dirty="0"/>
              <a:t>假设的似然函数是一个常数，可以让其它假设都除以这个常数，得到其相对于全</a:t>
            </a:r>
            <a:r>
              <a:rPr lang="en-US" altLang="zh-CN" dirty="0"/>
              <a:t>none</a:t>
            </a:r>
            <a:r>
              <a:rPr lang="zh-CN" altLang="en-US" dirty="0"/>
              <a:t>假设的贝叶斯因子</a:t>
            </a:r>
            <a:endParaRPr lang="en-US" altLang="zh-CN" dirty="0"/>
          </a:p>
          <a:p>
            <a:endParaRPr lang="en-US" dirty="0"/>
          </a:p>
        </p:txBody>
      </p:sp>
      <p:sp>
        <p:nvSpPr>
          <p:cNvPr id="2" name="Title 1"/>
          <p:cNvSpPr>
            <a:spLocks noGrp="1"/>
          </p:cNvSpPr>
          <p:nvPr>
            <p:ph type="title"/>
          </p:nvPr>
        </p:nvSpPr>
        <p:spPr/>
        <p:txBody>
          <a:bodyPr>
            <a:normAutofit fontScale="90000"/>
          </a:bodyPr>
          <a:lstStyle/>
          <a:p>
            <a:r>
              <a:rPr lang="zh-CN" altLang="en-US" dirty="0"/>
              <a:t>简化</a:t>
            </a:r>
            <a:r>
              <a:rPr lang="zh-CN" altLang="en-US" dirty="0" smtClean="0"/>
              <a:t>计算 </a:t>
            </a:r>
            <a:r>
              <a:rPr lang="en-US" altLang="zh-CN" dirty="0" smtClean="0"/>
              <a:t>2</a:t>
            </a:r>
            <a:r>
              <a:rPr lang="zh-CN" altLang="en-US" dirty="0" smtClean="0"/>
              <a:t>：</a:t>
            </a:r>
            <a:r>
              <a:rPr lang="zh-CN" altLang="en-US" dirty="0"/>
              <a:t>直接计算最简单的贝叶斯因子</a:t>
            </a:r>
            <a:endParaRPr lang="en-US"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035" y="1485901"/>
            <a:ext cx="4770345" cy="510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4038600" y="5867400"/>
            <a:ext cx="4191000" cy="7620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 name="Rectangle 6"/>
          <p:cNvSpPr/>
          <p:nvPr/>
        </p:nvSpPr>
        <p:spPr bwMode="auto">
          <a:xfrm flipH="1">
            <a:off x="6248400" y="1676400"/>
            <a:ext cx="1249194" cy="57879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28717357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zh-CN" altLang="en-US" dirty="0"/>
                  <a:t>经过简化后的</a:t>
                </a:r>
                <a:r>
                  <a:rPr lang="en-US" altLang="zh-CN" dirty="0"/>
                  <a:t>(core, lobe, lobe, none)</a:t>
                </a:r>
                <a:r>
                  <a:rPr lang="zh-CN" altLang="en-US" dirty="0"/>
                  <a:t>假设与</a:t>
                </a:r>
                <a:r>
                  <a:rPr lang="en-US" altLang="zh-CN" dirty="0"/>
                  <a:t>(none, none, none, none)</a:t>
                </a:r>
                <a:r>
                  <a:rPr lang="zh-CN" altLang="en-US" dirty="0"/>
                  <a:t>假设的贝叶斯因子计算公式</a:t>
                </a:r>
                <a:r>
                  <a:rPr lang="zh-CN" altLang="en-US" dirty="0" smtClean="0"/>
                  <a:t>为</a:t>
                </a:r>
                <a:endParaRPr lang="en-US" altLang="zh-CN" dirty="0" smtClean="0"/>
              </a:p>
              <a:p>
                <a:endParaRPr lang="en-US" altLang="zh-CN" dirty="0"/>
              </a:p>
              <a:p>
                <a:endParaRPr lang="en-US" altLang="zh-CN" dirty="0" smtClean="0"/>
              </a:p>
              <a:p>
                <a:endParaRPr lang="en-US" altLang="zh-CN" dirty="0"/>
              </a:p>
              <a:p>
                <a:endParaRPr lang="en-US" altLang="zh-CN" dirty="0" smtClean="0"/>
              </a:p>
              <a:p>
                <a:r>
                  <a:rPr lang="zh-CN" altLang="en-US" dirty="0" smtClean="0"/>
                  <a:t>由于</a:t>
                </a:r>
                <a14:m>
                  <m:oMath xmlns:m="http://schemas.openxmlformats.org/officeDocument/2006/math">
                    <m:r>
                      <a:rPr lang="en-US" altLang="zh-CN" sz="2000" i="1">
                        <a:latin typeface="Cambria Math"/>
                      </a:rPr>
                      <m:t>𝑎</m:t>
                    </m:r>
                    <m:r>
                      <a:rPr lang="en-US" altLang="zh-CN" sz="2000" i="1">
                        <a:latin typeface="Cambria Math"/>
                      </a:rPr>
                      <m:t>=1.87×</m:t>
                    </m:r>
                    <m:sSup>
                      <m:sSupPr>
                        <m:ctrlPr>
                          <a:rPr lang="en-US" altLang="zh-CN" sz="2000" i="1">
                            <a:latin typeface="Cambria Math" panose="02040503050406030204" pitchFamily="18" charset="0"/>
                            <a:ea typeface="Cambria Math"/>
                          </a:rPr>
                        </m:ctrlPr>
                      </m:sSupPr>
                      <m:e>
                        <m:r>
                          <a:rPr lang="en-US" altLang="zh-CN" sz="2000" i="1">
                            <a:latin typeface="Cambria Math"/>
                            <a:ea typeface="Cambria Math"/>
                          </a:rPr>
                          <m:t>10</m:t>
                        </m:r>
                      </m:e>
                      <m:sup>
                        <m:r>
                          <a:rPr lang="en-US" altLang="zh-CN" sz="2000" i="1">
                            <a:latin typeface="Cambria Math"/>
                            <a:ea typeface="Cambria Math"/>
                          </a:rPr>
                          <m:t>12</m:t>
                        </m:r>
                      </m:sup>
                    </m:sSup>
                  </m:oMath>
                </a14:m>
                <a:r>
                  <a:rPr lang="zh-CN" altLang="en-US" dirty="0"/>
                  <a:t>，数值太大，一般取结果的对数</a:t>
                </a:r>
                <a14:m>
                  <m:oMath xmlns:m="http://schemas.openxmlformats.org/officeDocument/2006/math">
                    <m:sSub>
                      <m:sSubPr>
                        <m:ctrlPr>
                          <a:rPr lang="en-US" altLang="zh-CN" i="1">
                            <a:latin typeface="Cambria Math" panose="02040503050406030204" pitchFamily="18" charset="0"/>
                          </a:rPr>
                        </m:ctrlPr>
                      </m:sSubPr>
                      <m:e>
                        <m:r>
                          <m:rPr>
                            <m:sty m:val="p"/>
                          </m:rPr>
                          <a:rPr lang="en-US" altLang="zh-CN">
                            <a:latin typeface="Cambria Math"/>
                          </a:rPr>
                          <m:t>log</m:t>
                        </m:r>
                      </m:e>
                      <m:sub>
                        <m:r>
                          <a:rPr lang="en-US" altLang="zh-CN" i="1">
                            <a:latin typeface="Cambria Math"/>
                          </a:rPr>
                          <m:t>10</m:t>
                        </m:r>
                      </m:sub>
                    </m:sSub>
                  </m:oMath>
                </a14:m>
                <a:r>
                  <a:rPr lang="zh-CN" altLang="en-US" dirty="0"/>
                  <a:t>值。这样对比结果的时候不再需要用除法，而改用减法</a:t>
                </a:r>
                <a:r>
                  <a:rPr lang="zh-CN" altLang="en-US" dirty="0" smtClean="0"/>
                  <a:t>。</a:t>
                </a:r>
                <a:endParaRPr lang="en-US" altLang="zh-CN"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t="-2156" r="-519" b="-1213"/>
                </a:stretch>
              </a:blipFill>
            </p:spPr>
            <p:txBody>
              <a:bodyPr/>
              <a:lstStyle/>
              <a:p>
                <a:r>
                  <a:rPr lang="zh-CN" altLang="en-US">
                    <a:noFill/>
                  </a:rPr>
                  <a:t> </a:t>
                </a:r>
              </a:p>
            </p:txBody>
          </p:sp>
        </mc:Fallback>
      </mc:AlternateContent>
      <p:sp>
        <p:nvSpPr>
          <p:cNvPr id="2" name="Title 1"/>
          <p:cNvSpPr>
            <a:spLocks noGrp="1"/>
          </p:cNvSpPr>
          <p:nvPr>
            <p:ph type="title"/>
          </p:nvPr>
        </p:nvSpPr>
        <p:spPr/>
        <p:txBody>
          <a:bodyPr/>
          <a:lstStyle/>
          <a:p>
            <a:r>
              <a:rPr lang="zh-CN" altLang="en-US" dirty="0"/>
              <a:t>简化后的公式</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791809"/>
            <a:ext cx="705836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椭圆形标注 4"/>
              <p:cNvSpPr/>
              <p:nvPr/>
            </p:nvSpPr>
            <p:spPr bwMode="auto">
              <a:xfrm>
                <a:off x="6019800" y="2590800"/>
                <a:ext cx="2290582" cy="1295400"/>
              </a:xfrm>
              <a:prstGeom prst="wedgeEllipseCallout">
                <a:avLst>
                  <a:gd name="adj1" fmla="val -65985"/>
                  <a:gd name="adj2" fmla="val 79477"/>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zh-CN" altLang="en-US" sz="2400" dirty="0">
                    <a:latin typeface="Times" pitchFamily="18" charset="0"/>
                  </a:rPr>
                  <a:t>在</a:t>
                </a:r>
                <a14:m>
                  <m:oMath xmlns:m="http://schemas.openxmlformats.org/officeDocument/2006/math">
                    <m:sSub>
                      <m:sSubPr>
                        <m:ctrlPr>
                          <a:rPr lang="en-US" altLang="zh-CN" sz="2400" b="1" i="1">
                            <a:latin typeface="Cambria Math" panose="02040503050406030204" pitchFamily="18" charset="0"/>
                          </a:rPr>
                        </m:ctrlPr>
                      </m:sSubPr>
                      <m:e>
                        <m:r>
                          <a:rPr lang="en-US" altLang="zh-CN" sz="2400" b="1" i="1" smtClean="0">
                            <a:latin typeface="Cambria Math"/>
                          </a:rPr>
                          <m:t>𝒚</m:t>
                        </m:r>
                      </m:e>
                      <m:sub>
                        <m:r>
                          <a:rPr lang="en-US" altLang="zh-CN" sz="2400" b="1" i="1" smtClean="0">
                            <a:latin typeface="Cambria Math"/>
                          </a:rPr>
                          <m:t>𝟏</m:t>
                        </m:r>
                      </m:sub>
                    </m:sSub>
                  </m:oMath>
                </a14:m>
                <a:r>
                  <a:rPr kumimoji="0" lang="zh-CN" altLang="en-US" sz="2400" b="0" i="0" u="none" strike="noStrike" cap="none" normalizeH="0" baseline="0" dirty="0" smtClean="0">
                    <a:ln>
                      <a:noFill/>
                    </a:ln>
                    <a:solidFill>
                      <a:schemeClr val="tx1"/>
                    </a:solidFill>
                    <a:effectLst/>
                    <a:latin typeface="Times" pitchFamily="18" charset="0"/>
                  </a:rPr>
                  <a:t>附近取随机点</a:t>
                </a:r>
              </a:p>
            </p:txBody>
          </p:sp>
        </mc:Choice>
        <mc:Fallback xmlns="">
          <p:sp>
            <p:nvSpPr>
              <p:cNvPr id="5" name="椭圆形标注 4"/>
              <p:cNvSpPr>
                <a:spLocks noRot="1" noChangeAspect="1" noMove="1" noResize="1" noEditPoints="1" noAdjustHandles="1" noChangeArrowheads="1" noChangeShapeType="1" noTextEdit="1"/>
              </p:cNvSpPr>
              <p:nvPr/>
            </p:nvSpPr>
            <p:spPr bwMode="auto">
              <a:xfrm>
                <a:off x="6019800" y="2590800"/>
                <a:ext cx="2290582" cy="1295400"/>
              </a:xfrm>
              <a:prstGeom prst="wedgeEllipseCallout">
                <a:avLst>
                  <a:gd name="adj1" fmla="val -65985"/>
                  <a:gd name="adj2" fmla="val 79477"/>
                </a:avLst>
              </a:prstGeom>
              <a:blipFill rotWithShape="0">
                <a:blip r:embed="rId5"/>
                <a:stretch>
                  <a:fillRect/>
                </a:stretch>
              </a:blipFill>
              <a:ln w="9525" cap="flat" cmpd="sng" algn="ctr">
                <a:solidFill>
                  <a:schemeClr val="tx1"/>
                </a:solidFill>
                <a:prstDash val="solid"/>
                <a:round/>
                <a:headEnd type="none" w="med" len="med"/>
                <a:tailEnd type="none" w="med" len="med"/>
              </a:ln>
              <a:effectLst/>
            </p:spPr>
            <p:txBody>
              <a:bodyPr/>
              <a:lstStyle/>
              <a:p>
                <a:r>
                  <a:rPr lang="zh-CN" altLang="en-US">
                    <a:noFill/>
                  </a:rPr>
                  <a:t> </a:t>
                </a:r>
              </a:p>
            </p:txBody>
          </p:sp>
        </mc:Fallback>
      </mc:AlternateContent>
    </p:spTree>
    <p:extLst>
      <p:ext uri="{BB962C8B-B14F-4D97-AF65-F5344CB8AC3E}">
        <p14:creationId xmlns:p14="http://schemas.microsoft.com/office/powerpoint/2010/main" val="27377699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525963"/>
          </a:xfrm>
        </p:spPr>
        <p:txBody>
          <a:bodyPr>
            <a:normAutofit lnSpcReduction="10000"/>
          </a:bodyPr>
          <a:lstStyle/>
          <a:p>
            <a:endParaRPr lang="en-US" sz="2800" dirty="0" smtClean="0"/>
          </a:p>
          <a:p>
            <a:endParaRPr lang="en-US" sz="2800" dirty="0"/>
          </a:p>
          <a:p>
            <a:endParaRPr lang="en-US" sz="2800" dirty="0" smtClean="0"/>
          </a:p>
          <a:p>
            <a:endParaRPr lang="en-US" sz="2800" dirty="0"/>
          </a:p>
          <a:p>
            <a:endParaRPr lang="en-US" altLang="zh-CN" sz="2800" dirty="0" smtClean="0"/>
          </a:p>
          <a:p>
            <a:r>
              <a:rPr lang="zh-CN" altLang="en-US" sz="2800" dirty="0" smtClean="0"/>
              <a:t>数据来源：</a:t>
            </a:r>
            <a:r>
              <a:rPr lang="en-US" altLang="zh-CN" sz="2800" dirty="0" smtClean="0"/>
              <a:t>SWIRE 3 CDF-S vs. ATLAS</a:t>
            </a:r>
          </a:p>
          <a:p>
            <a:r>
              <a:rPr lang="en-US" altLang="zh-CN" sz="2800" dirty="0" smtClean="0"/>
              <a:t>(core</a:t>
            </a:r>
            <a:r>
              <a:rPr lang="en-US" altLang="zh-CN" sz="2800" dirty="0"/>
              <a:t>, lobe, lobe)</a:t>
            </a:r>
            <a:r>
              <a:rPr lang="zh-CN" altLang="en-US" sz="2800" dirty="0"/>
              <a:t>型占的比率很低，是低概率事件；</a:t>
            </a:r>
            <a:r>
              <a:rPr lang="en-US" altLang="zh-CN" sz="2800" dirty="0"/>
              <a:t>(lobe, lobe)</a:t>
            </a:r>
            <a:r>
              <a:rPr lang="zh-CN" altLang="en-US" sz="2800" dirty="0"/>
              <a:t>稍高；</a:t>
            </a:r>
            <a:r>
              <a:rPr lang="en-US" altLang="zh-CN" sz="2800" dirty="0"/>
              <a:t>(core, lobe)</a:t>
            </a:r>
            <a:r>
              <a:rPr lang="zh-CN" altLang="en-US" sz="2800" dirty="0"/>
              <a:t>或称</a:t>
            </a:r>
            <a:r>
              <a:rPr lang="en-US" altLang="zh-CN" sz="2800" dirty="0"/>
              <a:t>core-jet</a:t>
            </a:r>
            <a:r>
              <a:rPr lang="zh-CN" altLang="en-US" sz="2800" dirty="0"/>
              <a:t>的比率也很低；</a:t>
            </a:r>
            <a:r>
              <a:rPr lang="en-US" altLang="zh-CN" sz="2800" dirty="0"/>
              <a:t>core</a:t>
            </a:r>
            <a:r>
              <a:rPr lang="zh-CN" altLang="en-US" sz="2800" dirty="0"/>
              <a:t>占了绝大多数；还有部分复杂情形</a:t>
            </a:r>
            <a:r>
              <a:rPr lang="zh-CN" altLang="en-US" sz="2800" dirty="0" smtClean="0"/>
              <a:t>，</a:t>
            </a:r>
            <a:r>
              <a:rPr lang="en-US" altLang="zh-CN" sz="2800" dirty="0" smtClean="0"/>
              <a:t>ATLAS</a:t>
            </a:r>
            <a:r>
              <a:rPr lang="zh-CN" altLang="en-US" sz="2800" dirty="0" smtClean="0"/>
              <a:t>天文学家没有</a:t>
            </a:r>
            <a:r>
              <a:rPr lang="zh-CN" altLang="en-US" sz="2800" dirty="0"/>
              <a:t>确定</a:t>
            </a:r>
            <a:r>
              <a:rPr lang="zh-CN" altLang="en-US" sz="2800" dirty="0" smtClean="0"/>
              <a:t>。</a:t>
            </a:r>
            <a:endParaRPr lang="zh-CN" altLang="en-US" sz="2800" dirty="0"/>
          </a:p>
        </p:txBody>
      </p:sp>
      <p:sp>
        <p:nvSpPr>
          <p:cNvPr id="2" name="Title 1"/>
          <p:cNvSpPr>
            <a:spLocks noGrp="1"/>
          </p:cNvSpPr>
          <p:nvPr>
            <p:ph type="title"/>
          </p:nvPr>
        </p:nvSpPr>
        <p:spPr/>
        <p:txBody>
          <a:bodyPr/>
          <a:lstStyle/>
          <a:p>
            <a:r>
              <a:rPr lang="zh-CN" altLang="en-US" dirty="0"/>
              <a:t>数据分析</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96320"/>
            <a:ext cx="4838218" cy="2287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bwMode="auto">
          <a:xfrm>
            <a:off x="2914409" y="2514600"/>
            <a:ext cx="2667000" cy="7620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pitchFamily="18" charset="0"/>
            </a:endParaRPr>
          </a:p>
        </p:txBody>
      </p:sp>
      <p:sp>
        <p:nvSpPr>
          <p:cNvPr id="6" name="圆角矩形标注 5"/>
          <p:cNvSpPr/>
          <p:nvPr/>
        </p:nvSpPr>
        <p:spPr bwMode="auto">
          <a:xfrm>
            <a:off x="6019800" y="2360512"/>
            <a:ext cx="2743200" cy="758625"/>
          </a:xfrm>
          <a:prstGeom prst="wedgeRoundRectCallout">
            <a:avLst>
              <a:gd name="adj1" fmla="val -60744"/>
              <a:gd name="adj2" fmla="val -55"/>
              <a:gd name="adj3" fmla="val 16667"/>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Times" pitchFamily="18" charset="0"/>
              </a:rPr>
              <a:t>double</a:t>
            </a:r>
            <a:r>
              <a:rPr kumimoji="0" lang="zh-CN" altLang="en-US" b="0" i="0" u="none" strike="noStrike" cap="none" normalizeH="0" baseline="0" dirty="0" smtClean="0">
                <a:ln>
                  <a:noFill/>
                </a:ln>
                <a:solidFill>
                  <a:schemeClr val="tx1"/>
                </a:solidFill>
                <a:effectLst/>
                <a:latin typeface="Times" pitchFamily="18" charset="0"/>
              </a:rPr>
              <a:t>是</a:t>
            </a:r>
            <a:endParaRPr kumimoji="0" lang="en-US" altLang="zh-CN" b="0" i="0" u="none" strike="noStrike" cap="none" normalizeH="0" baseline="0" dirty="0" smtClean="0">
              <a:ln>
                <a:noFill/>
              </a:ln>
              <a:solidFill>
                <a:schemeClr val="tx1"/>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Times" pitchFamily="18" charset="0"/>
              </a:rPr>
              <a:t>(core, lobe) + (lobe, lobe)</a:t>
            </a:r>
            <a:endParaRPr kumimoji="0" lang="zh-CN" altLang="en-US" b="0" i="0" u="none" strike="noStrike" cap="none" normalizeH="0" baseline="0" dirty="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41717435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a:normAutofit/>
          </a:bodyPr>
          <a:lstStyle/>
          <a:p>
            <a:r>
              <a:rPr lang="zh-CN" altLang="en-US" dirty="0"/>
              <a:t>人为地给较好的</a:t>
            </a:r>
            <a:r>
              <a:rPr lang="en-US" altLang="zh-CN" dirty="0"/>
              <a:t>core</a:t>
            </a:r>
            <a:r>
              <a:rPr lang="zh-CN" altLang="en-US" dirty="0"/>
              <a:t>设定一个标准，比如设为</a:t>
            </a:r>
            <a:r>
              <a:rPr lang="en-US" altLang="zh-CN" dirty="0"/>
              <a:t>10.5</a:t>
            </a:r>
            <a:r>
              <a:rPr lang="zh-CN" altLang="en-US" dirty="0"/>
              <a:t>，</a:t>
            </a:r>
            <a:r>
              <a:rPr lang="zh-CN" altLang="en-US" dirty="0"/>
              <a:t>表明它是一个很好的</a:t>
            </a:r>
            <a:r>
              <a:rPr lang="en-US" altLang="zh-CN" dirty="0"/>
              <a:t>core</a:t>
            </a:r>
            <a:r>
              <a:rPr lang="zh-CN" altLang="en-US" dirty="0"/>
              <a:t>。这样的</a:t>
            </a:r>
            <a:r>
              <a:rPr lang="en-US" altLang="zh-CN" dirty="0"/>
              <a:t>core</a:t>
            </a:r>
            <a:r>
              <a:rPr lang="zh-CN" altLang="en-US" dirty="0"/>
              <a:t>不能作为任何假设的</a:t>
            </a:r>
            <a:r>
              <a:rPr lang="en-US" altLang="zh-CN" dirty="0"/>
              <a:t>lobe</a:t>
            </a:r>
            <a:r>
              <a:rPr lang="zh-CN" altLang="en-US" dirty="0"/>
              <a:t>。从计算结果中删除掉这些将它作为</a:t>
            </a:r>
            <a:r>
              <a:rPr lang="en-US" altLang="zh-CN" dirty="0"/>
              <a:t>lobe</a:t>
            </a:r>
            <a:r>
              <a:rPr lang="zh-CN" altLang="en-US" dirty="0"/>
              <a:t>的假设</a:t>
            </a:r>
            <a:endParaRPr lang="en-US" altLang="zh-CN" dirty="0"/>
          </a:p>
          <a:p>
            <a:r>
              <a:rPr lang="zh-CN" altLang="en-US" dirty="0"/>
              <a:t>首先取最好的</a:t>
            </a:r>
            <a:r>
              <a:rPr lang="en-US" altLang="zh-CN" dirty="0"/>
              <a:t>(core, lobe, lobe)</a:t>
            </a:r>
            <a:r>
              <a:rPr lang="zh-CN" altLang="en-US" dirty="0"/>
              <a:t>型，然后将涉及到它们其中任一成员的计算结果删除</a:t>
            </a:r>
            <a:endParaRPr lang="en-US" altLang="zh-CN" dirty="0"/>
          </a:p>
          <a:p>
            <a:r>
              <a:rPr lang="zh-CN" altLang="en-US" dirty="0"/>
              <a:t>再选最好的</a:t>
            </a:r>
            <a:r>
              <a:rPr lang="en-US" altLang="zh-CN" dirty="0"/>
              <a:t>(lobe, lobe)</a:t>
            </a:r>
            <a:r>
              <a:rPr lang="zh-CN" altLang="en-US" dirty="0"/>
              <a:t>及</a:t>
            </a:r>
            <a:r>
              <a:rPr lang="en-US" altLang="zh-CN" dirty="0"/>
              <a:t>(core, lobe)</a:t>
            </a:r>
            <a:r>
              <a:rPr lang="zh-CN" altLang="en-US" dirty="0"/>
              <a:t>，同样将涉及到它们其中任一成员的计算删除</a:t>
            </a:r>
            <a:endParaRPr lang="en-US" altLang="zh-CN" dirty="0"/>
          </a:p>
          <a:p>
            <a:r>
              <a:rPr lang="zh-CN" altLang="en-US" dirty="0"/>
              <a:t>剩下的结果中，寻找最好的</a:t>
            </a:r>
            <a:r>
              <a:rPr lang="en-US" altLang="zh-CN" dirty="0"/>
              <a:t>(core)</a:t>
            </a:r>
            <a:r>
              <a:rPr lang="zh-CN" altLang="en-US" dirty="0"/>
              <a:t>型</a:t>
            </a:r>
            <a:r>
              <a:rPr lang="zh-CN" altLang="en-US" dirty="0"/>
              <a:t>配对</a:t>
            </a:r>
            <a:endParaRPr lang="en-US" altLang="zh-CN" dirty="0"/>
          </a:p>
        </p:txBody>
      </p:sp>
      <p:sp>
        <p:nvSpPr>
          <p:cNvPr id="2" name="Title 1"/>
          <p:cNvSpPr>
            <a:spLocks noGrp="1"/>
          </p:cNvSpPr>
          <p:nvPr>
            <p:ph type="title"/>
          </p:nvPr>
        </p:nvSpPr>
        <p:spPr/>
        <p:txBody>
          <a:bodyPr/>
          <a:lstStyle/>
          <a:p>
            <a:r>
              <a:rPr lang="zh-CN" altLang="en-US" dirty="0"/>
              <a:t>数据分析算法</a:t>
            </a:r>
            <a:endParaRPr lang="en-US" dirty="0"/>
          </a:p>
        </p:txBody>
      </p:sp>
    </p:spTree>
    <p:extLst>
      <p:ext uri="{BB962C8B-B14F-4D97-AF65-F5344CB8AC3E}">
        <p14:creationId xmlns:p14="http://schemas.microsoft.com/office/powerpoint/2010/main" val="3690871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zh-CN" altLang="en-US" dirty="0"/>
              <a:t>经过大量积分计算及</a:t>
            </a:r>
            <a:r>
              <a:rPr lang="zh-CN" altLang="en-US" dirty="0" smtClean="0"/>
              <a:t>结果分析之后</a:t>
            </a:r>
            <a:r>
              <a:rPr lang="zh-CN" altLang="en-US" dirty="0"/>
              <a:t>，对比</a:t>
            </a:r>
            <a:r>
              <a:rPr lang="zh-CN" altLang="en-US" dirty="0" smtClean="0"/>
              <a:t>程序计算结果</a:t>
            </a:r>
            <a:r>
              <a:rPr lang="zh-CN" altLang="en-US" dirty="0"/>
              <a:t>与澳大利亚射电天文学家手工交叉证认结果</a:t>
            </a:r>
          </a:p>
          <a:p>
            <a:endParaRPr lang="en-US" dirty="0"/>
          </a:p>
        </p:txBody>
      </p:sp>
      <p:sp>
        <p:nvSpPr>
          <p:cNvPr id="2" name="Title 1"/>
          <p:cNvSpPr>
            <a:spLocks noGrp="1"/>
          </p:cNvSpPr>
          <p:nvPr>
            <p:ph type="title"/>
          </p:nvPr>
        </p:nvSpPr>
        <p:spPr/>
        <p:txBody>
          <a:bodyPr/>
          <a:lstStyle/>
          <a:p>
            <a:r>
              <a:rPr lang="zh-CN" altLang="en-US" dirty="0"/>
              <a:t>结果对比</a:t>
            </a:r>
            <a:endParaRPr lang="en-US" dirty="0"/>
          </a:p>
        </p:txBody>
      </p:sp>
      <p:pic>
        <p:nvPicPr>
          <p:cNvPr id="5" name="图片 4"/>
          <p:cNvPicPr>
            <a:picLocks noChangeAspect="1"/>
          </p:cNvPicPr>
          <p:nvPr/>
        </p:nvPicPr>
        <p:blipFill>
          <a:blip r:embed="rId3"/>
          <a:stretch>
            <a:fillRect/>
          </a:stretch>
        </p:blipFill>
        <p:spPr>
          <a:xfrm>
            <a:off x="533400" y="3200400"/>
            <a:ext cx="8258175" cy="1812502"/>
          </a:xfrm>
          <a:prstGeom prst="rect">
            <a:avLst/>
          </a:prstGeom>
        </p:spPr>
      </p:pic>
    </p:spTree>
    <p:extLst>
      <p:ext uri="{BB962C8B-B14F-4D97-AF65-F5344CB8AC3E}">
        <p14:creationId xmlns:p14="http://schemas.microsoft.com/office/powerpoint/2010/main" val="2882580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Nine Good Triplets</a:t>
            </a:r>
            <a:endParaRPr lang="zh-CN" altLang="en-US" dirty="0"/>
          </a:p>
        </p:txBody>
      </p:sp>
      <p:pic>
        <p:nvPicPr>
          <p:cNvPr id="6" name="内容占位符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5830" y="1219200"/>
            <a:ext cx="7211370" cy="5870564"/>
          </a:xfrm>
        </p:spPr>
      </p:pic>
    </p:spTree>
    <p:extLst>
      <p:ext uri="{BB962C8B-B14F-4D97-AF65-F5344CB8AC3E}">
        <p14:creationId xmlns:p14="http://schemas.microsoft.com/office/powerpoint/2010/main" val="316810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Triple with Big Angle, B=8.3</a:t>
            </a:r>
            <a:endParaRPr lang="zh-CN" altLang="en-US" dirty="0"/>
          </a:p>
        </p:txBody>
      </p:sp>
      <p:sp>
        <p:nvSpPr>
          <p:cNvPr id="5" name="内容占位符 4"/>
          <p:cNvSpPr>
            <a:spLocks noGrp="1"/>
          </p:cNvSpPr>
          <p:nvPr>
            <p:ph idx="1"/>
          </p:nvPr>
        </p:nvSpPr>
        <p:spPr/>
        <p:txBody>
          <a:bodyPr/>
          <a:lstStyle/>
          <a:p>
            <a:endParaRPr lang="zh-CN" altLang="en-US"/>
          </a:p>
        </p:txBody>
      </p:sp>
      <p:pic>
        <p:nvPicPr>
          <p:cNvPr id="6" name="图片 5"/>
          <p:cNvPicPr>
            <a:picLocks noChangeAspect="1"/>
          </p:cNvPicPr>
          <p:nvPr/>
        </p:nvPicPr>
        <p:blipFill>
          <a:blip r:embed="rId2"/>
          <a:stretch>
            <a:fillRect/>
          </a:stretch>
        </p:blipFill>
        <p:spPr>
          <a:xfrm>
            <a:off x="0" y="1315436"/>
            <a:ext cx="9371838" cy="5542564"/>
          </a:xfrm>
          <a:prstGeom prst="rect">
            <a:avLst/>
          </a:prstGeom>
        </p:spPr>
      </p:pic>
    </p:spTree>
    <p:extLst>
      <p:ext uri="{BB962C8B-B14F-4D97-AF65-F5344CB8AC3E}">
        <p14:creationId xmlns:p14="http://schemas.microsoft.com/office/powerpoint/2010/main" val="3223017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en-US" altLang="zh-CN" dirty="0" smtClean="0"/>
              <a:t>5 more triplets</a:t>
            </a:r>
            <a:endParaRPr lang="zh-CN" altLang="en-US" dirty="0"/>
          </a:p>
        </p:txBody>
      </p:sp>
      <p:pic>
        <p:nvPicPr>
          <p:cNvPr id="4" name="图片 3"/>
          <p:cNvPicPr>
            <a:picLocks noChangeAspect="1"/>
          </p:cNvPicPr>
          <p:nvPr/>
        </p:nvPicPr>
        <p:blipFill>
          <a:blip r:embed="rId2"/>
          <a:stretch>
            <a:fillRect/>
          </a:stretch>
        </p:blipFill>
        <p:spPr>
          <a:xfrm>
            <a:off x="23611" y="1669593"/>
            <a:ext cx="9144000" cy="5188407"/>
          </a:xfrm>
          <a:prstGeom prst="rect">
            <a:avLst/>
          </a:prstGeom>
        </p:spPr>
      </p:pic>
    </p:spTree>
    <p:extLst>
      <p:ext uri="{BB962C8B-B14F-4D97-AF65-F5344CB8AC3E}">
        <p14:creationId xmlns:p14="http://schemas.microsoft.com/office/powerpoint/2010/main" val="2582013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en-US" altLang="zh-CN" dirty="0" smtClean="0"/>
              <a:t>Good Doubles</a:t>
            </a:r>
            <a:endParaRPr lang="zh-CN" altLang="en-US" dirty="0"/>
          </a:p>
        </p:txBody>
      </p:sp>
      <p:pic>
        <p:nvPicPr>
          <p:cNvPr id="4" name="图片 3"/>
          <p:cNvPicPr>
            <a:picLocks noChangeAspect="1"/>
          </p:cNvPicPr>
          <p:nvPr/>
        </p:nvPicPr>
        <p:blipFill>
          <a:blip r:embed="rId2"/>
          <a:stretch>
            <a:fillRect/>
          </a:stretch>
        </p:blipFill>
        <p:spPr>
          <a:xfrm>
            <a:off x="0" y="3352800"/>
            <a:ext cx="9216045" cy="2718181"/>
          </a:xfrm>
          <a:prstGeom prst="rect">
            <a:avLst/>
          </a:prstGeom>
        </p:spPr>
      </p:pic>
    </p:spTree>
    <p:extLst>
      <p:ext uri="{BB962C8B-B14F-4D97-AF65-F5344CB8AC3E}">
        <p14:creationId xmlns:p14="http://schemas.microsoft.com/office/powerpoint/2010/main" val="1127306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smtClean="0"/>
              <a:t>检测多个观测目标是否为同一天体</a:t>
            </a:r>
            <a:endParaRPr lang="en-US" altLang="zh-CN" dirty="0" smtClean="0"/>
          </a:p>
          <a:p>
            <a:pPr lvl="1"/>
            <a:r>
              <a:rPr lang="en-US" altLang="zh-CN" dirty="0"/>
              <a:t>e</a:t>
            </a:r>
            <a:r>
              <a:rPr lang="en-US" altLang="zh-CN" dirty="0" smtClean="0"/>
              <a:t>.g.</a:t>
            </a:r>
            <a:r>
              <a:rPr lang="zh-CN" altLang="en-US" dirty="0" smtClean="0"/>
              <a:t>两个星表内的天体的对应关系</a:t>
            </a:r>
            <a:endParaRPr lang="en-US" altLang="zh-CN" dirty="0" smtClean="0"/>
          </a:p>
          <a:p>
            <a:pPr lvl="1"/>
            <a:endParaRPr lang="en-US" altLang="zh-CN" dirty="0" smtClean="0"/>
          </a:p>
          <a:p>
            <a:r>
              <a:rPr lang="zh-CN" altLang="en-US" dirty="0" smtClean="0"/>
              <a:t>典型应用</a:t>
            </a:r>
            <a:endParaRPr lang="en-US" altLang="zh-CN" dirty="0"/>
          </a:p>
          <a:p>
            <a:pPr lvl="1"/>
            <a:r>
              <a:rPr lang="en-US" altLang="zh-CN" dirty="0" smtClean="0"/>
              <a:t>CDS Simbad</a:t>
            </a:r>
            <a:r>
              <a:rPr lang="en-US" altLang="zh-CN" sz="2000" dirty="0">
                <a:hlinkClick r:id="rId3"/>
              </a:rPr>
              <a:t>http://simbad.u-strasbg.fr/simbad/</a:t>
            </a:r>
            <a:endParaRPr lang="en-US" altLang="zh-CN" dirty="0" smtClean="0"/>
          </a:p>
          <a:p>
            <a:pPr lvl="1"/>
            <a:r>
              <a:rPr lang="en-US" altLang="zh-CN" dirty="0" smtClean="0"/>
              <a:t>IPAC NED</a:t>
            </a:r>
            <a:r>
              <a:rPr lang="en-US" altLang="zh-CN" sz="2000" dirty="0">
                <a:hlinkClick r:id="rId4"/>
              </a:rPr>
              <a:t>http://</a:t>
            </a:r>
            <a:r>
              <a:rPr lang="en-US" altLang="zh-CN" sz="2000" dirty="0" smtClean="0">
                <a:hlinkClick r:id="rId4"/>
              </a:rPr>
              <a:t>ned.ipac.caltech.edu</a:t>
            </a:r>
            <a:endParaRPr lang="en-US" altLang="zh-CN" sz="2000" dirty="0" smtClean="0"/>
          </a:p>
          <a:p>
            <a:pPr lvl="1"/>
            <a:endParaRPr lang="en-US" altLang="zh-CN" sz="2000" dirty="0"/>
          </a:p>
          <a:p>
            <a:r>
              <a:rPr lang="zh-CN" altLang="en-US" dirty="0" smtClean="0"/>
              <a:t>主要技术方法</a:t>
            </a:r>
            <a:endParaRPr lang="en-US" altLang="zh-CN" dirty="0" smtClean="0"/>
          </a:p>
          <a:p>
            <a:pPr lvl="1"/>
            <a:r>
              <a:rPr lang="zh-CN" altLang="en-US" dirty="0" smtClean="0"/>
              <a:t>基于位置</a:t>
            </a:r>
            <a:r>
              <a:rPr lang="en-US" altLang="zh-CN" dirty="0"/>
              <a:t>(R.A., Dec.)</a:t>
            </a:r>
            <a:r>
              <a:rPr lang="zh-CN" altLang="en-US" dirty="0" smtClean="0"/>
              <a:t>接近程度进行计算，给出一个距离边界</a:t>
            </a:r>
            <a:r>
              <a:rPr lang="en-US" altLang="zh-CN" dirty="0" smtClean="0"/>
              <a:t>(threshold)</a:t>
            </a:r>
            <a:r>
              <a:rPr lang="zh-CN" altLang="en-US" dirty="0" smtClean="0"/>
              <a:t>，在该范围内称两天体为同一天体</a:t>
            </a:r>
            <a:endParaRPr lang="en-US" altLang="zh-CN" dirty="0" smtClean="0"/>
          </a:p>
          <a:p>
            <a:pPr lvl="1"/>
            <a:r>
              <a:rPr lang="zh-CN" altLang="en-US" dirty="0" smtClean="0"/>
              <a:t>只能进行</a:t>
            </a:r>
            <a:r>
              <a:rPr lang="en-US" altLang="zh-CN" dirty="0" smtClean="0"/>
              <a:t>point-to-point</a:t>
            </a:r>
            <a:r>
              <a:rPr lang="zh-CN" altLang="en-US" dirty="0" smtClean="0"/>
              <a:t>证认</a:t>
            </a:r>
            <a:endParaRPr lang="en-US" altLang="zh-CN" dirty="0" smtClean="0"/>
          </a:p>
        </p:txBody>
      </p:sp>
      <p:sp>
        <p:nvSpPr>
          <p:cNvPr id="3" name="标题 2"/>
          <p:cNvSpPr>
            <a:spLocks noGrp="1"/>
          </p:cNvSpPr>
          <p:nvPr>
            <p:ph type="title"/>
          </p:nvPr>
        </p:nvSpPr>
        <p:spPr/>
        <p:txBody>
          <a:bodyPr/>
          <a:lstStyle/>
          <a:p>
            <a:r>
              <a:rPr lang="en-US" altLang="zh-CN" dirty="0" err="1" smtClean="0"/>
              <a:t>Crossmatching</a:t>
            </a:r>
            <a:r>
              <a:rPr lang="zh-CN" altLang="en-US" dirty="0" smtClean="0"/>
              <a:t>交叉证认</a:t>
            </a:r>
            <a:endParaRPr lang="zh-CN" altLang="en-US" dirty="0"/>
          </a:p>
        </p:txBody>
      </p:sp>
    </p:spTree>
    <p:extLst>
      <p:ext uri="{BB962C8B-B14F-4D97-AF65-F5344CB8AC3E}">
        <p14:creationId xmlns:p14="http://schemas.microsoft.com/office/powerpoint/2010/main" val="16905671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en-US" altLang="zh-CN" dirty="0" smtClean="0"/>
              <a:t>Bad Doubles</a:t>
            </a:r>
            <a:endParaRPr lang="zh-CN" altLang="en-US" dirty="0"/>
          </a:p>
        </p:txBody>
      </p:sp>
      <p:pic>
        <p:nvPicPr>
          <p:cNvPr id="4" name="图片 3"/>
          <p:cNvPicPr>
            <a:picLocks noChangeAspect="1"/>
          </p:cNvPicPr>
          <p:nvPr/>
        </p:nvPicPr>
        <p:blipFill>
          <a:blip r:embed="rId2"/>
          <a:stretch>
            <a:fillRect/>
          </a:stretch>
        </p:blipFill>
        <p:spPr>
          <a:xfrm>
            <a:off x="0" y="2971800"/>
            <a:ext cx="9081681" cy="3629025"/>
          </a:xfrm>
          <a:prstGeom prst="rect">
            <a:avLst/>
          </a:prstGeom>
        </p:spPr>
      </p:pic>
    </p:spTree>
    <p:extLst>
      <p:ext uri="{BB962C8B-B14F-4D97-AF65-F5344CB8AC3E}">
        <p14:creationId xmlns:p14="http://schemas.microsoft.com/office/powerpoint/2010/main" val="11604095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zh-CN" altLang="en-US" dirty="0"/>
              <a:t>使用直线非对称</a:t>
            </a:r>
            <a:r>
              <a:rPr lang="zh-CN" altLang="en-US" dirty="0" smtClean="0"/>
              <a:t>模型</a:t>
            </a:r>
            <a:r>
              <a:rPr lang="en-US" altLang="zh-CN" dirty="0" smtClean="0"/>
              <a:t>+</a:t>
            </a:r>
            <a:r>
              <a:rPr lang="zh-CN" altLang="en-US" dirty="0"/>
              <a:t>贝叶斯假设推断</a:t>
            </a:r>
            <a:r>
              <a:rPr lang="zh-CN" altLang="en-US" dirty="0" smtClean="0"/>
              <a:t>方法</a:t>
            </a:r>
            <a:r>
              <a:rPr lang="zh-CN" altLang="en-US" dirty="0"/>
              <a:t>，</a:t>
            </a:r>
            <a:r>
              <a:rPr lang="zh-CN" altLang="en-US" dirty="0" smtClean="0"/>
              <a:t>对</a:t>
            </a:r>
            <a:r>
              <a:rPr lang="zh-CN" altLang="en-US" dirty="0" smtClean="0"/>
              <a:t>点源星表</a:t>
            </a:r>
            <a:r>
              <a:rPr lang="zh-CN" altLang="en-US" dirty="0" smtClean="0"/>
              <a:t>与射电</a:t>
            </a:r>
            <a:r>
              <a:rPr lang="zh-CN" altLang="en-US" dirty="0"/>
              <a:t>星表的进行交叉</a:t>
            </a:r>
            <a:r>
              <a:rPr lang="zh-CN" altLang="en-US" dirty="0" smtClean="0"/>
              <a:t>证认</a:t>
            </a:r>
            <a:endParaRPr lang="en-US" altLang="zh-CN" dirty="0" smtClean="0"/>
          </a:p>
          <a:p>
            <a:r>
              <a:rPr lang="zh-CN" altLang="en-US" dirty="0" smtClean="0"/>
              <a:t>可</a:t>
            </a:r>
            <a:r>
              <a:rPr lang="zh-CN" altLang="en-US" dirty="0"/>
              <a:t>应用到未来的大规模射电波段巡天（如</a:t>
            </a:r>
            <a:r>
              <a:rPr lang="en-US" altLang="zh-CN" dirty="0"/>
              <a:t>SKA</a:t>
            </a:r>
            <a:r>
              <a:rPr lang="zh-CN" altLang="en-US" dirty="0"/>
              <a:t>）观测结果与光学观测结果的数据融合中来</a:t>
            </a:r>
            <a:endParaRPr lang="en-US" altLang="zh-CN" dirty="0"/>
          </a:p>
          <a:p>
            <a:r>
              <a:rPr lang="zh-CN" altLang="en-US" dirty="0"/>
              <a:t>此方法还存在一些问题，</a:t>
            </a:r>
            <a:r>
              <a:rPr lang="zh-CN" altLang="en-US" dirty="0" smtClean="0"/>
              <a:t>比如</a:t>
            </a:r>
            <a:r>
              <a:rPr lang="zh-CN" altLang="en-US" dirty="0"/>
              <a:t>对于</a:t>
            </a:r>
            <a:r>
              <a:rPr lang="zh-CN" altLang="en-US" dirty="0" smtClean="0"/>
              <a:t>喷流</a:t>
            </a:r>
            <a:r>
              <a:rPr lang="zh-CN" altLang="en-US" dirty="0"/>
              <a:t>瓣夹角较大的</a:t>
            </a:r>
            <a:r>
              <a:rPr lang="zh-CN" altLang="en-US" dirty="0" smtClean="0"/>
              <a:t>情形适应不佳，</a:t>
            </a:r>
            <a:r>
              <a:rPr lang="en-US" altLang="zh-CN" dirty="0" smtClean="0"/>
              <a:t>CORE-LOBE</a:t>
            </a:r>
            <a:r>
              <a:rPr lang="zh-CN" altLang="en-US" dirty="0" smtClean="0"/>
              <a:t>型过度匹配等等，</a:t>
            </a:r>
            <a:r>
              <a:rPr lang="zh-CN" altLang="en-US" dirty="0"/>
              <a:t>需要</a:t>
            </a:r>
            <a:r>
              <a:rPr lang="zh-CN" altLang="en-US" dirty="0" smtClean="0"/>
              <a:t>进一步</a:t>
            </a:r>
            <a:r>
              <a:rPr lang="zh-CN" altLang="en-US" dirty="0" smtClean="0"/>
              <a:t>改进模型。</a:t>
            </a:r>
            <a:endParaRPr lang="zh-CN" altLang="en-US" dirty="0"/>
          </a:p>
        </p:txBody>
      </p:sp>
      <p:sp>
        <p:nvSpPr>
          <p:cNvPr id="2" name="Title 1"/>
          <p:cNvSpPr>
            <a:spLocks noGrp="1"/>
          </p:cNvSpPr>
          <p:nvPr>
            <p:ph type="title"/>
          </p:nvPr>
        </p:nvSpPr>
        <p:spPr/>
        <p:txBody>
          <a:bodyPr/>
          <a:lstStyle/>
          <a:p>
            <a:r>
              <a:rPr lang="zh-CN" altLang="en-US" dirty="0"/>
              <a:t>小结</a:t>
            </a:r>
            <a:endParaRPr lang="en-US" dirty="0"/>
          </a:p>
        </p:txBody>
      </p:sp>
    </p:spTree>
    <p:extLst>
      <p:ext uri="{BB962C8B-B14F-4D97-AF65-F5344CB8AC3E}">
        <p14:creationId xmlns:p14="http://schemas.microsoft.com/office/powerpoint/2010/main" val="556975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smtClean="0"/>
              <a:t>射电</a:t>
            </a:r>
            <a:r>
              <a:rPr lang="zh-CN" altLang="en-US" dirty="0"/>
              <a:t>目标带有延展结构，</a:t>
            </a:r>
            <a:r>
              <a:rPr lang="zh-CN" altLang="en-US" dirty="0" smtClean="0"/>
              <a:t>如</a:t>
            </a:r>
            <a:r>
              <a:rPr lang="en-US" altLang="zh-CN" dirty="0" smtClean="0"/>
              <a:t>AGN</a:t>
            </a:r>
            <a:endParaRPr lang="en-US" altLang="zh-CN" dirty="0"/>
          </a:p>
          <a:p>
            <a:r>
              <a:rPr lang="zh-CN" altLang="en-US" dirty="0"/>
              <a:t>可能有一个中心射电源</a:t>
            </a:r>
            <a:r>
              <a:rPr lang="en-US" altLang="zh-CN" dirty="0"/>
              <a:t>Core+</a:t>
            </a:r>
            <a:r>
              <a:rPr lang="zh-CN" altLang="en-US" dirty="0"/>
              <a:t>两侧喷流瓣</a:t>
            </a:r>
            <a:r>
              <a:rPr lang="en-US" altLang="zh-CN" dirty="0" smtClean="0"/>
              <a:t>Lobe</a:t>
            </a:r>
            <a:endParaRPr lang="en-US" altLang="zh-CN" dirty="0"/>
          </a:p>
          <a:p>
            <a:r>
              <a:rPr lang="zh-CN" altLang="en-US" dirty="0"/>
              <a:t>光学星表等点源星表只有中心</a:t>
            </a:r>
            <a:r>
              <a:rPr lang="zh-CN" altLang="en-US" dirty="0" smtClean="0"/>
              <a:t>目标</a:t>
            </a:r>
            <a:endParaRPr lang="en-US" altLang="zh-CN" dirty="0"/>
          </a:p>
          <a:p>
            <a:r>
              <a:rPr lang="zh-CN" altLang="en-US" dirty="0"/>
              <a:t>传统星表交叉证认方法只能根据两点的位置关系点对点证认。</a:t>
            </a:r>
            <a:r>
              <a:rPr lang="en-US" altLang="zh-CN" dirty="0"/>
              <a:t>Lobe</a:t>
            </a:r>
            <a:r>
              <a:rPr lang="zh-CN" altLang="en-US" dirty="0"/>
              <a:t>离</a:t>
            </a:r>
            <a:r>
              <a:rPr lang="en-US" altLang="zh-CN" dirty="0"/>
              <a:t>Core</a:t>
            </a:r>
            <a:r>
              <a:rPr lang="zh-CN" altLang="en-US" dirty="0"/>
              <a:t>较远，只能被忽略掉</a:t>
            </a:r>
            <a:r>
              <a:rPr lang="zh-CN" altLang="en-US" dirty="0" smtClean="0"/>
              <a:t>。</a:t>
            </a:r>
            <a:endParaRPr lang="en-US" altLang="zh-CN" dirty="0"/>
          </a:p>
        </p:txBody>
      </p:sp>
      <p:sp>
        <p:nvSpPr>
          <p:cNvPr id="3" name="标题 2"/>
          <p:cNvSpPr>
            <a:spLocks noGrp="1"/>
          </p:cNvSpPr>
          <p:nvPr>
            <p:ph type="title"/>
          </p:nvPr>
        </p:nvSpPr>
        <p:spPr/>
        <p:txBody>
          <a:bodyPr/>
          <a:lstStyle/>
          <a:p>
            <a:r>
              <a:rPr lang="en-US" altLang="zh-CN" dirty="0" smtClean="0"/>
              <a:t>Difficulties</a:t>
            </a:r>
            <a:endParaRPr lang="zh-CN"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267200"/>
            <a:ext cx="48006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4962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zh-CN" altLang="en-US" dirty="0" smtClean="0"/>
              <a:t>对射电星表与点源星表进行交叉证认，并确认各个射电目标所对应部分</a:t>
            </a:r>
            <a:endParaRPr lang="en-US" altLang="zh-CN" dirty="0" smtClean="0"/>
          </a:p>
          <a:p>
            <a:endParaRPr lang="en-US" altLang="zh-CN" dirty="0" smtClean="0"/>
          </a:p>
          <a:p>
            <a:r>
              <a:rPr lang="zh-CN" altLang="en-US" dirty="0" smtClean="0"/>
              <a:t>目前只能靠手工方式</a:t>
            </a:r>
            <a:endParaRPr lang="en-US" altLang="zh-CN" dirty="0" smtClean="0"/>
          </a:p>
          <a:p>
            <a:pPr lvl="1"/>
            <a:endParaRPr lang="en-US" altLang="zh-CN" dirty="0"/>
          </a:p>
        </p:txBody>
      </p:sp>
      <p:sp>
        <p:nvSpPr>
          <p:cNvPr id="2" name="Title 1"/>
          <p:cNvSpPr>
            <a:spLocks noGrp="1"/>
          </p:cNvSpPr>
          <p:nvPr>
            <p:ph type="title"/>
          </p:nvPr>
        </p:nvSpPr>
        <p:spPr/>
        <p:txBody>
          <a:bodyPr/>
          <a:lstStyle/>
          <a:p>
            <a:r>
              <a:rPr lang="en-US" altLang="zh-CN" dirty="0" smtClean="0"/>
              <a:t>Goal</a:t>
            </a:r>
            <a:endParaRPr lang="en-US" dirty="0"/>
          </a:p>
        </p:txBody>
      </p:sp>
    </p:spTree>
    <p:extLst>
      <p:ext uri="{BB962C8B-B14F-4D97-AF65-F5344CB8AC3E}">
        <p14:creationId xmlns:p14="http://schemas.microsoft.com/office/powerpoint/2010/main" val="3308103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lnSpcReduction="10000"/>
          </a:bodyPr>
          <a:lstStyle/>
          <a:p>
            <a:r>
              <a:rPr lang="en-US" altLang="zh-CN" dirty="0" smtClean="0"/>
              <a:t>ATLAS CDF-S </a:t>
            </a:r>
            <a:r>
              <a:rPr lang="en-US" altLang="zh-CN" dirty="0" smtClean="0"/>
              <a:t>&amp; </a:t>
            </a:r>
            <a:r>
              <a:rPr lang="en-US" altLang="zh-CN" dirty="0" smtClean="0"/>
              <a:t>SWIRE CDF-S </a:t>
            </a:r>
            <a:r>
              <a:rPr lang="en-US" altLang="zh-CN" dirty="0" err="1" smtClean="0"/>
              <a:t>crossmatching</a:t>
            </a:r>
            <a:r>
              <a:rPr lang="en-US" altLang="zh-CN" dirty="0" smtClean="0"/>
              <a:t> </a:t>
            </a:r>
            <a:r>
              <a:rPr lang="en-US" altLang="zh-CN" dirty="0" smtClean="0">
                <a:solidFill>
                  <a:srgbClr val="FF0000"/>
                </a:solidFill>
              </a:rPr>
              <a:t>by</a:t>
            </a:r>
            <a:r>
              <a:rPr lang="en-US" altLang="zh-CN" dirty="0" smtClean="0">
                <a:solidFill>
                  <a:srgbClr val="FF0000"/>
                </a:solidFill>
              </a:rPr>
              <a:t> HAND</a:t>
            </a:r>
            <a:endParaRPr lang="en-US" altLang="zh-CN" dirty="0" smtClean="0">
              <a:solidFill>
                <a:srgbClr val="FF0000"/>
              </a:solidFill>
            </a:endParaRPr>
          </a:p>
          <a:p>
            <a:pPr lvl="1"/>
            <a:r>
              <a:rPr lang="fr-FR" altLang="zh-CN" dirty="0"/>
              <a:t>Norris, R.~P., </a:t>
            </a:r>
            <a:r>
              <a:rPr lang="fr-FR" altLang="zh-CN" dirty="0" smtClean="0"/>
              <a:t>Afonso,J</a:t>
            </a:r>
            <a:r>
              <a:rPr lang="fr-FR" altLang="zh-CN" dirty="0"/>
              <a:t>., Appleton, P.~N., et al</a:t>
            </a:r>
            <a:r>
              <a:rPr lang="fr-FR" altLang="zh-CN" dirty="0" smtClean="0"/>
              <a:t>. </a:t>
            </a:r>
            <a:r>
              <a:rPr lang="fr-FR" altLang="zh-CN" dirty="0"/>
              <a:t>2006, </a:t>
            </a:r>
            <a:r>
              <a:rPr lang="fr-FR" altLang="zh-CN" dirty="0" smtClean="0"/>
              <a:t>aj</a:t>
            </a:r>
            <a:r>
              <a:rPr lang="fr-FR" altLang="zh-CN" dirty="0"/>
              <a:t>, 132, 2409 </a:t>
            </a:r>
            <a:endParaRPr lang="fr-FR" altLang="zh-CN" dirty="0" smtClean="0"/>
          </a:p>
          <a:p>
            <a:pPr lvl="1"/>
            <a:r>
              <a:rPr lang="fr-FR" altLang="zh-CN" dirty="0" smtClean="0"/>
              <a:t>ATLAS: </a:t>
            </a:r>
            <a:r>
              <a:rPr lang="en-US" altLang="zh-CN" dirty="0"/>
              <a:t>Australia Telescope Large Area </a:t>
            </a:r>
            <a:r>
              <a:rPr lang="en-US" altLang="zh-CN" dirty="0" smtClean="0"/>
              <a:t>Survey</a:t>
            </a:r>
          </a:p>
          <a:p>
            <a:pPr lvl="1"/>
            <a:r>
              <a:rPr lang="en-US" altLang="zh-CN" dirty="0" smtClean="0"/>
              <a:t>SWIRE: </a:t>
            </a:r>
            <a:r>
              <a:rPr lang="en-US" altLang="zh-CN" dirty="0"/>
              <a:t>Spitzer Wide-Area Infrared </a:t>
            </a:r>
            <a:r>
              <a:rPr lang="en-US" altLang="zh-CN" dirty="0" smtClean="0"/>
              <a:t>Extragalactic Survey</a:t>
            </a:r>
          </a:p>
          <a:p>
            <a:pPr lvl="1"/>
            <a:r>
              <a:rPr lang="en-US" altLang="zh-CN" dirty="0" smtClean="0"/>
              <a:t>CDF-S: </a:t>
            </a:r>
            <a:r>
              <a:rPr lang="en-US" altLang="zh-CN" dirty="0"/>
              <a:t>Chandra Deep Field-South</a:t>
            </a:r>
            <a:endParaRPr lang="fr-FR" altLang="zh-CN" dirty="0" smtClean="0"/>
          </a:p>
          <a:p>
            <a:pPr lvl="1"/>
            <a:endParaRPr lang="en-US" altLang="zh-CN" dirty="0"/>
          </a:p>
          <a:p>
            <a:r>
              <a:rPr lang="en-US" altLang="zh-CN" dirty="0"/>
              <a:t>Probabilistic Cross-Identification of Astronomical </a:t>
            </a:r>
            <a:r>
              <a:rPr lang="en-US" altLang="zh-CN" dirty="0" smtClean="0"/>
              <a:t>Sources</a:t>
            </a:r>
          </a:p>
          <a:p>
            <a:pPr lvl="1"/>
            <a:r>
              <a:rPr lang="en-US" altLang="zh-CN" dirty="0" err="1" smtClean="0"/>
              <a:t>Budav</a:t>
            </a:r>
            <a:r>
              <a:rPr lang="en-US" altLang="zh-CN" sz="2400" dirty="0" err="1"/>
              <a:t>á</a:t>
            </a:r>
            <a:r>
              <a:rPr lang="en-US" altLang="zh-CN" dirty="0" err="1" smtClean="0"/>
              <a:t>ri</a:t>
            </a:r>
            <a:r>
              <a:rPr lang="en-US" altLang="zh-CN" dirty="0"/>
              <a:t>, T., </a:t>
            </a:r>
            <a:r>
              <a:rPr lang="en-US" altLang="zh-CN" dirty="0" smtClean="0"/>
              <a:t>&amp; </a:t>
            </a:r>
            <a:r>
              <a:rPr lang="en-US" altLang="zh-CN" dirty="0" err="1"/>
              <a:t>Szalay</a:t>
            </a:r>
            <a:r>
              <a:rPr lang="en-US" altLang="zh-CN" dirty="0"/>
              <a:t>, A.~S</a:t>
            </a:r>
            <a:r>
              <a:rPr lang="en-US" altLang="zh-CN" dirty="0" smtClean="0"/>
              <a:t>. </a:t>
            </a:r>
            <a:r>
              <a:rPr lang="en-US" altLang="zh-CN" dirty="0"/>
              <a:t>2008, </a:t>
            </a:r>
            <a:r>
              <a:rPr lang="en-US" altLang="zh-CN" dirty="0" err="1" smtClean="0"/>
              <a:t>apj</a:t>
            </a:r>
            <a:r>
              <a:rPr lang="en-US" altLang="zh-CN" dirty="0"/>
              <a:t>, 679, 301 </a:t>
            </a:r>
            <a:endParaRPr lang="en-US" altLang="zh-CN" dirty="0" smtClean="0"/>
          </a:p>
          <a:p>
            <a:endParaRPr lang="zh-CN" altLang="en-US" dirty="0"/>
          </a:p>
        </p:txBody>
      </p:sp>
      <p:sp>
        <p:nvSpPr>
          <p:cNvPr id="3" name="标题 2"/>
          <p:cNvSpPr>
            <a:spLocks noGrp="1"/>
          </p:cNvSpPr>
          <p:nvPr>
            <p:ph type="title"/>
          </p:nvPr>
        </p:nvSpPr>
        <p:spPr/>
        <p:txBody>
          <a:bodyPr/>
          <a:lstStyle/>
          <a:p>
            <a:r>
              <a:rPr lang="zh-CN" altLang="en-US" dirty="0" smtClean="0"/>
              <a:t>工作基础</a:t>
            </a:r>
            <a:endParaRPr lang="zh-CN" altLang="en-US" dirty="0"/>
          </a:p>
        </p:txBody>
      </p:sp>
    </p:spTree>
    <p:extLst>
      <p:ext uri="{BB962C8B-B14F-4D97-AF65-F5344CB8AC3E}">
        <p14:creationId xmlns:p14="http://schemas.microsoft.com/office/powerpoint/2010/main" val="2169406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marL="342900" lvl="1" indent="-342900">
                  <a:buFont typeface="Wingdings" panose="05000000000000000000" pitchFamily="2" charset="2"/>
                  <a:buChar char="Ø"/>
                </a:pPr>
                <a:r>
                  <a:rPr lang="zh-CN" altLang="en-US" dirty="0" smtClean="0"/>
                  <a:t>用</a:t>
                </a:r>
                <a14:m>
                  <m:oMath xmlns:m="http://schemas.openxmlformats.org/officeDocument/2006/math">
                    <m:r>
                      <m:rPr>
                        <m:nor/>
                      </m:rPr>
                      <a:rPr lang="en-US" altLang="zh-CN" dirty="0" smtClean="0"/>
                      <m:t>p</m:t>
                    </m:r>
                    <m:r>
                      <m:rPr>
                        <m:nor/>
                      </m:rPr>
                      <a:rPr lang="en-US" altLang="zh-CN" b="0" i="0" dirty="0" smtClean="0"/>
                      <m:t>(</m:t>
                    </m:r>
                    <m:r>
                      <m:rPr>
                        <m:nor/>
                      </m:rPr>
                      <a:rPr lang="en-US" altLang="zh-CN" b="1" i="0" dirty="0" smtClean="0"/>
                      <m:t>x</m:t>
                    </m:r>
                    <m:r>
                      <m:rPr>
                        <m:nor/>
                      </m:rPr>
                      <a:rPr lang="en-US" altLang="zh-CN" b="0" i="0" dirty="0" smtClean="0"/>
                      <m:t>|</m:t>
                    </m:r>
                    <m:r>
                      <m:rPr>
                        <m:nor/>
                      </m:rPr>
                      <a:rPr lang="en-US" altLang="zh-CN" b="1" i="0" dirty="0" smtClean="0"/>
                      <m:t>m</m:t>
                    </m:r>
                    <m:r>
                      <m:rPr>
                        <m:nor/>
                      </m:rPr>
                      <a:rPr lang="en-US" altLang="zh-CN" b="0" i="0" dirty="0" smtClean="0"/>
                      <m:t>,</m:t>
                    </m:r>
                    <m:r>
                      <m:rPr>
                        <m:nor/>
                      </m:rPr>
                      <a:rPr lang="en-US" altLang="zh-CN" b="0" i="0" dirty="0" smtClean="0"/>
                      <m:t>M</m:t>
                    </m:r>
                    <m:r>
                      <m:rPr>
                        <m:nor/>
                      </m:rPr>
                      <a:rPr lang="en-US" altLang="zh-CN" b="0" i="0" dirty="0" smtClean="0"/>
                      <m:t>)</m:t>
                    </m:r>
                    <m:r>
                      <a:rPr lang="en-US" altLang="zh-CN" i="1" dirty="0" smtClean="0">
                        <a:latin typeface="Cambria Math"/>
                      </a:rPr>
                      <m:t> </m:t>
                    </m:r>
                  </m:oMath>
                </a14:m>
                <a:r>
                  <a:rPr lang="zh-CN" altLang="en-US" dirty="0" smtClean="0"/>
                  <a:t>表示</a:t>
                </a:r>
                <a:r>
                  <a:rPr lang="zh-CN" altLang="en-US" dirty="0"/>
                  <a:t>一个准确位置为</a:t>
                </a:r>
                <a:r>
                  <a:rPr lang="en-US" altLang="zh-CN" b="1" i="1" dirty="0"/>
                  <a:t>m</a:t>
                </a:r>
                <a:r>
                  <a:rPr lang="zh-CN" altLang="en-US" dirty="0"/>
                  <a:t>的天体在位置</a:t>
                </a:r>
                <a:r>
                  <a:rPr lang="en-US" altLang="zh-CN" b="1" i="1" dirty="0"/>
                  <a:t>x</a:t>
                </a:r>
                <a:r>
                  <a:rPr lang="zh-CN" altLang="en-US" dirty="0"/>
                  <a:t>被观测到的</a:t>
                </a:r>
                <a:r>
                  <a:rPr lang="zh-CN" altLang="en-US" dirty="0" smtClean="0"/>
                  <a:t>概率     </a:t>
                </a:r>
                <a14:m>
                  <m:oMath xmlns:m="http://schemas.openxmlformats.org/officeDocument/2006/math">
                    <m:nary>
                      <m:naryPr>
                        <m:limLoc m:val="undOvr"/>
                        <m:subHide m:val="on"/>
                        <m:supHide m:val="on"/>
                        <m:ctrlPr>
                          <a:rPr lang="zh-CN" altLang="en-US" i="1" smtClean="0">
                            <a:latin typeface="Cambria Math" panose="02040503050406030204" pitchFamily="18" charset="0"/>
                          </a:rPr>
                        </m:ctrlPr>
                      </m:naryPr>
                      <m:sub/>
                      <m:sup/>
                      <m:e>
                        <m:sSup>
                          <m:sSupPr>
                            <m:ctrlPr>
                              <a:rPr lang="en-US" altLang="zh-CN" i="1" smtClean="0">
                                <a:latin typeface="Cambria Math" panose="02040503050406030204" pitchFamily="18" charset="0"/>
                              </a:rPr>
                            </m:ctrlPr>
                          </m:sSupPr>
                          <m:e>
                            <m:r>
                              <a:rPr lang="en-US" altLang="zh-CN" b="0" i="1" smtClean="0">
                                <a:latin typeface="Cambria Math"/>
                              </a:rPr>
                              <m:t>𝑑</m:t>
                            </m:r>
                          </m:e>
                          <m:sup>
                            <m:r>
                              <a:rPr lang="en-US" altLang="zh-CN" b="0" i="1" smtClean="0">
                                <a:latin typeface="Cambria Math"/>
                              </a:rPr>
                              <m:t>3</m:t>
                            </m:r>
                          </m:sup>
                        </m:sSup>
                        <m:r>
                          <a:rPr lang="en-US" altLang="zh-CN" b="0" i="1" smtClean="0">
                            <a:latin typeface="Cambria Math"/>
                          </a:rPr>
                          <m:t>𝑥</m:t>
                        </m:r>
                        <m:r>
                          <a:rPr lang="en-US" altLang="zh-CN" b="0" i="1" smtClean="0">
                            <a:latin typeface="Cambria Math"/>
                            <a:ea typeface="Cambria Math"/>
                          </a:rPr>
                          <m:t>∙</m:t>
                        </m:r>
                        <m:r>
                          <a:rPr lang="en-US" altLang="zh-CN" b="0" i="1" smtClean="0">
                            <a:latin typeface="Cambria Math"/>
                            <a:ea typeface="Cambria Math"/>
                          </a:rPr>
                          <m:t>𝑝</m:t>
                        </m:r>
                        <m:d>
                          <m:dPr>
                            <m:ctrlPr>
                              <a:rPr lang="en-US" altLang="zh-CN" b="0" i="1" smtClean="0">
                                <a:latin typeface="Cambria Math" panose="02040503050406030204" pitchFamily="18" charset="0"/>
                                <a:ea typeface="Cambria Math"/>
                              </a:rPr>
                            </m:ctrlPr>
                          </m:dPr>
                          <m:e>
                            <m:r>
                              <a:rPr lang="en-US" altLang="zh-CN" b="1" i="1" smtClean="0">
                                <a:latin typeface="Cambria Math"/>
                                <a:ea typeface="Cambria Math"/>
                              </a:rPr>
                              <m:t>𝒙</m:t>
                            </m:r>
                          </m:e>
                          <m:e>
                            <m:r>
                              <a:rPr lang="en-US" altLang="zh-CN" b="1" i="1" smtClean="0">
                                <a:latin typeface="Cambria Math"/>
                                <a:ea typeface="Cambria Math"/>
                              </a:rPr>
                              <m:t>𝒎</m:t>
                            </m:r>
                            <m:r>
                              <a:rPr lang="en-US" altLang="zh-CN" b="0" i="1" smtClean="0">
                                <a:latin typeface="Cambria Math"/>
                                <a:ea typeface="Cambria Math"/>
                              </a:rPr>
                              <m:t>,</m:t>
                            </m:r>
                            <m:r>
                              <a:rPr lang="en-US" altLang="zh-CN" b="0" i="1" smtClean="0">
                                <a:latin typeface="Cambria Math"/>
                                <a:ea typeface="Cambria Math"/>
                              </a:rPr>
                              <m:t>𝑀</m:t>
                            </m:r>
                          </m:e>
                        </m:d>
                      </m:e>
                    </m:nary>
                    <m:r>
                      <a:rPr lang="en-US" altLang="zh-CN" b="0" i="1" smtClean="0">
                        <a:latin typeface="Cambria Math"/>
                      </a:rPr>
                      <m:t>=1</m:t>
                    </m:r>
                  </m:oMath>
                </a14:m>
                <a:endParaRPr lang="en-US" altLang="zh-CN" sz="3200" b="0" dirty="0" smtClean="0"/>
              </a:p>
              <a:p>
                <a:pPr marL="342900" lvl="1" indent="-342900">
                  <a:buFont typeface="Wingdings" panose="05000000000000000000" pitchFamily="2" charset="2"/>
                  <a:buChar char="Ø"/>
                </a:pPr>
                <a:r>
                  <a:rPr lang="zh-CN" altLang="en-US" dirty="0"/>
                  <a:t>对于单个观测目标</a:t>
                </a:r>
                <a:r>
                  <a:rPr lang="en-US" altLang="zh-CN" dirty="0"/>
                  <a:t>x</a:t>
                </a:r>
                <a:r>
                  <a:rPr lang="en-US" altLang="zh-CN" baseline="-25000" dirty="0"/>
                  <a:t>1</a:t>
                </a:r>
                <a:r>
                  <a:rPr lang="zh-CN" altLang="en-US" dirty="0"/>
                  <a:t>，应用贝叶斯定理取得其验后概率密度，即其准确位置</a:t>
                </a:r>
                <a:r>
                  <a:rPr lang="en-US" altLang="zh-CN" dirty="0"/>
                  <a:t>m</a:t>
                </a:r>
                <a:r>
                  <a:rPr lang="zh-CN" altLang="en-US" dirty="0"/>
                  <a:t>为</a:t>
                </a:r>
                <a:r>
                  <a:rPr lang="en-US" altLang="zh-CN" dirty="0"/>
                  <a:t>x</a:t>
                </a:r>
                <a:r>
                  <a:rPr lang="en-US" altLang="zh-CN" baseline="-25000" dirty="0"/>
                  <a:t>1</a:t>
                </a:r>
                <a:r>
                  <a:rPr lang="zh-CN" altLang="en-US" dirty="0"/>
                  <a:t>的概率</a:t>
                </a:r>
                <a:r>
                  <a:rPr lang="zh-CN" altLang="en-US" dirty="0" smtClean="0"/>
                  <a:t>为</a:t>
                </a:r>
                <a:r>
                  <a:rPr lang="en-US" altLang="zh-CN" dirty="0"/>
                  <a:t/>
                </a:r>
                <a:br>
                  <a:rPr lang="en-US" altLang="zh-CN" dirty="0"/>
                </a:br>
                <a:r>
                  <a:rPr lang="en-US" altLang="zh-CN" dirty="0" smtClean="0"/>
                  <a:t/>
                </a:r>
                <a:br>
                  <a:rPr lang="en-US" altLang="zh-CN" dirty="0" smtClean="0"/>
                </a:br>
                <a14:m>
                  <m:oMath xmlns:m="http://schemas.openxmlformats.org/officeDocument/2006/math">
                    <m:r>
                      <a:rPr lang="en-US" altLang="zh-CN" sz="2400" b="0" i="1" smtClean="0">
                        <a:latin typeface="Cambria Math"/>
                      </a:rPr>
                      <m:t>𝑝</m:t>
                    </m:r>
                    <m:d>
                      <m:dPr>
                        <m:ctrlPr>
                          <a:rPr lang="en-US" altLang="zh-CN" sz="2400" b="0" i="1" smtClean="0">
                            <a:latin typeface="Cambria Math" panose="02040503050406030204" pitchFamily="18" charset="0"/>
                          </a:rPr>
                        </m:ctrlPr>
                      </m:dPr>
                      <m:e>
                        <m:r>
                          <a:rPr lang="en-US" altLang="zh-CN" sz="2400" b="1" i="1" smtClean="0">
                            <a:latin typeface="Cambria Math"/>
                          </a:rPr>
                          <m:t>𝒎</m:t>
                        </m:r>
                      </m:e>
                      <m:e>
                        <m:sSub>
                          <m:sSubPr>
                            <m:ctrlPr>
                              <a:rPr lang="en-US" altLang="zh-CN" sz="2400" b="1" i="1" smtClean="0">
                                <a:latin typeface="Cambria Math" panose="02040503050406030204" pitchFamily="18" charset="0"/>
                              </a:rPr>
                            </m:ctrlPr>
                          </m:sSubPr>
                          <m:e>
                            <m:r>
                              <a:rPr lang="en-US" altLang="zh-CN" sz="2400" b="1" i="1" smtClean="0">
                                <a:latin typeface="Cambria Math"/>
                              </a:rPr>
                              <m:t>𝒙</m:t>
                            </m:r>
                          </m:e>
                          <m:sub>
                            <m:r>
                              <a:rPr lang="en-US" altLang="zh-CN" sz="2400" b="1" i="1" smtClean="0">
                                <a:latin typeface="Cambria Math"/>
                              </a:rPr>
                              <m:t>𝟏</m:t>
                            </m:r>
                          </m:sub>
                        </m:sSub>
                        <m:r>
                          <a:rPr lang="en-US" altLang="zh-CN" sz="2400" b="0" i="1" smtClean="0">
                            <a:latin typeface="Cambria Math"/>
                          </a:rPr>
                          <m:t>,</m:t>
                        </m:r>
                        <m:r>
                          <a:rPr lang="en-US" altLang="zh-CN" sz="2400" b="0" i="1" smtClean="0">
                            <a:latin typeface="Cambria Math"/>
                          </a:rPr>
                          <m:t>𝑀</m:t>
                        </m:r>
                      </m:e>
                    </m:d>
                    <m:r>
                      <a:rPr lang="en-US" altLang="zh-CN" sz="2400" b="0" i="1" smtClean="0">
                        <a:latin typeface="Cambria Math"/>
                      </a:rPr>
                      <m:t>=</m:t>
                    </m:r>
                    <m:f>
                      <m:fPr>
                        <m:ctrlPr>
                          <a:rPr lang="en-US" altLang="zh-CN" sz="2400" b="0" i="1" smtClean="0">
                            <a:latin typeface="Cambria Math" panose="02040503050406030204" pitchFamily="18" charset="0"/>
                          </a:rPr>
                        </m:ctrlPr>
                      </m:fPr>
                      <m:num>
                        <m:r>
                          <a:rPr lang="en-US" altLang="zh-CN" sz="2400" i="1">
                            <a:latin typeface="Cambria Math"/>
                          </a:rPr>
                          <m:t>𝑝</m:t>
                        </m:r>
                        <m:d>
                          <m:dPr>
                            <m:ctrlPr>
                              <a:rPr lang="en-US" altLang="zh-CN" sz="2400" i="1">
                                <a:latin typeface="Cambria Math" panose="02040503050406030204" pitchFamily="18" charset="0"/>
                              </a:rPr>
                            </m:ctrlPr>
                          </m:dPr>
                          <m:e>
                            <m:sSub>
                              <m:sSubPr>
                                <m:ctrlPr>
                                  <a:rPr lang="en-US" altLang="zh-CN" sz="2400" b="1" i="1">
                                    <a:latin typeface="Cambria Math" panose="02040503050406030204" pitchFamily="18" charset="0"/>
                                  </a:rPr>
                                </m:ctrlPr>
                              </m:sSubPr>
                              <m:e>
                                <m:r>
                                  <a:rPr lang="en-US" altLang="zh-CN" sz="2400" b="1" i="1">
                                    <a:latin typeface="Cambria Math"/>
                                  </a:rPr>
                                  <m:t>𝒙</m:t>
                                </m:r>
                              </m:e>
                              <m:sub>
                                <m:r>
                                  <a:rPr lang="en-US" altLang="zh-CN" sz="2400" b="1" i="1">
                                    <a:latin typeface="Cambria Math"/>
                                  </a:rPr>
                                  <m:t>𝟏</m:t>
                                </m:r>
                              </m:sub>
                            </m:sSub>
                          </m:e>
                          <m:e>
                            <m:r>
                              <a:rPr lang="en-US" altLang="zh-CN" sz="2400" b="1" i="1" smtClean="0">
                                <a:latin typeface="Cambria Math"/>
                              </a:rPr>
                              <m:t>𝒎</m:t>
                            </m:r>
                            <m:r>
                              <a:rPr lang="en-US" altLang="zh-CN" sz="2400" b="0" i="1" smtClean="0">
                                <a:latin typeface="Cambria Math"/>
                              </a:rPr>
                              <m:t>,</m:t>
                            </m:r>
                            <m:r>
                              <a:rPr lang="en-US" altLang="zh-CN" sz="2400" i="1">
                                <a:latin typeface="Cambria Math"/>
                              </a:rPr>
                              <m:t>𝑀</m:t>
                            </m:r>
                          </m:e>
                        </m:d>
                        <m:r>
                          <a:rPr lang="en-US" altLang="zh-CN" sz="2400" i="1">
                            <a:latin typeface="Cambria Math"/>
                          </a:rPr>
                          <m:t>𝑝</m:t>
                        </m:r>
                        <m:d>
                          <m:dPr>
                            <m:ctrlPr>
                              <a:rPr lang="en-US" altLang="zh-CN" sz="2400" i="1">
                                <a:latin typeface="Cambria Math" panose="02040503050406030204" pitchFamily="18" charset="0"/>
                              </a:rPr>
                            </m:ctrlPr>
                          </m:dPr>
                          <m:e>
                            <m:r>
                              <a:rPr lang="en-US" altLang="zh-CN" sz="2400" b="1" i="1" smtClean="0">
                                <a:latin typeface="Cambria Math"/>
                              </a:rPr>
                              <m:t>𝒎</m:t>
                            </m:r>
                          </m:e>
                          <m:e>
                            <m:r>
                              <a:rPr lang="en-US" altLang="zh-CN" sz="2400" i="1">
                                <a:latin typeface="Cambria Math"/>
                              </a:rPr>
                              <m:t>𝑀</m:t>
                            </m:r>
                          </m:e>
                        </m:d>
                      </m:num>
                      <m:den>
                        <m:r>
                          <a:rPr lang="en-US" altLang="zh-CN" sz="2400" i="1">
                            <a:latin typeface="Cambria Math"/>
                          </a:rPr>
                          <m:t>𝑝</m:t>
                        </m:r>
                        <m:d>
                          <m:dPr>
                            <m:ctrlPr>
                              <a:rPr lang="en-US" altLang="zh-CN" sz="2400" i="1" smtClean="0">
                                <a:latin typeface="Cambria Math" panose="02040503050406030204" pitchFamily="18" charset="0"/>
                              </a:rPr>
                            </m:ctrlPr>
                          </m:dPr>
                          <m:e>
                            <m:sSub>
                              <m:sSubPr>
                                <m:ctrlPr>
                                  <a:rPr lang="en-US" altLang="zh-CN" sz="2400" b="1" i="1">
                                    <a:latin typeface="Cambria Math" panose="02040503050406030204" pitchFamily="18" charset="0"/>
                                  </a:rPr>
                                </m:ctrlPr>
                              </m:sSubPr>
                              <m:e>
                                <m:r>
                                  <a:rPr lang="en-US" altLang="zh-CN" sz="2400" b="1" i="1">
                                    <a:latin typeface="Cambria Math"/>
                                  </a:rPr>
                                  <m:t>𝒙</m:t>
                                </m:r>
                              </m:e>
                              <m:sub>
                                <m:r>
                                  <a:rPr lang="en-US" altLang="zh-CN" sz="2400" b="1" i="1">
                                    <a:latin typeface="Cambria Math"/>
                                  </a:rPr>
                                  <m:t>𝟏</m:t>
                                </m:r>
                              </m:sub>
                            </m:sSub>
                          </m:e>
                          <m:e>
                            <m:r>
                              <a:rPr lang="en-US" altLang="zh-CN" sz="2400" i="1">
                                <a:latin typeface="Cambria Math"/>
                              </a:rPr>
                              <m:t>𝑀</m:t>
                            </m:r>
                          </m:e>
                        </m:d>
                      </m:den>
                    </m:f>
                  </m:oMath>
                </a14:m>
                <a:r>
                  <a:rPr lang="en-US" altLang="zh-CN" sz="2400" dirty="0" smtClean="0"/>
                  <a:t/>
                </a:r>
                <a:br>
                  <a:rPr lang="en-US" altLang="zh-CN" sz="2400" dirty="0" smtClean="0"/>
                </a:br>
                <a:r>
                  <a:rPr lang="zh-CN" altLang="en-US" sz="2400" dirty="0" smtClean="0"/>
                  <a:t>其中</a:t>
                </a:r>
                <a14:m>
                  <m:oMath xmlns:m="http://schemas.openxmlformats.org/officeDocument/2006/math">
                    <m:r>
                      <a:rPr lang="en-US" altLang="zh-CN" sz="2400" i="1">
                        <a:latin typeface="Cambria Math"/>
                      </a:rPr>
                      <m:t>𝑝</m:t>
                    </m:r>
                    <m:d>
                      <m:dPr>
                        <m:ctrlPr>
                          <a:rPr lang="en-US" altLang="zh-CN" sz="2400" i="1">
                            <a:latin typeface="Cambria Math" panose="02040503050406030204" pitchFamily="18" charset="0"/>
                          </a:rPr>
                        </m:ctrlPr>
                      </m:dPr>
                      <m:e>
                        <m:r>
                          <a:rPr lang="en-US" altLang="zh-CN" sz="2400" b="1" i="1">
                            <a:latin typeface="Cambria Math"/>
                          </a:rPr>
                          <m:t>𝒎</m:t>
                        </m:r>
                      </m:e>
                      <m:e>
                        <m:r>
                          <a:rPr lang="en-US" altLang="zh-CN" sz="2400" i="1">
                            <a:latin typeface="Cambria Math"/>
                          </a:rPr>
                          <m:t>𝑀</m:t>
                        </m:r>
                      </m:e>
                    </m:d>
                    <m:r>
                      <a:rPr lang="en-US" altLang="zh-CN" sz="2400" b="0" i="1" smtClean="0">
                        <a:latin typeface="Cambria Math"/>
                      </a:rPr>
                      <m:t>=</m:t>
                    </m:r>
                    <m:f>
                      <m:fPr>
                        <m:ctrlPr>
                          <a:rPr lang="en-US" altLang="zh-CN" sz="2400" b="0" i="1" smtClean="0">
                            <a:latin typeface="Cambria Math" panose="02040503050406030204" pitchFamily="18" charset="0"/>
                          </a:rPr>
                        </m:ctrlPr>
                      </m:fPr>
                      <m:num>
                        <m:r>
                          <a:rPr lang="en-US" altLang="zh-CN" sz="2400" b="0" i="1" smtClean="0">
                            <a:latin typeface="Cambria Math"/>
                          </a:rPr>
                          <m:t>1</m:t>
                        </m:r>
                      </m:num>
                      <m:den>
                        <m:r>
                          <a:rPr lang="en-US" altLang="zh-CN" sz="2400" b="0" i="1" smtClean="0">
                            <a:latin typeface="Cambria Math"/>
                          </a:rPr>
                          <m:t>4</m:t>
                        </m:r>
                        <m:r>
                          <a:rPr lang="zh-CN" altLang="en-US" sz="2400" b="0" i="1" smtClean="0">
                            <a:latin typeface="Cambria Math"/>
                          </a:rPr>
                          <m:t>𝜋</m:t>
                        </m:r>
                      </m:den>
                    </m:f>
                    <m:r>
                      <a:rPr lang="zh-CN" altLang="en-US" sz="2400" b="0" i="1" smtClean="0">
                        <a:latin typeface="Cambria Math"/>
                      </a:rPr>
                      <m:t>𝛿</m:t>
                    </m:r>
                    <m:d>
                      <m:dPr>
                        <m:ctrlPr>
                          <a:rPr lang="en-US" altLang="zh-CN" sz="2400" b="0" i="1" smtClean="0">
                            <a:latin typeface="Cambria Math" panose="02040503050406030204" pitchFamily="18" charset="0"/>
                          </a:rPr>
                        </m:ctrlPr>
                      </m:dPr>
                      <m:e>
                        <m:d>
                          <m:dPr>
                            <m:begChr m:val="|"/>
                            <m:endChr m:val="|"/>
                            <m:ctrlPr>
                              <a:rPr lang="en-US" altLang="zh-CN" sz="2400" b="0" i="1" smtClean="0">
                                <a:latin typeface="Cambria Math" panose="02040503050406030204" pitchFamily="18" charset="0"/>
                              </a:rPr>
                            </m:ctrlPr>
                          </m:dPr>
                          <m:e>
                            <m:r>
                              <a:rPr lang="en-US" altLang="zh-CN" sz="2400" b="1" i="1" smtClean="0">
                                <a:latin typeface="Cambria Math"/>
                              </a:rPr>
                              <m:t>𝒎</m:t>
                            </m:r>
                          </m:e>
                        </m:d>
                        <m:r>
                          <a:rPr lang="en-US" altLang="zh-CN" sz="2400" b="0" i="1" smtClean="0">
                            <a:latin typeface="Cambria Math"/>
                          </a:rPr>
                          <m:t>−1</m:t>
                        </m:r>
                      </m:e>
                    </m:d>
                  </m:oMath>
                </a14:m>
                <a:r>
                  <a:rPr lang="en-US" altLang="zh-CN" sz="2000" dirty="0" smtClean="0"/>
                  <a:t/>
                </a:r>
                <a:br>
                  <a:rPr lang="en-US" altLang="zh-CN" sz="2000" dirty="0" smtClean="0"/>
                </a:br>
                <a:endParaRPr lang="en-US" altLang="zh-CN" sz="2000" dirty="0" smtClean="0"/>
              </a:p>
              <a:p>
                <a:pPr marL="342900" lvl="1" indent="-342900">
                  <a:buFont typeface="Wingdings" panose="05000000000000000000" pitchFamily="2" charset="2"/>
                  <a:buChar char="Ø"/>
                </a:pPr>
                <a:r>
                  <a:rPr lang="zh-CN" altLang="en-US" dirty="0"/>
                  <a:t>由全概率公式可得，</a:t>
                </a:r>
                <a:r>
                  <a:rPr lang="en-US" altLang="zh-CN" dirty="0"/>
                  <a:t> x</a:t>
                </a:r>
                <a:r>
                  <a:rPr lang="en-US" altLang="zh-CN" baseline="-25000" dirty="0"/>
                  <a:t>1</a:t>
                </a:r>
                <a:r>
                  <a:rPr lang="zh-CN" altLang="en-US" dirty="0"/>
                  <a:t>在天球上的验</a:t>
                </a:r>
                <a:r>
                  <a:rPr lang="zh-CN" altLang="en-US" dirty="0" smtClean="0"/>
                  <a:t>前概率</a:t>
                </a:r>
                <a:r>
                  <a:rPr lang="en-US" altLang="zh-CN" dirty="0" smtClean="0"/>
                  <a:t/>
                </a:r>
                <a:br>
                  <a:rPr lang="en-US" altLang="zh-CN" dirty="0" smtClean="0"/>
                </a:br>
                <a14:m>
                  <m:oMath xmlns:m="http://schemas.openxmlformats.org/officeDocument/2006/math">
                    <m:r>
                      <a:rPr lang="en-US" altLang="zh-CN" sz="2400" b="0" i="1" smtClean="0">
                        <a:latin typeface="Cambria Math"/>
                      </a:rPr>
                      <m:t>𝑝</m:t>
                    </m:r>
                    <m:d>
                      <m:dPr>
                        <m:ctrlPr>
                          <a:rPr lang="en-US" altLang="zh-CN" sz="2400" b="0" i="1" smtClean="0">
                            <a:latin typeface="Cambria Math" panose="02040503050406030204" pitchFamily="18" charset="0"/>
                          </a:rPr>
                        </m:ctrlPr>
                      </m:dPr>
                      <m:e>
                        <m:sSub>
                          <m:sSubPr>
                            <m:ctrlPr>
                              <a:rPr lang="en-US" altLang="zh-CN" sz="2400" b="1" i="1" smtClean="0">
                                <a:latin typeface="Cambria Math" panose="02040503050406030204" pitchFamily="18" charset="0"/>
                              </a:rPr>
                            </m:ctrlPr>
                          </m:sSubPr>
                          <m:e>
                            <m:r>
                              <a:rPr lang="en-US" altLang="zh-CN" sz="2400" b="1" i="1" smtClean="0">
                                <a:latin typeface="Cambria Math"/>
                              </a:rPr>
                              <m:t>𝒙</m:t>
                            </m:r>
                          </m:e>
                          <m:sub>
                            <m:r>
                              <a:rPr lang="en-US" altLang="zh-CN" sz="2400" b="1" i="1" smtClean="0">
                                <a:latin typeface="Cambria Math"/>
                              </a:rPr>
                              <m:t>𝟏</m:t>
                            </m:r>
                          </m:sub>
                        </m:sSub>
                      </m:e>
                      <m:e>
                        <m:r>
                          <a:rPr lang="en-US" altLang="zh-CN" sz="2400" b="0" i="1" smtClean="0">
                            <a:latin typeface="Cambria Math"/>
                          </a:rPr>
                          <m:t>𝑀</m:t>
                        </m:r>
                      </m:e>
                    </m:d>
                    <m:r>
                      <a:rPr lang="en-US" altLang="zh-CN" sz="2400" b="0" i="1" smtClean="0">
                        <a:latin typeface="Cambria Math"/>
                      </a:rPr>
                      <m:t>=</m:t>
                    </m:r>
                    <m:nary>
                      <m:naryPr>
                        <m:limLoc m:val="undOvr"/>
                        <m:subHide m:val="on"/>
                        <m:supHide m:val="on"/>
                        <m:ctrlPr>
                          <a:rPr lang="en-US" altLang="zh-CN" sz="2400" b="0" i="1" smtClean="0">
                            <a:latin typeface="Cambria Math" panose="02040503050406030204" pitchFamily="18" charset="0"/>
                          </a:rPr>
                        </m:ctrlPr>
                      </m:naryPr>
                      <m:sub/>
                      <m:sup/>
                      <m:e>
                        <m:sSup>
                          <m:sSupPr>
                            <m:ctrlPr>
                              <a:rPr lang="en-US" altLang="zh-CN" sz="2400" i="1">
                                <a:latin typeface="Cambria Math" panose="02040503050406030204" pitchFamily="18" charset="0"/>
                              </a:rPr>
                            </m:ctrlPr>
                          </m:sSupPr>
                          <m:e>
                            <m:r>
                              <a:rPr lang="en-US" altLang="zh-CN" sz="2400" i="1">
                                <a:latin typeface="Cambria Math"/>
                              </a:rPr>
                              <m:t>𝑑</m:t>
                            </m:r>
                          </m:e>
                          <m:sup>
                            <m:r>
                              <a:rPr lang="en-US" altLang="zh-CN" sz="2400" i="1">
                                <a:latin typeface="Cambria Math"/>
                              </a:rPr>
                              <m:t>3</m:t>
                            </m:r>
                          </m:sup>
                        </m:sSup>
                        <m:r>
                          <a:rPr lang="en-US" altLang="zh-CN" sz="2400" b="0" i="1" smtClean="0">
                            <a:latin typeface="Cambria Math"/>
                          </a:rPr>
                          <m:t>𝑚</m:t>
                        </m:r>
                        <m:r>
                          <a:rPr lang="en-US" altLang="zh-CN" sz="2400" i="1">
                            <a:latin typeface="Cambria Math"/>
                            <a:ea typeface="Cambria Math"/>
                          </a:rPr>
                          <m:t>∙</m:t>
                        </m:r>
                        <m:r>
                          <a:rPr lang="en-US" altLang="zh-CN" sz="2400" i="1">
                            <a:latin typeface="Cambria Math"/>
                            <a:ea typeface="Cambria Math"/>
                          </a:rPr>
                          <m:t>𝑝</m:t>
                        </m:r>
                        <m:d>
                          <m:dPr>
                            <m:ctrlPr>
                              <a:rPr lang="en-US" altLang="zh-CN" sz="2400" i="1">
                                <a:latin typeface="Cambria Math" panose="02040503050406030204" pitchFamily="18" charset="0"/>
                                <a:ea typeface="Cambria Math"/>
                              </a:rPr>
                            </m:ctrlPr>
                          </m:dPr>
                          <m:e>
                            <m:r>
                              <a:rPr lang="en-US" altLang="zh-CN" sz="2400" b="1" i="1">
                                <a:latin typeface="Cambria Math"/>
                                <a:ea typeface="Cambria Math"/>
                              </a:rPr>
                              <m:t>𝒎</m:t>
                            </m:r>
                          </m:e>
                          <m:e>
                            <m:r>
                              <a:rPr lang="en-US" altLang="zh-CN" sz="2400" i="1">
                                <a:latin typeface="Cambria Math"/>
                                <a:ea typeface="Cambria Math"/>
                              </a:rPr>
                              <m:t>𝑀</m:t>
                            </m:r>
                          </m:e>
                        </m:d>
                        <m:r>
                          <a:rPr lang="en-US" altLang="zh-CN" sz="2400" i="1">
                            <a:latin typeface="Cambria Math"/>
                            <a:ea typeface="Cambria Math"/>
                          </a:rPr>
                          <m:t>𝑝</m:t>
                        </m:r>
                        <m:d>
                          <m:dPr>
                            <m:ctrlPr>
                              <a:rPr lang="en-US" altLang="zh-CN" sz="2400" i="1">
                                <a:latin typeface="Cambria Math" panose="02040503050406030204" pitchFamily="18" charset="0"/>
                                <a:ea typeface="Cambria Math"/>
                              </a:rPr>
                            </m:ctrlPr>
                          </m:dPr>
                          <m:e>
                            <m:sSub>
                              <m:sSubPr>
                                <m:ctrlPr>
                                  <a:rPr lang="en-US" altLang="zh-CN" sz="2400" b="1" i="1" smtClean="0">
                                    <a:latin typeface="Cambria Math" panose="02040503050406030204" pitchFamily="18" charset="0"/>
                                    <a:ea typeface="Cambria Math"/>
                                  </a:rPr>
                                </m:ctrlPr>
                              </m:sSubPr>
                              <m:e>
                                <m:r>
                                  <a:rPr lang="en-US" altLang="zh-CN" sz="2400" b="1" i="1" smtClean="0">
                                    <a:latin typeface="Cambria Math"/>
                                    <a:ea typeface="Cambria Math"/>
                                  </a:rPr>
                                  <m:t>𝒙</m:t>
                                </m:r>
                              </m:e>
                              <m:sub>
                                <m:r>
                                  <a:rPr lang="en-US" altLang="zh-CN" sz="2400" b="1" i="1" smtClean="0">
                                    <a:latin typeface="Cambria Math"/>
                                    <a:ea typeface="Cambria Math"/>
                                  </a:rPr>
                                  <m:t>𝟏</m:t>
                                </m:r>
                              </m:sub>
                            </m:sSub>
                          </m:e>
                          <m:e>
                            <m:r>
                              <a:rPr lang="en-US" altLang="zh-CN" sz="2400" b="1" i="1">
                                <a:latin typeface="Cambria Math"/>
                                <a:ea typeface="Cambria Math"/>
                              </a:rPr>
                              <m:t>𝒎</m:t>
                            </m:r>
                            <m:r>
                              <a:rPr lang="en-US" altLang="zh-CN" sz="2400" i="1">
                                <a:latin typeface="Cambria Math"/>
                                <a:ea typeface="Cambria Math"/>
                              </a:rPr>
                              <m:t>,</m:t>
                            </m:r>
                            <m:r>
                              <a:rPr lang="en-US" altLang="zh-CN" sz="2400" i="1">
                                <a:latin typeface="Cambria Math"/>
                                <a:ea typeface="Cambria Math"/>
                              </a:rPr>
                              <m:t>𝑀</m:t>
                            </m:r>
                          </m:e>
                        </m:d>
                      </m:e>
                    </m:nary>
                  </m:oMath>
                </a14:m>
                <a:endParaRPr lang="zh-CN" altLang="en-US" dirty="0"/>
              </a:p>
              <a:p>
                <a:pPr>
                  <a:buFont typeface="Wingdings" panose="05000000000000000000" pitchFamily="2" charset="2"/>
                  <a:buChar char="Ø"/>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889" t="-9299" r="-3333"/>
                </a:stretch>
              </a:blipFill>
            </p:spPr>
            <p:txBody>
              <a:bodyPr/>
              <a:lstStyle/>
              <a:p>
                <a:r>
                  <a:rPr lang="zh-CN" altLang="en-US">
                    <a:noFill/>
                  </a:rPr>
                  <a:t> </a:t>
                </a:r>
              </a:p>
            </p:txBody>
          </p:sp>
        </mc:Fallback>
      </mc:AlternateContent>
      <p:sp>
        <p:nvSpPr>
          <p:cNvPr id="2" name="Title 1"/>
          <p:cNvSpPr>
            <a:spLocks noGrp="1"/>
          </p:cNvSpPr>
          <p:nvPr>
            <p:ph type="title"/>
          </p:nvPr>
        </p:nvSpPr>
        <p:spPr/>
        <p:txBody>
          <a:bodyPr/>
          <a:lstStyle/>
          <a:p>
            <a:r>
              <a:rPr lang="zh-CN" altLang="en-US" dirty="0"/>
              <a:t>贝叶斯因子</a:t>
            </a:r>
            <a:endParaRPr lang="en-US" dirty="0"/>
          </a:p>
        </p:txBody>
      </p:sp>
    </p:spTree>
    <p:extLst>
      <p:ext uri="{BB962C8B-B14F-4D97-AF65-F5344CB8AC3E}">
        <p14:creationId xmlns:p14="http://schemas.microsoft.com/office/powerpoint/2010/main" val="2591338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vert="horz">
                <a:normAutofit/>
              </a:bodyPr>
              <a:lstStyle/>
              <a:p>
                <a:r>
                  <a:rPr lang="zh-CN" altLang="en-US" dirty="0"/>
                  <a:t>坐标集合</a:t>
                </a:r>
                <a14:m>
                  <m:oMath xmlns:m="http://schemas.openxmlformats.org/officeDocument/2006/math">
                    <m:r>
                      <a:rPr lang="en-US" altLang="zh-CN"/>
                      <m:t>𝐷</m:t>
                    </m:r>
                    <m:r>
                      <a:rPr lang="en-US" altLang="zh-CN"/>
                      <m:t>={</m:t>
                    </m:r>
                    <m:sSub>
                      <m:sSubPr>
                        <m:ctrlPr>
                          <a:rPr lang="en-US" altLang="zh-CN"/>
                        </m:ctrlPr>
                      </m:sSubPr>
                      <m:e>
                        <m:r>
                          <a:rPr lang="en-US" altLang="zh-CN"/>
                          <m:t>𝑥</m:t>
                        </m:r>
                      </m:e>
                      <m:sub>
                        <m:r>
                          <a:rPr lang="en-US" altLang="zh-CN"/>
                          <m:t>1</m:t>
                        </m:r>
                      </m:sub>
                    </m:sSub>
                    <m:r>
                      <a:rPr lang="en-US" altLang="zh-CN"/>
                      <m:t>,</m:t>
                    </m:r>
                    <m:sSub>
                      <m:sSubPr>
                        <m:ctrlPr>
                          <a:rPr lang="en-US" altLang="zh-CN"/>
                        </m:ctrlPr>
                      </m:sSubPr>
                      <m:e>
                        <m:r>
                          <a:rPr lang="en-US" altLang="zh-CN"/>
                          <m:t>𝑥</m:t>
                        </m:r>
                      </m:e>
                      <m:sub>
                        <m:r>
                          <a:rPr lang="en-US" altLang="zh-CN"/>
                          <m:t>2</m:t>
                        </m:r>
                      </m:sub>
                    </m:sSub>
                    <m:r>
                      <a:rPr lang="en-US" altLang="zh-CN"/>
                      <m:t>,</m:t>
                    </m:r>
                    <m:r>
                      <a:rPr lang="en-US" altLang="zh-CN"/>
                      <m:t>…</m:t>
                    </m:r>
                    <m:r>
                      <a:rPr lang="en-US" altLang="zh-CN"/>
                      <m:t>,</m:t>
                    </m:r>
                    <m:sSub>
                      <m:sSubPr>
                        <m:ctrlPr>
                          <a:rPr lang="en-US" altLang="zh-CN"/>
                        </m:ctrlPr>
                      </m:sSubPr>
                      <m:e>
                        <m:r>
                          <a:rPr lang="en-US" altLang="zh-CN"/>
                          <m:t>𝑥</m:t>
                        </m:r>
                      </m:e>
                      <m:sub>
                        <m:r>
                          <a:rPr lang="en-US" altLang="zh-CN"/>
                          <m:t>𝑛</m:t>
                        </m:r>
                      </m:sub>
                    </m:sSub>
                    <m:r>
                      <a:rPr lang="en-US" altLang="zh-CN"/>
                      <m:t>}</m:t>
                    </m:r>
                  </m:oMath>
                </a14:m>
                <a:r>
                  <a:rPr lang="zh-CN" altLang="en-US" dirty="0"/>
                  <a:t>对应</a:t>
                </a:r>
                <a:r>
                  <a:rPr lang="en-US" altLang="zh-CN" dirty="0"/>
                  <a:t>n</a:t>
                </a:r>
                <a:r>
                  <a:rPr lang="zh-CN" altLang="en-US" dirty="0"/>
                  <a:t>次不同</a:t>
                </a:r>
                <a:r>
                  <a:rPr lang="zh-CN" altLang="en-US" dirty="0"/>
                  <a:t>观测</a:t>
                </a:r>
                <a:endParaRPr lang="en-US" altLang="zh-CN" dirty="0"/>
              </a:p>
              <a:p>
                <a:r>
                  <a:rPr lang="zh-CN" altLang="en-US" dirty="0"/>
                  <a:t>给定一个假设</a:t>
                </a:r>
                <a:r>
                  <a:rPr lang="en-US" altLang="zh-CN" dirty="0"/>
                  <a:t>H</a:t>
                </a:r>
                <a:r>
                  <a:rPr lang="zh-CN" altLang="en-US" dirty="0"/>
                  <a:t>，</a:t>
                </a:r>
                <a:r>
                  <a:rPr lang="en-US" altLang="zh-CN" dirty="0"/>
                  <a:t>D</a:t>
                </a:r>
                <a:r>
                  <a:rPr lang="zh-CN" altLang="en-US" dirty="0"/>
                  <a:t>全部来自</a:t>
                </a:r>
                <a:r>
                  <a:rPr lang="zh-CN" altLang="en-US" dirty="0"/>
                  <a:t>同一天体</a:t>
                </a:r>
                <a:r>
                  <a:rPr lang="en-US" altLang="zh-CN" dirty="0"/>
                  <a:t>m</a:t>
                </a:r>
              </a:p>
              <a:p>
                <a:r>
                  <a:rPr lang="zh-CN" altLang="en-US" dirty="0"/>
                  <a:t>相应</a:t>
                </a:r>
                <a:r>
                  <a:rPr lang="zh-CN" altLang="en-US" dirty="0"/>
                  <a:t>的</a:t>
                </a:r>
                <a:r>
                  <a:rPr lang="zh-CN" altLang="en-US" dirty="0"/>
                  <a:t>对立</a:t>
                </a:r>
                <a:r>
                  <a:rPr lang="zh-CN" altLang="en-US" dirty="0"/>
                  <a:t>假设</a:t>
                </a:r>
                <a:r>
                  <a:rPr lang="en-US" altLang="zh-CN" dirty="0"/>
                  <a:t>K</a:t>
                </a:r>
                <a:r>
                  <a:rPr lang="zh-CN" altLang="en-US" dirty="0"/>
                  <a:t>，</a:t>
                </a:r>
                <a:r>
                  <a:rPr lang="en-US" altLang="zh-CN" dirty="0"/>
                  <a:t>D</a:t>
                </a:r>
                <a:r>
                  <a:rPr lang="zh-CN" altLang="en-US" dirty="0"/>
                  <a:t>分别来自</a:t>
                </a:r>
                <a:r>
                  <a:rPr lang="zh-CN" altLang="en-US" dirty="0"/>
                  <a:t>不同天体，且它们都不源自</a:t>
                </a:r>
                <a:r>
                  <a:rPr lang="en-US" altLang="zh-CN" dirty="0"/>
                  <a:t>m</a:t>
                </a:r>
              </a:p>
              <a:p>
                <a:r>
                  <a:rPr lang="zh-CN" altLang="en-US" dirty="0"/>
                  <a:t>定义</a:t>
                </a:r>
                <a:r>
                  <a:rPr lang="zh-CN" altLang="en-US" dirty="0"/>
                  <a:t>贝叶斯因子</a:t>
                </a:r>
                <a14:m>
                  <m:oMath xmlns:m="http://schemas.openxmlformats.org/officeDocument/2006/math">
                    <m:r>
                      <a:rPr lang="en-US" altLang="zh-CN"/>
                      <m:t>𝐵</m:t>
                    </m:r>
                    <m:d>
                      <m:dPr>
                        <m:ctrlPr>
                          <a:rPr lang="en-US" altLang="zh-CN"/>
                        </m:ctrlPr>
                      </m:dPr>
                      <m:e>
                        <m:r>
                          <a:rPr lang="en-US" altLang="zh-CN"/>
                          <m:t>𝐻</m:t>
                        </m:r>
                        <m:r>
                          <a:rPr lang="en-US" altLang="zh-CN"/>
                          <m:t>,</m:t>
                        </m:r>
                        <m:r>
                          <a:rPr lang="en-US" altLang="zh-CN"/>
                          <m:t>𝐾</m:t>
                        </m:r>
                      </m:e>
                      <m:e>
                        <m:r>
                          <a:rPr lang="en-US" altLang="zh-CN"/>
                          <m:t>𝐷</m:t>
                        </m:r>
                      </m:e>
                    </m:d>
                    <m:r>
                      <a:rPr lang="en-US" altLang="zh-CN"/>
                      <m:t>=</m:t>
                    </m:r>
                    <m:f>
                      <m:fPr>
                        <m:ctrlPr>
                          <a:rPr lang="en-US" altLang="zh-CN"/>
                        </m:ctrlPr>
                      </m:fPr>
                      <m:num>
                        <m:r>
                          <a:rPr lang="en-US" altLang="zh-CN"/>
                          <m:t>𝑃</m:t>
                        </m:r>
                        <m:d>
                          <m:dPr>
                            <m:ctrlPr>
                              <a:rPr lang="en-US" altLang="zh-CN"/>
                            </m:ctrlPr>
                          </m:dPr>
                          <m:e>
                            <m:r>
                              <a:rPr lang="en-US" altLang="zh-CN"/>
                              <m:t>𝐻</m:t>
                            </m:r>
                          </m:e>
                          <m:e>
                            <m:r>
                              <a:rPr lang="en-US" altLang="zh-CN"/>
                              <m:t>𝐷</m:t>
                            </m:r>
                          </m:e>
                        </m:d>
                        <m:r>
                          <a:rPr lang="en-US" altLang="zh-CN"/>
                          <m:t>/</m:t>
                        </m:r>
                        <m:r>
                          <a:rPr lang="en-US" altLang="zh-CN"/>
                          <m:t>𝑃</m:t>
                        </m:r>
                        <m:r>
                          <a:rPr lang="en-US" altLang="zh-CN"/>
                          <m:t>(</m:t>
                        </m:r>
                        <m:r>
                          <a:rPr lang="en-US" altLang="zh-CN"/>
                          <m:t>𝐻</m:t>
                        </m:r>
                        <m:r>
                          <a:rPr lang="en-US" altLang="zh-CN"/>
                          <m:t>)</m:t>
                        </m:r>
                      </m:num>
                      <m:den>
                        <m:r>
                          <a:rPr lang="en-US" altLang="zh-CN"/>
                          <m:t>𝑃</m:t>
                        </m:r>
                        <m:d>
                          <m:dPr>
                            <m:ctrlPr>
                              <a:rPr lang="en-US" altLang="zh-CN"/>
                            </m:ctrlPr>
                          </m:dPr>
                          <m:e>
                            <m:r>
                              <a:rPr lang="en-US" altLang="zh-CN"/>
                              <m:t>𝐾</m:t>
                            </m:r>
                          </m:e>
                          <m:e>
                            <m:r>
                              <a:rPr lang="en-US" altLang="zh-CN"/>
                              <m:t>𝐷</m:t>
                            </m:r>
                          </m:e>
                        </m:d>
                        <m:r>
                          <a:rPr lang="en-US" altLang="zh-CN"/>
                          <m:t>/</m:t>
                        </m:r>
                        <m:r>
                          <a:rPr lang="en-US" altLang="zh-CN"/>
                          <m:t>𝑃</m:t>
                        </m:r>
                        <m:r>
                          <a:rPr lang="en-US" altLang="zh-CN"/>
                          <m:t>(</m:t>
                        </m:r>
                        <m:r>
                          <a:rPr lang="en-US" altLang="zh-CN"/>
                          <m:t>𝐾</m:t>
                        </m:r>
                        <m:r>
                          <a:rPr lang="en-US" altLang="zh-CN"/>
                          <m:t>)</m:t>
                        </m:r>
                      </m:den>
                    </m:f>
                  </m:oMath>
                </a14:m>
                <a:endParaRPr lang="en-US" altLang="zh-CN" dirty="0"/>
              </a:p>
              <a:p>
                <a:r>
                  <a:rPr lang="zh-CN" altLang="en-US" dirty="0"/>
                  <a:t>应用贝叶斯定理，</a:t>
                </a:r>
                <a:r>
                  <a:rPr lang="zh-CN" altLang="en-US" dirty="0"/>
                  <a:t>得</a:t>
                </a:r>
                <a14:m>
                  <m:oMath xmlns:m="http://schemas.openxmlformats.org/officeDocument/2006/math">
                    <m:r>
                      <a:rPr lang="en-US" altLang="zh-CN"/>
                      <m:t>𝐵</m:t>
                    </m:r>
                    <m:d>
                      <m:dPr>
                        <m:ctrlPr>
                          <a:rPr lang="en-US" altLang="zh-CN"/>
                        </m:ctrlPr>
                      </m:dPr>
                      <m:e>
                        <m:r>
                          <a:rPr lang="en-US" altLang="zh-CN"/>
                          <m:t>𝐻</m:t>
                        </m:r>
                        <m:r>
                          <a:rPr lang="en-US" altLang="zh-CN"/>
                          <m:t>,</m:t>
                        </m:r>
                        <m:r>
                          <a:rPr lang="en-US" altLang="zh-CN"/>
                          <m:t>𝐾</m:t>
                        </m:r>
                      </m:e>
                      <m:e>
                        <m:r>
                          <a:rPr lang="en-US" altLang="zh-CN"/>
                          <m:t>𝐷</m:t>
                        </m:r>
                      </m:e>
                    </m:d>
                    <m:r>
                      <a:rPr lang="en-US" altLang="zh-CN"/>
                      <m:t>=</m:t>
                    </m:r>
                    <m:f>
                      <m:fPr>
                        <m:ctrlPr>
                          <a:rPr lang="en-US" altLang="zh-CN"/>
                        </m:ctrlPr>
                      </m:fPr>
                      <m:num>
                        <m:r>
                          <a:rPr lang="en-US" altLang="zh-CN"/>
                          <m:t>𝑃</m:t>
                        </m:r>
                        <m:r>
                          <a:rPr lang="en-US" altLang="zh-CN"/>
                          <m:t>(</m:t>
                        </m:r>
                        <m:r>
                          <a:rPr lang="en-US" altLang="zh-CN"/>
                          <m:t>𝐷</m:t>
                        </m:r>
                        <m:r>
                          <a:rPr lang="en-US" altLang="zh-CN"/>
                          <m:t>|</m:t>
                        </m:r>
                        <m:r>
                          <a:rPr lang="en-US" altLang="zh-CN"/>
                          <m:t>𝐻</m:t>
                        </m:r>
                        <m:r>
                          <a:rPr lang="en-US" altLang="zh-CN"/>
                          <m:t>)</m:t>
                        </m:r>
                      </m:num>
                      <m:den>
                        <m:r>
                          <a:rPr lang="en-US" altLang="zh-CN"/>
                          <m:t>𝑃</m:t>
                        </m:r>
                        <m:r>
                          <a:rPr lang="en-US" altLang="zh-CN"/>
                          <m:t>(</m:t>
                        </m:r>
                        <m:r>
                          <a:rPr lang="en-US" altLang="zh-CN"/>
                          <m:t>𝐷</m:t>
                        </m:r>
                        <m:r>
                          <a:rPr lang="en-US" altLang="zh-CN"/>
                          <m:t>|</m:t>
                        </m:r>
                        <m:r>
                          <a:rPr lang="en-US" altLang="zh-CN"/>
                          <m:t>𝐾</m:t>
                        </m:r>
                        <m:r>
                          <a:rPr lang="en-US" altLang="zh-CN"/>
                          <m:t>)</m:t>
                        </m:r>
                      </m:den>
                    </m:f>
                  </m:oMath>
                </a14:m>
                <a:endParaRPr lang="en-US" altLang="zh-CN" dirty="0"/>
              </a:p>
              <a:p>
                <a:pPr lvl="1"/>
                <a:r>
                  <a:rPr lang="zh-CN" altLang="en-US" dirty="0"/>
                  <a:t>贝叶斯因子即两个假设的似然函数的</a:t>
                </a:r>
                <a:r>
                  <a:rPr lang="zh-CN" altLang="en-US" dirty="0"/>
                  <a:t>比值</a:t>
                </a:r>
                <a:endParaRPr lang="en-US" altLang="zh-CN" dirty="0"/>
              </a:p>
              <a:p>
                <a:pPr lvl="1"/>
                <a:endParaRPr lang="en-US" altLang="zh-CN"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t="-2156"/>
                </a:stretch>
              </a:blipFill>
            </p:spPr>
            <p:txBody>
              <a:bodyPr/>
              <a:lstStyle/>
              <a:p>
                <a:r>
                  <a:rPr lang="zh-CN" altLang="en-US">
                    <a:noFill/>
                  </a:rPr>
                  <a:t> </a:t>
                </a:r>
              </a:p>
            </p:txBody>
          </p:sp>
        </mc:Fallback>
      </mc:AlternateContent>
      <p:sp>
        <p:nvSpPr>
          <p:cNvPr id="2" name="Title 1"/>
          <p:cNvSpPr>
            <a:spLocks noGrp="1"/>
          </p:cNvSpPr>
          <p:nvPr>
            <p:ph type="title"/>
          </p:nvPr>
        </p:nvSpPr>
        <p:spPr/>
        <p:txBody>
          <a:bodyPr/>
          <a:lstStyle/>
          <a:p>
            <a:r>
              <a:rPr lang="zh-CN" altLang="en-US" dirty="0"/>
              <a:t>贝叶斯因子</a:t>
            </a:r>
            <a:endParaRPr lang="en-US" dirty="0"/>
          </a:p>
        </p:txBody>
      </p:sp>
    </p:spTree>
    <p:extLst>
      <p:ext uri="{BB962C8B-B14F-4D97-AF65-F5344CB8AC3E}">
        <p14:creationId xmlns:p14="http://schemas.microsoft.com/office/powerpoint/2010/main" val="92832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481328"/>
                <a:ext cx="8229600" cy="4995672"/>
              </a:xfrm>
            </p:spPr>
            <p:txBody>
              <a:bodyPr>
                <a:normAutofit/>
              </a:bodyPr>
              <a:lstStyle/>
              <a:p>
                <a:r>
                  <a:rPr lang="en-US" altLang="zh-CN" sz="2800" dirty="0" smtClean="0"/>
                  <a:t>H</a:t>
                </a:r>
                <a:r>
                  <a:rPr lang="zh-CN" altLang="en-US" sz="2800" dirty="0"/>
                  <a:t>假设所有观测对象都是同一目标，因而可以用一个共同</a:t>
                </a:r>
                <a:r>
                  <a:rPr lang="zh-CN" altLang="en-US" sz="2800" dirty="0" smtClean="0"/>
                  <a:t>位置</a:t>
                </a:r>
                <a:r>
                  <a:rPr lang="en-US" altLang="zh-CN" sz="2800" b="1" dirty="0" smtClean="0"/>
                  <a:t>m</a:t>
                </a:r>
                <a:r>
                  <a:rPr lang="zh-CN" altLang="en-US" sz="2800" dirty="0" smtClean="0"/>
                  <a:t>来</a:t>
                </a:r>
                <a:r>
                  <a:rPr lang="zh-CN" altLang="en-US" sz="2800" dirty="0"/>
                  <a:t>对它进行参数</a:t>
                </a:r>
                <a:r>
                  <a:rPr lang="zh-CN" altLang="en-US" sz="2800" dirty="0" smtClean="0"/>
                  <a:t>化</a:t>
                </a:r>
                <a:r>
                  <a:rPr lang="en-US" altLang="zh-CN" sz="2800" dirty="0" smtClean="0"/>
                  <a:t/>
                </a:r>
                <a:br>
                  <a:rPr lang="en-US" altLang="zh-CN" sz="2800" dirty="0" smtClean="0"/>
                </a:br>
                <a14:m>
                  <m:oMath xmlns:m="http://schemas.openxmlformats.org/officeDocument/2006/math">
                    <m:r>
                      <a:rPr lang="en-US" altLang="zh-CN" sz="1800" b="0" i="1" smtClean="0">
                        <a:latin typeface="Cambria Math"/>
                      </a:rPr>
                      <m:t>𝑝</m:t>
                    </m:r>
                    <m:d>
                      <m:dPr>
                        <m:ctrlPr>
                          <a:rPr lang="en-US" altLang="zh-CN" sz="1800" b="0" i="1" smtClean="0">
                            <a:latin typeface="Cambria Math" panose="02040503050406030204" pitchFamily="18" charset="0"/>
                          </a:rPr>
                        </m:ctrlPr>
                      </m:dPr>
                      <m:e>
                        <m:r>
                          <a:rPr lang="en-US" altLang="zh-CN" sz="1800" b="0" i="1" smtClean="0">
                            <a:latin typeface="Cambria Math"/>
                          </a:rPr>
                          <m:t>𝐷</m:t>
                        </m:r>
                      </m:e>
                      <m:e>
                        <m:r>
                          <a:rPr lang="en-US" altLang="zh-CN" sz="1800" b="0" i="1" smtClean="0">
                            <a:latin typeface="Cambria Math"/>
                          </a:rPr>
                          <m:t>𝐻</m:t>
                        </m:r>
                      </m:e>
                    </m:d>
                    <m:r>
                      <a:rPr lang="en-US" altLang="zh-CN" sz="1800" b="0" i="1" smtClean="0">
                        <a:latin typeface="Cambria Math"/>
                      </a:rPr>
                      <m:t>=</m:t>
                    </m:r>
                    <m:nary>
                      <m:naryPr>
                        <m:limLoc m:val="undOvr"/>
                        <m:subHide m:val="on"/>
                        <m:supHide m:val="on"/>
                        <m:ctrlPr>
                          <a:rPr lang="en-US" altLang="zh-CN" sz="1800" b="0" i="1" smtClean="0">
                            <a:latin typeface="Cambria Math" panose="02040503050406030204" pitchFamily="18" charset="0"/>
                          </a:rPr>
                        </m:ctrlPr>
                      </m:naryPr>
                      <m:sub/>
                      <m:sup/>
                      <m:e>
                        <m:sSup>
                          <m:sSupPr>
                            <m:ctrlPr>
                              <a:rPr lang="en-US" altLang="zh-CN" sz="1800" i="1">
                                <a:latin typeface="Cambria Math" panose="02040503050406030204" pitchFamily="18" charset="0"/>
                              </a:rPr>
                            </m:ctrlPr>
                          </m:sSupPr>
                          <m:e>
                            <m:r>
                              <a:rPr lang="en-US" altLang="zh-CN" sz="1800" i="1">
                                <a:latin typeface="Cambria Math"/>
                              </a:rPr>
                              <m:t>𝑑</m:t>
                            </m:r>
                          </m:e>
                          <m:sup>
                            <m:r>
                              <a:rPr lang="en-US" altLang="zh-CN" sz="1800" i="1">
                                <a:latin typeface="Cambria Math"/>
                              </a:rPr>
                              <m:t>3</m:t>
                            </m:r>
                          </m:sup>
                        </m:sSup>
                        <m:r>
                          <a:rPr lang="en-US" altLang="zh-CN" sz="1800" i="1">
                            <a:latin typeface="Cambria Math"/>
                          </a:rPr>
                          <m:t>𝑚</m:t>
                        </m:r>
                        <m:r>
                          <a:rPr lang="en-US" altLang="zh-CN" sz="1800" i="1">
                            <a:latin typeface="Cambria Math"/>
                            <a:ea typeface="Cambria Math"/>
                          </a:rPr>
                          <m:t>∙</m:t>
                        </m:r>
                        <m:r>
                          <a:rPr lang="en-US" altLang="zh-CN" sz="1800" i="1">
                            <a:latin typeface="Cambria Math"/>
                            <a:ea typeface="Cambria Math"/>
                          </a:rPr>
                          <m:t>𝑝</m:t>
                        </m:r>
                        <m:d>
                          <m:dPr>
                            <m:ctrlPr>
                              <a:rPr lang="en-US" altLang="zh-CN" sz="1800" i="1">
                                <a:latin typeface="Cambria Math" panose="02040503050406030204" pitchFamily="18" charset="0"/>
                                <a:ea typeface="Cambria Math"/>
                              </a:rPr>
                            </m:ctrlPr>
                          </m:dPr>
                          <m:e>
                            <m:r>
                              <a:rPr lang="en-US" altLang="zh-CN" sz="1800" b="1" i="1">
                                <a:latin typeface="Cambria Math"/>
                                <a:ea typeface="Cambria Math"/>
                              </a:rPr>
                              <m:t>𝒎</m:t>
                            </m:r>
                          </m:e>
                          <m:e>
                            <m:r>
                              <a:rPr lang="en-US" altLang="zh-CN" sz="1800" b="0" i="1" smtClean="0">
                                <a:latin typeface="Cambria Math"/>
                                <a:ea typeface="Cambria Math"/>
                              </a:rPr>
                              <m:t>𝐻</m:t>
                            </m:r>
                          </m:e>
                        </m:d>
                        <m:nary>
                          <m:naryPr>
                            <m:chr m:val="∏"/>
                            <m:ctrlPr>
                              <a:rPr lang="en-US" altLang="zh-CN" sz="1800" i="1" smtClean="0">
                                <a:latin typeface="Cambria Math" panose="02040503050406030204" pitchFamily="18" charset="0"/>
                                <a:ea typeface="Cambria Math"/>
                              </a:rPr>
                            </m:ctrlPr>
                          </m:naryPr>
                          <m:sub>
                            <m:r>
                              <m:rPr>
                                <m:brk m:alnAt="23"/>
                              </m:rPr>
                              <a:rPr lang="en-US" altLang="zh-CN" sz="1800" b="0" i="1" smtClean="0">
                                <a:latin typeface="Cambria Math"/>
                                <a:ea typeface="Cambria Math"/>
                              </a:rPr>
                              <m:t>𝑖</m:t>
                            </m:r>
                            <m:r>
                              <a:rPr lang="en-US" altLang="zh-CN" sz="1800" b="0" i="1" smtClean="0">
                                <a:latin typeface="Cambria Math"/>
                                <a:ea typeface="Cambria Math"/>
                              </a:rPr>
                              <m:t>=1</m:t>
                            </m:r>
                          </m:sub>
                          <m:sup>
                            <m:r>
                              <a:rPr lang="en-US" altLang="zh-CN" sz="1800" b="0" i="1" smtClean="0">
                                <a:latin typeface="Cambria Math"/>
                                <a:ea typeface="Cambria Math"/>
                              </a:rPr>
                              <m:t>𝑛</m:t>
                            </m:r>
                          </m:sup>
                          <m:e>
                            <m:sSub>
                              <m:sSubPr>
                                <m:ctrlPr>
                                  <a:rPr lang="en-US" altLang="zh-CN" sz="1800" i="1" smtClean="0">
                                    <a:latin typeface="Cambria Math" panose="02040503050406030204" pitchFamily="18" charset="0"/>
                                    <a:ea typeface="Cambria Math"/>
                                  </a:rPr>
                                </m:ctrlPr>
                              </m:sSubPr>
                              <m:e>
                                <m:r>
                                  <a:rPr lang="en-US" altLang="zh-CN" sz="1800" b="0" i="1" smtClean="0">
                                    <a:latin typeface="Cambria Math"/>
                                    <a:ea typeface="Cambria Math"/>
                                  </a:rPr>
                                  <m:t>𝑝</m:t>
                                </m:r>
                              </m:e>
                              <m:sub>
                                <m:r>
                                  <a:rPr lang="en-US" altLang="zh-CN" sz="1800" b="0" i="1" smtClean="0">
                                    <a:latin typeface="Cambria Math"/>
                                    <a:ea typeface="Cambria Math"/>
                                  </a:rPr>
                                  <m:t>𝑖</m:t>
                                </m:r>
                              </m:sub>
                            </m:sSub>
                            <m:r>
                              <a:rPr lang="en-US" altLang="zh-CN" sz="1800" b="0" i="1" smtClean="0">
                                <a:latin typeface="Cambria Math"/>
                                <a:ea typeface="Cambria Math"/>
                              </a:rPr>
                              <m:t>(</m:t>
                            </m:r>
                            <m:sSub>
                              <m:sSubPr>
                                <m:ctrlPr>
                                  <a:rPr lang="en-US" altLang="zh-CN" sz="1800" b="1" i="1" smtClean="0">
                                    <a:latin typeface="Cambria Math" panose="02040503050406030204" pitchFamily="18" charset="0"/>
                                    <a:ea typeface="Cambria Math"/>
                                  </a:rPr>
                                </m:ctrlPr>
                              </m:sSubPr>
                              <m:e>
                                <m:r>
                                  <a:rPr lang="en-US" altLang="zh-CN" sz="1800" b="1" i="1" smtClean="0">
                                    <a:latin typeface="Cambria Math"/>
                                    <a:ea typeface="Cambria Math"/>
                                  </a:rPr>
                                  <m:t>𝒙</m:t>
                                </m:r>
                              </m:e>
                              <m:sub>
                                <m:r>
                                  <a:rPr lang="en-US" altLang="zh-CN" sz="1800" b="1" i="1" smtClean="0">
                                    <a:latin typeface="Cambria Math"/>
                                    <a:ea typeface="Cambria Math"/>
                                  </a:rPr>
                                  <m:t>𝒊</m:t>
                                </m:r>
                              </m:sub>
                            </m:sSub>
                            <m:r>
                              <a:rPr lang="en-US" altLang="zh-CN" sz="1800" b="0" i="1" smtClean="0">
                                <a:latin typeface="Cambria Math"/>
                                <a:ea typeface="Cambria Math"/>
                              </a:rPr>
                              <m:t>|</m:t>
                            </m:r>
                            <m:r>
                              <a:rPr lang="en-US" altLang="zh-CN" sz="1800" b="1" i="1" smtClean="0">
                                <a:latin typeface="Cambria Math"/>
                                <a:ea typeface="Cambria Math"/>
                              </a:rPr>
                              <m:t>𝒎</m:t>
                            </m:r>
                            <m:r>
                              <a:rPr lang="en-US" altLang="zh-CN" sz="1800" b="0" i="1" smtClean="0">
                                <a:latin typeface="Cambria Math"/>
                                <a:ea typeface="Cambria Math"/>
                              </a:rPr>
                              <m:t>,</m:t>
                            </m:r>
                            <m:r>
                              <a:rPr lang="en-US" altLang="zh-CN" sz="1800" b="0" i="1" smtClean="0">
                                <a:latin typeface="Cambria Math"/>
                                <a:ea typeface="Cambria Math"/>
                              </a:rPr>
                              <m:t>𝐻</m:t>
                            </m:r>
                            <m:r>
                              <a:rPr lang="en-US" altLang="zh-CN" sz="1800" b="0" i="1" smtClean="0">
                                <a:latin typeface="Cambria Math"/>
                                <a:ea typeface="Cambria Math"/>
                              </a:rPr>
                              <m:t>)</m:t>
                            </m:r>
                          </m:e>
                        </m:nary>
                      </m:e>
                    </m:nary>
                  </m:oMath>
                </a14:m>
                <a:endParaRPr lang="en-US" altLang="zh-CN" sz="1800" dirty="0" smtClean="0"/>
              </a:p>
              <a:p>
                <a:r>
                  <a:rPr lang="zh-CN" altLang="en-US" sz="2800" dirty="0"/>
                  <a:t>对立假设</a:t>
                </a:r>
                <a:r>
                  <a:rPr lang="en-US" altLang="zh-CN" sz="2800" dirty="0"/>
                  <a:t>K</a:t>
                </a:r>
                <a:r>
                  <a:rPr lang="zh-CN" altLang="en-US" sz="2800" dirty="0"/>
                  <a:t>将被不同的位置</a:t>
                </a:r>
                <a14:m>
                  <m:oMath xmlns:m="http://schemas.openxmlformats.org/officeDocument/2006/math">
                    <m:r>
                      <a:rPr lang="en-US" altLang="zh-CN" sz="2800" i="1">
                        <a:latin typeface="Cambria Math"/>
                      </a:rPr>
                      <m:t>{</m:t>
                    </m:r>
                    <m:sSub>
                      <m:sSubPr>
                        <m:ctrlPr>
                          <a:rPr lang="en-US" altLang="zh-CN" sz="2800" i="1">
                            <a:latin typeface="Cambria Math" panose="02040503050406030204" pitchFamily="18" charset="0"/>
                          </a:rPr>
                        </m:ctrlPr>
                      </m:sSubPr>
                      <m:e>
                        <m:r>
                          <a:rPr lang="en-US" altLang="zh-CN" sz="2800" i="1">
                            <a:latin typeface="Cambria Math"/>
                          </a:rPr>
                          <m:t>𝑚</m:t>
                        </m:r>
                      </m:e>
                      <m:sub>
                        <m:r>
                          <a:rPr lang="en-US" altLang="zh-CN" sz="2800" i="1">
                            <a:latin typeface="Cambria Math"/>
                          </a:rPr>
                          <m:t>𝑖</m:t>
                        </m:r>
                      </m:sub>
                    </m:sSub>
                    <m:r>
                      <a:rPr lang="en-US" altLang="zh-CN" sz="2800" i="1">
                        <a:latin typeface="Cambria Math"/>
                      </a:rPr>
                      <m:t>}</m:t>
                    </m:r>
                  </m:oMath>
                </a14:m>
                <a:r>
                  <a:rPr lang="zh-CN" altLang="en-US" sz="2800" dirty="0"/>
                  <a:t>参数化，其概率为各次观测的概率密度函数的积分的</a:t>
                </a:r>
                <a:r>
                  <a:rPr lang="zh-CN" altLang="en-US" sz="2800" dirty="0" smtClean="0"/>
                  <a:t>乘积</a:t>
                </a:r>
                <a:r>
                  <a:rPr lang="en-US" altLang="zh-CN" sz="2800" dirty="0" smtClean="0"/>
                  <a:t/>
                </a:r>
                <a:br>
                  <a:rPr lang="en-US" altLang="zh-CN" sz="2800" dirty="0" smtClean="0"/>
                </a:br>
                <a14:m>
                  <m:oMath xmlns:m="http://schemas.openxmlformats.org/officeDocument/2006/math">
                    <m:r>
                      <a:rPr lang="en-US" altLang="zh-CN" sz="1800" b="0" i="1" smtClean="0">
                        <a:latin typeface="Cambria Math"/>
                      </a:rPr>
                      <m:t>𝑝</m:t>
                    </m:r>
                    <m:d>
                      <m:dPr>
                        <m:ctrlPr>
                          <a:rPr lang="en-US" altLang="zh-CN" sz="1800" b="0" i="1" smtClean="0">
                            <a:latin typeface="Cambria Math" panose="02040503050406030204" pitchFamily="18" charset="0"/>
                          </a:rPr>
                        </m:ctrlPr>
                      </m:dPr>
                      <m:e>
                        <m:r>
                          <a:rPr lang="en-US" altLang="zh-CN" sz="1800" b="0" i="1" smtClean="0">
                            <a:latin typeface="Cambria Math"/>
                          </a:rPr>
                          <m:t>𝐷</m:t>
                        </m:r>
                      </m:e>
                      <m:e>
                        <m:r>
                          <a:rPr lang="en-US" altLang="zh-CN" sz="1800" b="0" i="1" smtClean="0">
                            <a:latin typeface="Cambria Math"/>
                          </a:rPr>
                          <m:t>𝐾</m:t>
                        </m:r>
                      </m:e>
                    </m:d>
                    <m:r>
                      <a:rPr lang="en-US" altLang="zh-CN" sz="1800" b="0" i="1" smtClean="0">
                        <a:latin typeface="Cambria Math"/>
                      </a:rPr>
                      <m:t>=</m:t>
                    </m:r>
                    <m:nary>
                      <m:naryPr>
                        <m:chr m:val="∏"/>
                        <m:ctrlPr>
                          <a:rPr lang="en-US" altLang="zh-CN" sz="1800" i="1">
                            <a:latin typeface="Cambria Math" panose="02040503050406030204" pitchFamily="18" charset="0"/>
                            <a:ea typeface="Cambria Math"/>
                          </a:rPr>
                        </m:ctrlPr>
                      </m:naryPr>
                      <m:sub>
                        <m:r>
                          <m:rPr>
                            <m:brk m:alnAt="23"/>
                          </m:rPr>
                          <a:rPr lang="en-US" altLang="zh-CN" sz="1800" i="1">
                            <a:latin typeface="Cambria Math"/>
                            <a:ea typeface="Cambria Math"/>
                          </a:rPr>
                          <m:t>𝑖</m:t>
                        </m:r>
                        <m:r>
                          <a:rPr lang="en-US" altLang="zh-CN" sz="1800" i="1">
                            <a:latin typeface="Cambria Math"/>
                            <a:ea typeface="Cambria Math"/>
                          </a:rPr>
                          <m:t>=1</m:t>
                        </m:r>
                      </m:sub>
                      <m:sup>
                        <m:r>
                          <a:rPr lang="en-US" altLang="zh-CN" sz="1800" i="1">
                            <a:latin typeface="Cambria Math"/>
                            <a:ea typeface="Cambria Math"/>
                          </a:rPr>
                          <m:t>𝑛</m:t>
                        </m:r>
                      </m:sup>
                      <m:e>
                        <m:d>
                          <m:dPr>
                            <m:begChr m:val="["/>
                            <m:endChr m:val="]"/>
                            <m:ctrlPr>
                              <a:rPr lang="en-US" altLang="zh-CN" sz="1800" i="1" smtClean="0">
                                <a:latin typeface="Cambria Math" panose="02040503050406030204" pitchFamily="18" charset="0"/>
                                <a:ea typeface="Cambria Math"/>
                              </a:rPr>
                            </m:ctrlPr>
                          </m:dPr>
                          <m:e>
                            <m:nary>
                              <m:naryPr>
                                <m:limLoc m:val="undOvr"/>
                                <m:subHide m:val="on"/>
                                <m:supHide m:val="on"/>
                                <m:ctrlPr>
                                  <a:rPr lang="en-US" altLang="zh-CN" sz="1800" i="1">
                                    <a:latin typeface="Cambria Math" panose="02040503050406030204" pitchFamily="18" charset="0"/>
                                    <a:ea typeface="Cambria Math"/>
                                  </a:rPr>
                                </m:ctrlPr>
                              </m:naryPr>
                              <m:sub/>
                              <m:sup/>
                              <m:e>
                                <m:sSup>
                                  <m:sSupPr>
                                    <m:ctrlPr>
                                      <a:rPr lang="en-US" altLang="zh-CN" sz="1800" i="1">
                                        <a:latin typeface="Cambria Math" panose="02040503050406030204" pitchFamily="18" charset="0"/>
                                        <a:ea typeface="Cambria Math"/>
                                      </a:rPr>
                                    </m:ctrlPr>
                                  </m:sSupPr>
                                  <m:e>
                                    <m:r>
                                      <a:rPr lang="en-US" altLang="zh-CN" sz="1800" i="1">
                                        <a:latin typeface="Cambria Math"/>
                                        <a:ea typeface="Cambria Math"/>
                                      </a:rPr>
                                      <m:t>𝑑</m:t>
                                    </m:r>
                                  </m:e>
                                  <m:sup>
                                    <m:r>
                                      <a:rPr lang="en-US" altLang="zh-CN" sz="1800" i="1">
                                        <a:latin typeface="Cambria Math"/>
                                        <a:ea typeface="Cambria Math"/>
                                      </a:rPr>
                                      <m:t>3</m:t>
                                    </m:r>
                                  </m:sup>
                                </m:sSup>
                                <m:sSub>
                                  <m:sSubPr>
                                    <m:ctrlPr>
                                      <a:rPr lang="en-US" altLang="zh-CN" sz="1800" i="1">
                                        <a:latin typeface="Cambria Math" panose="02040503050406030204" pitchFamily="18" charset="0"/>
                                        <a:ea typeface="Cambria Math"/>
                                      </a:rPr>
                                    </m:ctrlPr>
                                  </m:sSubPr>
                                  <m:e>
                                    <m:r>
                                      <a:rPr lang="en-US" altLang="zh-CN" sz="1800" i="1">
                                        <a:latin typeface="Cambria Math"/>
                                        <a:ea typeface="Cambria Math"/>
                                      </a:rPr>
                                      <m:t>𝑚</m:t>
                                    </m:r>
                                  </m:e>
                                  <m:sub>
                                    <m:r>
                                      <a:rPr lang="en-US" altLang="zh-CN" sz="1800" i="1">
                                        <a:latin typeface="Cambria Math"/>
                                        <a:ea typeface="Cambria Math"/>
                                      </a:rPr>
                                      <m:t>𝑖</m:t>
                                    </m:r>
                                  </m:sub>
                                </m:sSub>
                                <m:r>
                                  <a:rPr lang="en-US" altLang="zh-CN" sz="1800" i="1">
                                    <a:latin typeface="Cambria Math"/>
                                    <a:ea typeface="Cambria Math"/>
                                  </a:rPr>
                                  <m:t>∙</m:t>
                                </m:r>
                                <m:r>
                                  <a:rPr lang="en-US" altLang="zh-CN" sz="1800" i="1">
                                    <a:latin typeface="Cambria Math"/>
                                    <a:ea typeface="Cambria Math"/>
                                  </a:rPr>
                                  <m:t>𝑝</m:t>
                                </m:r>
                                <m:r>
                                  <a:rPr lang="en-US" altLang="zh-CN" sz="1800" i="1">
                                    <a:latin typeface="Cambria Math"/>
                                    <a:ea typeface="Cambria Math"/>
                                  </a:rPr>
                                  <m:t>(</m:t>
                                </m:r>
                                <m:sSub>
                                  <m:sSubPr>
                                    <m:ctrlPr>
                                      <a:rPr lang="en-US" altLang="zh-CN" sz="1800" b="1" i="1">
                                        <a:latin typeface="Cambria Math" panose="02040503050406030204" pitchFamily="18" charset="0"/>
                                        <a:ea typeface="Cambria Math"/>
                                      </a:rPr>
                                    </m:ctrlPr>
                                  </m:sSubPr>
                                  <m:e>
                                    <m:r>
                                      <a:rPr lang="en-US" altLang="zh-CN" sz="1800" b="1" i="1">
                                        <a:latin typeface="Cambria Math"/>
                                        <a:ea typeface="Cambria Math"/>
                                      </a:rPr>
                                      <m:t>𝒎</m:t>
                                    </m:r>
                                  </m:e>
                                  <m:sub>
                                    <m:r>
                                      <a:rPr lang="en-US" altLang="zh-CN" sz="1800" b="1" i="1">
                                        <a:latin typeface="Cambria Math"/>
                                        <a:ea typeface="Cambria Math"/>
                                      </a:rPr>
                                      <m:t>𝒊</m:t>
                                    </m:r>
                                  </m:sub>
                                </m:sSub>
                                <m:r>
                                  <a:rPr lang="en-US" altLang="zh-CN" sz="1800" i="1">
                                    <a:latin typeface="Cambria Math"/>
                                    <a:ea typeface="Cambria Math"/>
                                  </a:rPr>
                                  <m:t>|</m:t>
                                </m:r>
                                <m:r>
                                  <a:rPr lang="en-US" altLang="zh-CN" sz="1800" i="1">
                                    <a:latin typeface="Cambria Math"/>
                                    <a:ea typeface="Cambria Math"/>
                                  </a:rPr>
                                  <m:t>𝐾</m:t>
                                </m:r>
                                <m:r>
                                  <a:rPr lang="en-US" altLang="zh-CN" sz="1800" i="1">
                                    <a:latin typeface="Cambria Math"/>
                                    <a:ea typeface="Cambria Math"/>
                                  </a:rPr>
                                  <m:t>)</m:t>
                                </m:r>
                                <m:sSub>
                                  <m:sSubPr>
                                    <m:ctrlPr>
                                      <a:rPr lang="en-US" altLang="zh-CN" sz="1800" i="1">
                                        <a:latin typeface="Cambria Math" panose="02040503050406030204" pitchFamily="18" charset="0"/>
                                        <a:ea typeface="Cambria Math"/>
                                      </a:rPr>
                                    </m:ctrlPr>
                                  </m:sSubPr>
                                  <m:e>
                                    <m:r>
                                      <a:rPr lang="en-US" altLang="zh-CN" sz="1800" i="1">
                                        <a:latin typeface="Cambria Math"/>
                                        <a:ea typeface="Cambria Math"/>
                                      </a:rPr>
                                      <m:t>𝑝</m:t>
                                    </m:r>
                                  </m:e>
                                  <m:sub>
                                    <m:r>
                                      <a:rPr lang="en-US" altLang="zh-CN" sz="1800" i="1">
                                        <a:latin typeface="Cambria Math"/>
                                        <a:ea typeface="Cambria Math"/>
                                      </a:rPr>
                                      <m:t>𝑖</m:t>
                                    </m:r>
                                  </m:sub>
                                </m:sSub>
                                <m:d>
                                  <m:dPr>
                                    <m:ctrlPr>
                                      <a:rPr lang="en-US" altLang="zh-CN" sz="1800" i="1">
                                        <a:latin typeface="Cambria Math" panose="02040503050406030204" pitchFamily="18" charset="0"/>
                                        <a:ea typeface="Cambria Math"/>
                                      </a:rPr>
                                    </m:ctrlPr>
                                  </m:dPr>
                                  <m:e>
                                    <m:sSub>
                                      <m:sSubPr>
                                        <m:ctrlPr>
                                          <a:rPr lang="en-US" altLang="zh-CN" sz="1800" b="1" i="1">
                                            <a:latin typeface="Cambria Math" panose="02040503050406030204" pitchFamily="18" charset="0"/>
                                            <a:ea typeface="Cambria Math"/>
                                          </a:rPr>
                                        </m:ctrlPr>
                                      </m:sSubPr>
                                      <m:e>
                                        <m:r>
                                          <a:rPr lang="en-US" altLang="zh-CN" sz="1800" b="1" i="1">
                                            <a:latin typeface="Cambria Math"/>
                                            <a:ea typeface="Cambria Math"/>
                                          </a:rPr>
                                          <m:t>𝒙</m:t>
                                        </m:r>
                                      </m:e>
                                      <m:sub>
                                        <m:r>
                                          <a:rPr lang="en-US" altLang="zh-CN" sz="1800" b="1" i="1">
                                            <a:latin typeface="Cambria Math"/>
                                            <a:ea typeface="Cambria Math"/>
                                          </a:rPr>
                                          <m:t>𝒊</m:t>
                                        </m:r>
                                      </m:sub>
                                    </m:sSub>
                                  </m:e>
                                  <m:e>
                                    <m:sSub>
                                      <m:sSubPr>
                                        <m:ctrlPr>
                                          <a:rPr lang="en-US" altLang="zh-CN" sz="1800" b="1" i="1">
                                            <a:latin typeface="Cambria Math" panose="02040503050406030204" pitchFamily="18" charset="0"/>
                                            <a:ea typeface="Cambria Math"/>
                                          </a:rPr>
                                        </m:ctrlPr>
                                      </m:sSubPr>
                                      <m:e>
                                        <m:r>
                                          <a:rPr lang="en-US" altLang="zh-CN" sz="1800" b="1" i="1">
                                            <a:latin typeface="Cambria Math"/>
                                            <a:ea typeface="Cambria Math"/>
                                          </a:rPr>
                                          <m:t>𝒎</m:t>
                                        </m:r>
                                      </m:e>
                                      <m:sub>
                                        <m:r>
                                          <a:rPr lang="en-US" altLang="zh-CN" sz="1800" b="1" i="1">
                                            <a:latin typeface="Cambria Math"/>
                                            <a:ea typeface="Cambria Math"/>
                                          </a:rPr>
                                          <m:t>𝒊</m:t>
                                        </m:r>
                                      </m:sub>
                                    </m:sSub>
                                    <m:r>
                                      <a:rPr lang="en-US" altLang="zh-CN" sz="1800" i="1">
                                        <a:latin typeface="Cambria Math"/>
                                        <a:ea typeface="Cambria Math"/>
                                      </a:rPr>
                                      <m:t>,</m:t>
                                    </m:r>
                                    <m:r>
                                      <a:rPr lang="en-US" altLang="zh-CN" sz="1800" i="1">
                                        <a:latin typeface="Cambria Math"/>
                                        <a:ea typeface="Cambria Math"/>
                                      </a:rPr>
                                      <m:t>𝐾</m:t>
                                    </m:r>
                                  </m:e>
                                </m:d>
                              </m:e>
                            </m:nary>
                          </m:e>
                        </m:d>
                      </m:e>
                    </m:nary>
                  </m:oMath>
                </a14:m>
                <a:endParaRPr lang="en-US" altLang="zh-CN" sz="1800" dirty="0" smtClean="0"/>
              </a:p>
              <a:p>
                <a14:m>
                  <m:oMath xmlns:m="http://schemas.openxmlformats.org/officeDocument/2006/math">
                    <m:d>
                      <m:dPr>
                        <m:begChr m:val="{"/>
                        <m:endChr m:val=""/>
                        <m:ctrlPr>
                          <a:rPr lang="en-US" altLang="zh-CN" sz="2000" i="1">
                            <a:latin typeface="Cambria Math" panose="02040503050406030204" pitchFamily="18" charset="0"/>
                          </a:rPr>
                        </m:ctrlPr>
                      </m:dPr>
                      <m:e>
                        <m:eqArr>
                          <m:eqArrPr>
                            <m:ctrlPr>
                              <a:rPr lang="en-US" altLang="zh-CN" sz="2000" i="1">
                                <a:latin typeface="Cambria Math" panose="02040503050406030204" pitchFamily="18" charset="0"/>
                              </a:rPr>
                            </m:ctrlPr>
                          </m:eqArrPr>
                          <m:e>
                            <m:r>
                              <a:rPr lang="en-US" altLang="zh-CN" sz="2000" i="1">
                                <a:latin typeface="Cambria Math"/>
                              </a:rPr>
                              <m:t>𝐵</m:t>
                            </m:r>
                            <m:d>
                              <m:dPr>
                                <m:ctrlPr>
                                  <a:rPr lang="en-US" altLang="zh-CN" sz="2000" i="1">
                                    <a:latin typeface="Cambria Math" panose="02040503050406030204" pitchFamily="18" charset="0"/>
                                  </a:rPr>
                                </m:ctrlPr>
                              </m:dPr>
                              <m:e>
                                <m:r>
                                  <a:rPr lang="en-US" altLang="zh-CN" sz="2000" i="1">
                                    <a:latin typeface="Cambria Math"/>
                                  </a:rPr>
                                  <m:t>𝐻</m:t>
                                </m:r>
                                <m:r>
                                  <a:rPr lang="en-US" altLang="zh-CN" sz="2000" i="1">
                                    <a:latin typeface="Cambria Math"/>
                                  </a:rPr>
                                  <m:t>,</m:t>
                                </m:r>
                                <m:r>
                                  <a:rPr lang="en-US" altLang="zh-CN" sz="2000" i="1">
                                    <a:latin typeface="Cambria Math"/>
                                  </a:rPr>
                                  <m:t>𝐾</m:t>
                                </m:r>
                              </m:e>
                              <m:e>
                                <m:r>
                                  <a:rPr lang="en-US" altLang="zh-CN" sz="2000" i="1">
                                    <a:latin typeface="Cambria Math"/>
                                  </a:rPr>
                                  <m:t>𝐷</m:t>
                                </m:r>
                              </m:e>
                            </m:d>
                            <m:r>
                              <a:rPr lang="en-US" altLang="zh-CN" sz="2000" i="1">
                                <a:latin typeface="Cambria Math"/>
                              </a:rPr>
                              <m:t>≫1, </m:t>
                            </m:r>
                            <m:r>
                              <a:rPr lang="en-US" altLang="zh-CN" sz="2000" i="1">
                                <a:latin typeface="Cambria Math"/>
                              </a:rPr>
                              <m:t>𝐻</m:t>
                            </m:r>
                            <m:r>
                              <a:rPr lang="zh-CN" altLang="en-US" sz="2000" i="1">
                                <a:latin typeface="Cambria Math"/>
                              </a:rPr>
                              <m:t>成立</m:t>
                            </m:r>
                          </m:e>
                          <m:e>
                            <m:r>
                              <a:rPr lang="en-US" altLang="zh-CN" sz="2000" i="1">
                                <a:latin typeface="Cambria Math"/>
                              </a:rPr>
                              <m:t>𝐵</m:t>
                            </m:r>
                            <m:d>
                              <m:dPr>
                                <m:ctrlPr>
                                  <a:rPr lang="en-US" altLang="zh-CN" sz="2000" i="1">
                                    <a:latin typeface="Cambria Math" panose="02040503050406030204" pitchFamily="18" charset="0"/>
                                  </a:rPr>
                                </m:ctrlPr>
                              </m:dPr>
                              <m:e>
                                <m:r>
                                  <a:rPr lang="en-US" altLang="zh-CN" sz="2000" i="1">
                                    <a:latin typeface="Cambria Math"/>
                                  </a:rPr>
                                  <m:t>𝐻</m:t>
                                </m:r>
                                <m:r>
                                  <a:rPr lang="en-US" altLang="zh-CN" sz="2000" i="1">
                                    <a:latin typeface="Cambria Math"/>
                                  </a:rPr>
                                  <m:t>,</m:t>
                                </m:r>
                                <m:r>
                                  <a:rPr lang="en-US" altLang="zh-CN" sz="2000" i="1">
                                    <a:latin typeface="Cambria Math"/>
                                  </a:rPr>
                                  <m:t>𝐾</m:t>
                                </m:r>
                              </m:e>
                              <m:e>
                                <m:r>
                                  <a:rPr lang="en-US" altLang="zh-CN" sz="2000" i="1">
                                    <a:latin typeface="Cambria Math"/>
                                  </a:rPr>
                                  <m:t>𝐷</m:t>
                                </m:r>
                              </m:e>
                            </m:d>
                            <m:r>
                              <a:rPr lang="en-US" altLang="zh-CN" sz="2000" i="1">
                                <a:latin typeface="Cambria Math"/>
                              </a:rPr>
                              <m:t>&lt;1, </m:t>
                            </m:r>
                            <m:r>
                              <a:rPr lang="en-US" altLang="zh-CN" sz="2000" i="1">
                                <a:latin typeface="Cambria Math"/>
                              </a:rPr>
                              <m:t>𝐾</m:t>
                            </m:r>
                            <m:r>
                              <a:rPr lang="zh-CN" altLang="en-US" sz="2000" i="1">
                                <a:latin typeface="Cambria Math"/>
                              </a:rPr>
                              <m:t>成立</m:t>
                            </m:r>
                          </m:e>
                          <m:e>
                            <m:r>
                              <a:rPr lang="en-US" altLang="zh-CN" sz="2000" i="1">
                                <a:latin typeface="Cambria Math"/>
                              </a:rPr>
                              <m:t>𝑜𝑡h𝑒𝑟𝑤𝑖𝑠𝑒</m:t>
                            </m:r>
                            <m:r>
                              <a:rPr lang="en-US" altLang="zh-CN" sz="2000" i="1">
                                <a:latin typeface="Cambria Math"/>
                              </a:rPr>
                              <m:t>, </m:t>
                            </m:r>
                            <m:r>
                              <a:rPr lang="zh-CN" altLang="en-US" sz="2000" i="1">
                                <a:latin typeface="Cambria Math"/>
                              </a:rPr>
                              <m:t>需要进一步检验</m:t>
                            </m:r>
                          </m:e>
                        </m:eqArr>
                      </m:e>
                    </m:d>
                  </m:oMath>
                </a14:m>
                <a:endParaRPr lang="en-US" altLang="zh-CN" sz="2800" dirty="0"/>
              </a:p>
              <a:p>
                <a:endParaRPr lang="en-US"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481328"/>
                <a:ext cx="8229600" cy="4995672"/>
              </a:xfrm>
              <a:blipFill rotWithShape="0">
                <a:blip r:embed="rId3"/>
                <a:stretch>
                  <a:fillRect t="-2073" r="-1037"/>
                </a:stretch>
              </a:blipFill>
            </p:spPr>
            <p:txBody>
              <a:bodyPr/>
              <a:lstStyle/>
              <a:p>
                <a:r>
                  <a:rPr lang="zh-CN" altLang="en-US">
                    <a:noFill/>
                  </a:rPr>
                  <a:t> </a:t>
                </a:r>
              </a:p>
            </p:txBody>
          </p:sp>
        </mc:Fallback>
      </mc:AlternateContent>
      <p:sp>
        <p:nvSpPr>
          <p:cNvPr id="2" name="Title 1"/>
          <p:cNvSpPr>
            <a:spLocks noGrp="1"/>
          </p:cNvSpPr>
          <p:nvPr>
            <p:ph type="title"/>
          </p:nvPr>
        </p:nvSpPr>
        <p:spPr/>
        <p:txBody>
          <a:bodyPr/>
          <a:lstStyle/>
          <a:p>
            <a:r>
              <a:rPr lang="zh-CN" altLang="en-US" dirty="0"/>
              <a:t>似然函数的参数化模型</a:t>
            </a:r>
            <a:endParaRPr lang="en-US" dirty="0"/>
          </a:p>
        </p:txBody>
      </p:sp>
    </p:spTree>
    <p:extLst>
      <p:ext uri="{BB962C8B-B14F-4D97-AF65-F5344CB8AC3E}">
        <p14:creationId xmlns:p14="http://schemas.microsoft.com/office/powerpoint/2010/main" val="1836078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txDef>
      <a:spPr/>
      <a:bodyPr vert="horz" lIns="45720" rIns="45720">
        <a:noAutofit/>
      </a:bodyPr>
      <a:lstStyle>
        <a:defPPr fontAlgn="auto">
          <a:defRPr dirty="0" smtClean="0"/>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14070</TotalTime>
  <Words>2390</Words>
  <Application>Microsoft Office PowerPoint</Application>
  <PresentationFormat>全屏显示(4:3)</PresentationFormat>
  <Paragraphs>297</Paragraphs>
  <Slides>31</Slides>
  <Notes>22</Notes>
  <HiddenSlides>7</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31</vt:i4>
      </vt:variant>
    </vt:vector>
  </HeadingPairs>
  <TitlesOfParts>
    <vt:vector size="44" baseType="lpstr">
      <vt:lpstr>Gill Sans MT</vt:lpstr>
      <vt:lpstr>宋体</vt:lpstr>
      <vt:lpstr>黑体</vt:lpstr>
      <vt:lpstr>Arial</vt:lpstr>
      <vt:lpstr>Calibri</vt:lpstr>
      <vt:lpstr>Cambria Math</vt:lpstr>
      <vt:lpstr>Lucida Sans Unicode</vt:lpstr>
      <vt:lpstr>Times</vt:lpstr>
      <vt:lpstr>Verdana</vt:lpstr>
      <vt:lpstr>Wingdings</vt:lpstr>
      <vt:lpstr>Wingdings 2</vt:lpstr>
      <vt:lpstr>Wingdings 3</vt:lpstr>
      <vt:lpstr>聚合</vt:lpstr>
      <vt:lpstr>基于几何模型的射电星表交叉证认方法</vt:lpstr>
      <vt:lpstr>CROSSMATCHING WITH RADIO MORPHOLOGY</vt:lpstr>
      <vt:lpstr>Crossmatching交叉证认</vt:lpstr>
      <vt:lpstr>Difficulties</vt:lpstr>
      <vt:lpstr>Goal</vt:lpstr>
      <vt:lpstr>工作基础</vt:lpstr>
      <vt:lpstr>贝叶斯因子</vt:lpstr>
      <vt:lpstr>贝叶斯因子</vt:lpstr>
      <vt:lpstr>似然函数的参数化模型</vt:lpstr>
      <vt:lpstr>将赤道坐标转换为天球切平面坐标</vt:lpstr>
      <vt:lpstr>直线对称模型</vt:lpstr>
      <vt:lpstr>基于直线对称模型的假设计算</vt:lpstr>
      <vt:lpstr>基于直线对称模型的假设计算</vt:lpstr>
      <vt:lpstr>概率密度函数的选择</vt:lpstr>
      <vt:lpstr>概率密度函数的选择</vt:lpstr>
      <vt:lpstr>Lobe与Core的条件概率密度函数的其他选择</vt:lpstr>
      <vt:lpstr>直线非对称模型</vt:lpstr>
      <vt:lpstr>直线非对称模型</vt:lpstr>
      <vt:lpstr>积分计算-Importance Sampling</vt:lpstr>
      <vt:lpstr>简化计算 1：多维正态分布概率密度函数乘积</vt:lpstr>
      <vt:lpstr>简化计算 2：直接计算最简单的贝叶斯因子</vt:lpstr>
      <vt:lpstr>简化后的公式</vt:lpstr>
      <vt:lpstr>数据分析</vt:lpstr>
      <vt:lpstr>数据分析算法</vt:lpstr>
      <vt:lpstr>结果对比</vt:lpstr>
      <vt:lpstr>Nine Good Triplets</vt:lpstr>
      <vt:lpstr>Triple with Big Angle, B=8.3</vt:lpstr>
      <vt:lpstr>5 more triplets</vt:lpstr>
      <vt:lpstr>Good Doubles</vt:lpstr>
      <vt:lpstr>Bad Doubles</vt:lpstr>
      <vt:lpstr>小结</vt:lpstr>
    </vt:vector>
  </TitlesOfParts>
  <Company>China-VO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Zone Region Match</dc:title>
  <dc:creator>Dongwei Fan</dc:creator>
  <cp:lastModifiedBy>Dongwei Fan</cp:lastModifiedBy>
  <cp:revision>899</cp:revision>
  <dcterms:created xsi:type="dcterms:W3CDTF">2012-03-08T21:23:48Z</dcterms:created>
  <dcterms:modified xsi:type="dcterms:W3CDTF">2014-01-10T01:58:20Z</dcterms:modified>
</cp:coreProperties>
</file>