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8"/>
  </p:notesMasterIdLst>
  <p:sldIdLst>
    <p:sldId id="256" r:id="rId2"/>
    <p:sldId id="264" r:id="rId3"/>
    <p:sldId id="257" r:id="rId4"/>
    <p:sldId id="305" r:id="rId5"/>
    <p:sldId id="293" r:id="rId6"/>
    <p:sldId id="294" r:id="rId7"/>
    <p:sldId id="296" r:id="rId8"/>
    <p:sldId id="287" r:id="rId9"/>
    <p:sldId id="262" r:id="rId10"/>
    <p:sldId id="280" r:id="rId11"/>
    <p:sldId id="260" r:id="rId12"/>
    <p:sldId id="274" r:id="rId13"/>
    <p:sldId id="275" r:id="rId14"/>
    <p:sldId id="276" r:id="rId15"/>
    <p:sldId id="284" r:id="rId16"/>
    <p:sldId id="290" r:id="rId17"/>
    <p:sldId id="291" r:id="rId18"/>
    <p:sldId id="265" r:id="rId19"/>
    <p:sldId id="273" r:id="rId20"/>
    <p:sldId id="266" r:id="rId21"/>
    <p:sldId id="267" r:id="rId22"/>
    <p:sldId id="306" r:id="rId23"/>
    <p:sldId id="307" r:id="rId24"/>
    <p:sldId id="283" r:id="rId25"/>
    <p:sldId id="300" r:id="rId26"/>
    <p:sldId id="297" r:id="rId27"/>
    <p:sldId id="286" r:id="rId28"/>
    <p:sldId id="303" r:id="rId29"/>
    <p:sldId id="292" r:id="rId30"/>
    <p:sldId id="301" r:id="rId31"/>
    <p:sldId id="309" r:id="rId32"/>
    <p:sldId id="299" r:id="rId33"/>
    <p:sldId id="302" r:id="rId34"/>
    <p:sldId id="308" r:id="rId35"/>
    <p:sldId id="304" r:id="rId36"/>
    <p:sldId id="277"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32" y="-5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A4108-8E4C-406E-B844-1AD4207722C3}" type="datetimeFigureOut">
              <a:rPr lang="zh-CN" altLang="en-US" smtClean="0"/>
              <a:t>2013/2/8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731953-3744-44F9-8186-99A69B12E41D}" type="slidenum">
              <a:rPr lang="zh-CN" altLang="en-US" smtClean="0"/>
              <a:t>‹#›</a:t>
            </a:fld>
            <a:endParaRPr lang="zh-CN" altLang="en-US"/>
          </a:p>
        </p:txBody>
      </p:sp>
    </p:spTree>
    <p:extLst>
      <p:ext uri="{BB962C8B-B14F-4D97-AF65-F5344CB8AC3E}">
        <p14:creationId xmlns:p14="http://schemas.microsoft.com/office/powerpoint/2010/main" val="366242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31953-3744-44F9-8186-99A69B12E41D}" type="slidenum">
              <a:rPr lang="zh-CN" altLang="en-US" smtClean="0"/>
              <a:t>1</a:t>
            </a:fld>
            <a:endParaRPr lang="zh-CN" altLang="en-US"/>
          </a:p>
        </p:txBody>
      </p:sp>
    </p:spTree>
    <p:extLst>
      <p:ext uri="{BB962C8B-B14F-4D97-AF65-F5344CB8AC3E}">
        <p14:creationId xmlns:p14="http://schemas.microsoft.com/office/powerpoint/2010/main" val="103911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31953-3744-44F9-8186-99A69B12E41D}" type="slidenum">
              <a:rPr lang="zh-CN" altLang="en-US" smtClean="0"/>
              <a:t>4</a:t>
            </a:fld>
            <a:endParaRPr lang="zh-CN" altLang="en-US"/>
          </a:p>
        </p:txBody>
      </p:sp>
    </p:spTree>
    <p:extLst>
      <p:ext uri="{BB962C8B-B14F-4D97-AF65-F5344CB8AC3E}">
        <p14:creationId xmlns:p14="http://schemas.microsoft.com/office/powerpoint/2010/main" val="264590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A731953-3744-44F9-8186-99A69B12E41D}" type="slidenum">
              <a:rPr lang="zh-CN" altLang="en-US" smtClean="0"/>
              <a:t>13</a:t>
            </a:fld>
            <a:endParaRPr lang="zh-CN" altLang="en-US"/>
          </a:p>
        </p:txBody>
      </p:sp>
    </p:spTree>
    <p:extLst>
      <p:ext uri="{BB962C8B-B14F-4D97-AF65-F5344CB8AC3E}">
        <p14:creationId xmlns:p14="http://schemas.microsoft.com/office/powerpoint/2010/main" val="6913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A731953-3744-44F9-8186-99A69B12E41D}" type="slidenum">
              <a:rPr lang="zh-CN" altLang="en-US" smtClean="0"/>
              <a:t>27</a:t>
            </a:fld>
            <a:endParaRPr lang="zh-CN" altLang="en-US"/>
          </a:p>
        </p:txBody>
      </p:sp>
    </p:spTree>
    <p:extLst>
      <p:ext uri="{BB962C8B-B14F-4D97-AF65-F5344CB8AC3E}">
        <p14:creationId xmlns:p14="http://schemas.microsoft.com/office/powerpoint/2010/main" val="28766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31953-3744-44F9-8186-99A69B12E41D}" type="slidenum">
              <a:rPr lang="zh-CN" altLang="en-US" smtClean="0"/>
              <a:t>32</a:t>
            </a:fld>
            <a:endParaRPr lang="zh-CN" altLang="en-US"/>
          </a:p>
        </p:txBody>
      </p:sp>
    </p:spTree>
    <p:extLst>
      <p:ext uri="{BB962C8B-B14F-4D97-AF65-F5344CB8AC3E}">
        <p14:creationId xmlns:p14="http://schemas.microsoft.com/office/powerpoint/2010/main" val="98096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6400800" y="6355080"/>
            <a:ext cx="2286000" cy="365760"/>
          </a:xfrm>
        </p:spPr>
        <p:txBody>
          <a:bodyPr/>
          <a:lstStyle>
            <a:lvl1pPr>
              <a:defRPr sz="1400"/>
            </a:lvl1pPr>
          </a:lstStyle>
          <a:p>
            <a:fld id="{136ECE5C-5C57-437C-AE23-600C85873336}" type="datetime1">
              <a:rPr lang="en-US" altLang="zh-CN" smtClean="0"/>
              <a:t>2/8/2013</a:t>
            </a:fld>
            <a:endParaRPr lang="zh-CN" altLang="en-US"/>
          </a:p>
        </p:txBody>
      </p:sp>
      <p:sp>
        <p:nvSpPr>
          <p:cNvPr id="17" name="页脚占位符 16"/>
          <p:cNvSpPr>
            <a:spLocks noGrp="1"/>
          </p:cNvSpPr>
          <p:nvPr>
            <p:ph type="ftr" sz="quarter" idx="11"/>
          </p:nvPr>
        </p:nvSpPr>
        <p:spPr>
          <a:xfrm>
            <a:off x="2898648" y="6355080"/>
            <a:ext cx="3474720" cy="365760"/>
          </a:xfrm>
        </p:spPr>
        <p:txBody>
          <a:bodyPr/>
          <a:lstStyle/>
          <a:p>
            <a:endParaRPr lang="zh-CN" altLang="en-US"/>
          </a:p>
        </p:txBody>
      </p:sp>
      <p:sp>
        <p:nvSpPr>
          <p:cNvPr id="29" name="灯片编号占位符 28"/>
          <p:cNvSpPr>
            <a:spLocks noGrp="1"/>
          </p:cNvSpPr>
          <p:nvPr>
            <p:ph type="sldNum" sz="quarter" idx="12"/>
          </p:nvPr>
        </p:nvSpPr>
        <p:spPr>
          <a:xfrm>
            <a:off x="1216152" y="6355080"/>
            <a:ext cx="1219200" cy="365760"/>
          </a:xfrm>
        </p:spPr>
        <p:txBody>
          <a:bodyPr/>
          <a:lstStyle/>
          <a:p>
            <a:fld id="{6F5CC7F7-9C55-45D7-A410-6BEFBA1CCE4C}" type="slidenum">
              <a:rPr lang="zh-CN" altLang="en-US" smtClean="0"/>
              <a:t>‹#›</a:t>
            </a:fld>
            <a:endParaRPr lang="zh-CN" altLang="en-US" dirty="0"/>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F650100-9F66-410E-98EF-4E51E762DFE4}" type="datetime1">
              <a:rPr lang="en-US" altLang="zh-CN" smtClean="0"/>
              <a:t>2/8/2013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5CC7F7-9C55-45D7-A410-6BEFBA1CCE4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78572CB-FEBA-4D71-8530-BE22770CE2B5}" type="datetime1">
              <a:rPr lang="en-US" altLang="zh-CN" smtClean="0"/>
              <a:t>2/8/2013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5CC7F7-9C55-45D7-A410-6BEFBA1CCE4C}" type="slidenum">
              <a:rPr lang="zh-CN" altLang="en-US" smtClean="0"/>
              <a:t>‹#›</a:t>
            </a:fld>
            <a:endParaRPr lang="zh-CN" altLang="en-US"/>
          </a:p>
        </p:txBody>
      </p:sp>
      <p:sp>
        <p:nvSpPr>
          <p:cNvPr id="7" name="直接连接符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接连接符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5CC7F7-9C55-45D7-A410-6BEFBA1CCE4C}" type="slidenum">
              <a:rPr lang="zh-CN" altLang="en-US" smtClean="0"/>
              <a:t>‹#›</a:t>
            </a:fld>
            <a:endParaRPr lang="zh-CN" altLang="en-US"/>
          </a:p>
        </p:txBody>
      </p:sp>
      <p:sp>
        <p:nvSpPr>
          <p:cNvPr id="8" name="内容占位符 7"/>
          <p:cNvSpPr>
            <a:spLocks noGrp="1"/>
          </p:cNvSpPr>
          <p:nvPr>
            <p:ph sz="quarter" idx="1"/>
          </p:nvPr>
        </p:nvSpPr>
        <p:spPr>
          <a:xfrm>
            <a:off x="457200" y="1219200"/>
            <a:ext cx="8229600"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a:xfrm>
            <a:off x="6400800" y="6355080"/>
            <a:ext cx="2286000" cy="365760"/>
          </a:xfrm>
        </p:spPr>
        <p:txBody>
          <a:bodyPr/>
          <a:lstStyle/>
          <a:p>
            <a:fld id="{24BCE19B-4B7D-436D-86C7-E659BD14D56A}" type="datetime1">
              <a:rPr lang="en-US" altLang="zh-CN" smtClean="0"/>
              <a:t>2/8/2013</a:t>
            </a:fld>
            <a:endParaRPr lang="zh-CN" altLang="en-US"/>
          </a:p>
        </p:txBody>
      </p:sp>
      <p:sp>
        <p:nvSpPr>
          <p:cNvPr id="5" name="页脚占位符 4"/>
          <p:cNvSpPr>
            <a:spLocks noGrp="1"/>
          </p:cNvSpPr>
          <p:nvPr>
            <p:ph type="ftr" sz="quarter" idx="11"/>
          </p:nvPr>
        </p:nvSpPr>
        <p:spPr>
          <a:xfrm>
            <a:off x="2898648" y="6355080"/>
            <a:ext cx="3474720" cy="365760"/>
          </a:xfrm>
        </p:spPr>
        <p:txBody>
          <a:bodyPr/>
          <a:lstStyle/>
          <a:p>
            <a:endParaRPr lang="zh-CN" altLang="en-US"/>
          </a:p>
        </p:txBody>
      </p:sp>
      <p:sp>
        <p:nvSpPr>
          <p:cNvPr id="6" name="灯片编号占位符 5"/>
          <p:cNvSpPr>
            <a:spLocks noGrp="1"/>
          </p:cNvSpPr>
          <p:nvPr>
            <p:ph type="sldNum" sz="quarter" idx="12"/>
          </p:nvPr>
        </p:nvSpPr>
        <p:spPr>
          <a:xfrm>
            <a:off x="1069848" y="6355080"/>
            <a:ext cx="1520952" cy="365760"/>
          </a:xfrm>
        </p:spPr>
        <p:txBody>
          <a:bodyPr/>
          <a:lstStyle/>
          <a:p>
            <a:fld id="{6F5CC7F7-9C55-45D7-A410-6BEFBA1CCE4C}" type="slidenum">
              <a:rPr lang="zh-CN" altLang="en-US" smtClean="0"/>
              <a:t>‹#›</a:t>
            </a:fld>
            <a:endParaRPr lang="zh-CN"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ECA630C8-69B7-4580-AAC5-35926E2E2184}" type="datetime1">
              <a:rPr lang="en-US" altLang="zh-CN" smtClean="0"/>
              <a:t>2/8/2013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5CC7F7-9C55-45D7-A410-6BEFBA1CCE4C}" type="slidenum">
              <a:rPr lang="zh-CN" altLang="en-US" smtClean="0"/>
              <a:t>‹#›</a:t>
            </a:fld>
            <a:endParaRPr lang="zh-CN" altLang="en-US"/>
          </a:p>
        </p:txBody>
      </p:sp>
      <p:sp>
        <p:nvSpPr>
          <p:cNvPr id="9" name="内容占位符 8"/>
          <p:cNvSpPr>
            <a:spLocks noGrp="1"/>
          </p:cNvSpPr>
          <p:nvPr>
            <p:ph sz="quarter" idx="1"/>
          </p:nvPr>
        </p:nvSpPr>
        <p:spPr>
          <a:xfrm>
            <a:off x="457200" y="1219200"/>
            <a:ext cx="4041648"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632198" y="1216152"/>
            <a:ext cx="4041648" cy="493776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9201666D-B943-4380-AE2B-92FB6D415375}" type="datetime1">
              <a:rPr lang="en-US" altLang="zh-CN" smtClean="0"/>
              <a:t>2/8/2013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5CC7F7-9C55-45D7-A410-6BEFBA1CCE4C}" type="slidenum">
              <a:rPr lang="zh-CN" altLang="en-US" smtClean="0"/>
              <a:t>‹#›</a:t>
            </a:fld>
            <a:endParaRPr lang="zh-CN" altLang="en-US"/>
          </a:p>
        </p:txBody>
      </p:sp>
      <p:sp>
        <p:nvSpPr>
          <p:cNvPr id="11" name="内容占位符 10"/>
          <p:cNvSpPr>
            <a:spLocks noGrp="1"/>
          </p:cNvSpPr>
          <p:nvPr>
            <p:ph sz="quarter" idx="2"/>
          </p:nvPr>
        </p:nvSpPr>
        <p:spPr>
          <a:xfrm>
            <a:off x="457200" y="2133600"/>
            <a:ext cx="4038600" cy="4038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648200" y="2133600"/>
            <a:ext cx="4038600" cy="4038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14400"/>
          </a:xfrm>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94DBD279-35F4-429E-B044-485FA482E5A5}" type="datetime1">
              <a:rPr lang="en-US" altLang="zh-CN" smtClean="0"/>
              <a:t>2/8/2013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5CC7F7-9C55-45D7-A410-6BEFBA1CCE4C}" type="slidenum">
              <a:rPr lang="zh-CN" altLang="en-US" smtClean="0"/>
              <a:t>‹#›</a:t>
            </a:fld>
            <a:endParaRPr lang="zh-CN"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A55961-049C-48E0-A1FA-9278DACFCE35}" type="datetime1">
              <a:rPr lang="en-US" altLang="zh-CN" smtClean="0"/>
              <a:t>2/8/2013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5CC7F7-9C55-45D7-A410-6BEFBA1CCE4C}" type="slidenum">
              <a:rPr lang="zh-CN" altLang="en-US" smtClean="0"/>
              <a:t>‹#›</a:t>
            </a:fld>
            <a:endParaRPr lang="zh-CN" altLang="en-US"/>
          </a:p>
        </p:txBody>
      </p:sp>
      <p:sp>
        <p:nvSpPr>
          <p:cNvPr id="5" name="直接连接符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4B4E99F-6B90-43F0-8634-3E472D153FD3}" type="datetime1">
              <a:rPr lang="en-US" altLang="zh-CN" smtClean="0"/>
              <a:t>2/8/2013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5CC7F7-9C55-45D7-A410-6BEFBA1CCE4C}" type="slidenum">
              <a:rPr lang="zh-CN" altLang="en-US" smtClean="0"/>
              <a:t>‹#›</a:t>
            </a:fld>
            <a:endParaRPr lang="zh-CN" altLang="en-US"/>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接连接符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内容占位符 11"/>
          <p:cNvSpPr>
            <a:spLocks noGrp="1"/>
          </p:cNvSpPr>
          <p:nvPr>
            <p:ph sz="quarter" idx="1"/>
          </p:nvPr>
        </p:nvSpPr>
        <p:spPr>
          <a:xfrm>
            <a:off x="304800" y="304800"/>
            <a:ext cx="5715000" cy="5715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4A8E7D56-57CF-4FA0-8402-8765A39CDCAB}" type="datetime1">
              <a:rPr lang="en-US" altLang="zh-CN" smtClean="0"/>
              <a:t>2/8/2013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5CC7F7-9C55-45D7-A410-6BEFBA1CCE4C}" type="slidenum">
              <a:rPr lang="zh-CN" altLang="en-US" smtClean="0"/>
              <a:t>‹#›</a:t>
            </a:fld>
            <a:endParaRPr lang="zh-CN" altLang="en-US"/>
          </a:p>
        </p:txBody>
      </p:sp>
      <p:sp>
        <p:nvSpPr>
          <p:cNvPr id="8" name="直接连接符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FDA8DCD-00B3-4772-91AF-415195671CA0}" type="datetime1">
              <a:rPr lang="en-US" altLang="zh-CN" smtClean="0"/>
              <a:t>2/8/2013</a:t>
            </a:fld>
            <a:endParaRPr lang="zh-CN" altLang="en-US"/>
          </a:p>
        </p:txBody>
      </p:sp>
      <p:sp>
        <p:nvSpPr>
          <p:cNvPr id="3"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F5CC7F7-9C55-45D7-A410-6BEFBA1CCE4C}" type="slidenum">
              <a:rPr lang="zh-CN" altLang="en-US" smtClean="0"/>
              <a:t>‹#›</a:t>
            </a:fld>
            <a:endParaRPr lang="zh-CN" altLang="en-US"/>
          </a:p>
        </p:txBody>
      </p:sp>
      <p:sp>
        <p:nvSpPr>
          <p:cNvPr id="28" name="直接连接符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接连接符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a:t>Efficient Catalog </a:t>
            </a:r>
            <a:r>
              <a:rPr lang="en-US" altLang="zh-CN" dirty="0" smtClean="0"/>
              <a:t>Matching</a:t>
            </a:r>
            <a:br>
              <a:rPr lang="en-US" altLang="zh-CN" dirty="0" smtClean="0"/>
            </a:br>
            <a:r>
              <a:rPr lang="en-US" altLang="zh-CN" dirty="0" smtClean="0"/>
              <a:t>with </a:t>
            </a:r>
            <a:r>
              <a:rPr lang="en-US" altLang="zh-CN" dirty="0"/>
              <a:t>Dropout Detection</a:t>
            </a:r>
            <a:endParaRPr lang="zh-CN" altLang="en-US" dirty="0"/>
          </a:p>
        </p:txBody>
      </p:sp>
      <p:sp>
        <p:nvSpPr>
          <p:cNvPr id="3" name="副标题 2"/>
          <p:cNvSpPr>
            <a:spLocks noGrp="1"/>
          </p:cNvSpPr>
          <p:nvPr>
            <p:ph type="subTitle" idx="1"/>
          </p:nvPr>
        </p:nvSpPr>
        <p:spPr/>
        <p:txBody>
          <a:bodyPr/>
          <a:lstStyle/>
          <a:p>
            <a:r>
              <a:rPr lang="en-US" altLang="zh-CN" dirty="0" err="1" smtClean="0"/>
              <a:t>Dongwei</a:t>
            </a:r>
            <a:r>
              <a:rPr lang="en-US" altLang="zh-CN" dirty="0" smtClean="0"/>
              <a:t> Fan</a:t>
            </a:r>
            <a:endParaRPr lang="zh-CN" altLang="en-US" dirty="0"/>
          </a:p>
        </p:txBody>
      </p:sp>
    </p:spTree>
    <p:extLst>
      <p:ext uri="{BB962C8B-B14F-4D97-AF65-F5344CB8AC3E}">
        <p14:creationId xmlns:p14="http://schemas.microsoft.com/office/powerpoint/2010/main" val="4076970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Handle the wrap around problem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normAutofit fontScale="77500" lnSpcReduction="20000"/>
              </a:bodyPr>
              <a:lstStyle/>
              <a:p>
                <a:r>
                  <a:rPr lang="en-US" altLang="zh-CN" dirty="0" smtClean="0"/>
                  <a:t>From Spherical Library, the boundary points are easy to calculated, but we cannot determine which is at the left</a:t>
                </a:r>
              </a:p>
              <a:p>
                <a:r>
                  <a:rPr lang="en-US" altLang="zh-CN" dirty="0" smtClean="0"/>
                  <a:t>Two ranges in figure could be </a:t>
                </a:r>
                <a14:m>
                  <m:oMath xmlns:m="http://schemas.openxmlformats.org/officeDocument/2006/math">
                    <m:r>
                      <a:rPr lang="en-US" altLang="zh-CN">
                        <a:latin typeface="Cambria Math"/>
                      </a:rPr>
                      <m:t>(30, 3</m:t>
                    </m:r>
                    <m:r>
                      <a:rPr lang="en-US" altLang="zh-CN" b="0" i="0" smtClean="0">
                        <a:latin typeface="Cambria Math"/>
                      </a:rPr>
                      <m:t>3</m:t>
                    </m:r>
                    <m:r>
                      <a:rPr lang="en-US" altLang="zh-CN">
                        <a:latin typeface="Cambria Math"/>
                      </a:rPr>
                      <m:t>0)</m:t>
                    </m:r>
                  </m:oMath>
                </a14:m>
                <a:r>
                  <a:rPr lang="en-US" altLang="zh-CN" dirty="0" smtClean="0"/>
                  <a:t> or </a:t>
                </a:r>
                <a14:m>
                  <m:oMath xmlns:m="http://schemas.openxmlformats.org/officeDocument/2006/math">
                    <m:r>
                      <a:rPr lang="en-US" altLang="zh-CN" b="0" i="0" smtClean="0">
                        <a:latin typeface="Cambria Math"/>
                      </a:rPr>
                      <m:t>(330, 360)</m:t>
                    </m:r>
                    <m:r>
                      <a:rPr lang="en-US" altLang="zh-CN" b="0" i="1" smtClean="0">
                        <a:latin typeface="Cambria Math"/>
                        <a:ea typeface="Cambria Math"/>
                      </a:rPr>
                      <m:t>∪(0, 30)</m:t>
                    </m:r>
                  </m:oMath>
                </a14:m>
                <a:endParaRPr lang="en-US" altLang="zh-CN" dirty="0" smtClean="0"/>
              </a:p>
              <a:p>
                <a:r>
                  <a:rPr lang="en-US" altLang="zh-CN" dirty="0"/>
                  <a:t>Select Min(Ra),Max(Ra): </a:t>
                </a:r>
                <a:r>
                  <a:rPr lang="en-US" altLang="zh-CN" dirty="0" smtClean="0"/>
                  <a:t>both return </a:t>
                </a:r>
                <a14:m>
                  <m:oMath xmlns:m="http://schemas.openxmlformats.org/officeDocument/2006/math">
                    <m:r>
                      <a:rPr lang="en-US" altLang="zh-CN">
                        <a:latin typeface="Cambria Math"/>
                      </a:rPr>
                      <m:t>(30, 330)</m:t>
                    </m:r>
                  </m:oMath>
                </a14:m>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solidFill>
                      <a:srgbClr val="FF0000"/>
                    </a:solidFill>
                  </a:rPr>
                  <a:t>Which one is the real range?</a:t>
                </a:r>
                <a:endParaRPr lang="en-US" altLang="zh-CN" dirty="0" smtClean="0"/>
              </a:p>
              <a:p>
                <a:r>
                  <a:rPr lang="en-US" altLang="zh-CN" dirty="0" smtClean="0"/>
                  <a:t>If it is (30</a:t>
                </a:r>
                <a:r>
                  <a:rPr lang="en-US" altLang="zh-CN" dirty="0"/>
                  <a:t>, </a:t>
                </a:r>
                <a:r>
                  <a:rPr lang="en-US" altLang="zh-CN" dirty="0" smtClean="0"/>
                  <a:t>330) - </a:t>
                </a:r>
                <a:r>
                  <a:rPr lang="en-US" altLang="zh-CN" dirty="0" smtClean="0">
                    <a:solidFill>
                      <a:srgbClr val="7030A0"/>
                    </a:solidFill>
                  </a:rPr>
                  <a:t>the purple line</a:t>
                </a:r>
                <a:r>
                  <a:rPr lang="en-US" altLang="zh-CN" dirty="0" smtClean="0"/>
                  <a:t>, that is OK</a:t>
                </a:r>
              </a:p>
              <a:p>
                <a:r>
                  <a:rPr lang="en-US" altLang="zh-CN" dirty="0" smtClean="0"/>
                  <a:t>But if (330,360</a:t>
                </a:r>
                <a:r>
                  <a:rPr lang="en-US" altLang="zh-CN" dirty="0"/>
                  <a:t>)</a:t>
                </a:r>
                <a:r>
                  <a:rPr lang="zh-CN" altLang="en-US" dirty="0"/>
                  <a:t>∪</a:t>
                </a:r>
                <a:r>
                  <a:rPr lang="en-US" altLang="zh-CN" dirty="0"/>
                  <a:t>(0,30</a:t>
                </a:r>
                <a:r>
                  <a:rPr lang="en-US" altLang="zh-CN" dirty="0" smtClean="0"/>
                  <a:t>)?</a:t>
                </a:r>
              </a:p>
              <a:p>
                <a:r>
                  <a:rPr lang="en-US" altLang="zh-CN" dirty="0" smtClean="0"/>
                  <a:t>So cut the zone to (0,180),(180,360) then intersect with the region separately</a:t>
                </a:r>
              </a:p>
              <a:p>
                <a:r>
                  <a:rPr lang="en-US" altLang="zh-CN" dirty="0" smtClean="0"/>
                  <a:t>Then select Min(Ra), Max(Ra):</a:t>
                </a:r>
              </a:p>
              <a:p>
                <a:pPr lvl="1"/>
                <a:r>
                  <a:rPr lang="en-US" altLang="zh-CN" dirty="0" smtClean="0"/>
                  <a:t>For purple line return (30,180),(180,330) -- could be merged</a:t>
                </a:r>
              </a:p>
              <a:p>
                <a:pPr lvl="1"/>
                <a:r>
                  <a:rPr lang="en-US" altLang="zh-CN" dirty="0" smtClean="0"/>
                  <a:t>For blue line return (330,360),(0,30)</a:t>
                </a:r>
              </a:p>
              <a:p>
                <a:endParaRPr lang="en-US" altLang="zh-CN" dirty="0"/>
              </a:p>
              <a:p>
                <a:endParaRPr lang="en-US" altLang="zh-CN" dirty="0" smtClean="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rotWithShape="1">
                <a:blip r:embed="rId2"/>
                <a:stretch>
                  <a:fillRect l="-222" t="-1852" r="-444" b="-1358"/>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09496"/>
            <a:ext cx="5486400" cy="127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占位符 3"/>
          <p:cNvSpPr>
            <a:spLocks noGrp="1"/>
          </p:cNvSpPr>
          <p:nvPr>
            <p:ph type="dt" sz="half" idx="10"/>
          </p:nvPr>
        </p:nvSpPr>
        <p:spPr/>
        <p:txBody>
          <a:bodyPr/>
          <a:lstStyle/>
          <a:p>
            <a:fld id="{28720F9E-2C22-4467-BD90-B80AE868AAD0}" type="datetime1">
              <a:rPr lang="en-US" altLang="zh-CN" smtClean="0"/>
              <a:t>2/8/2013</a:t>
            </a:fld>
            <a:endParaRPr lang="zh-CN" altLang="en-US"/>
          </a:p>
        </p:txBody>
      </p:sp>
      <p:sp>
        <p:nvSpPr>
          <p:cNvPr id="5" name="灯片编号占位符 4"/>
          <p:cNvSpPr>
            <a:spLocks noGrp="1"/>
          </p:cNvSpPr>
          <p:nvPr>
            <p:ph type="sldNum" sz="quarter" idx="12"/>
          </p:nvPr>
        </p:nvSpPr>
        <p:spPr/>
        <p:txBody>
          <a:bodyPr/>
          <a:lstStyle/>
          <a:p>
            <a:fld id="{6F5CC7F7-9C55-45D7-A410-6BEFBA1CCE4C}" type="slidenum">
              <a:rPr lang="zh-CN" altLang="en-US" smtClean="0"/>
              <a:t>10</a:t>
            </a:fld>
            <a:endParaRPr lang="zh-CN" altLang="en-US"/>
          </a:p>
        </p:txBody>
      </p:sp>
    </p:spTree>
    <p:extLst>
      <p:ext uri="{BB962C8B-B14F-4D97-AF65-F5344CB8AC3E}">
        <p14:creationId xmlns:p14="http://schemas.microsoft.com/office/powerpoint/2010/main" val="238680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Step 2: Approximate Footprint</a:t>
            </a:r>
            <a:endParaRPr lang="zh-CN" altLang="en-US" dirty="0"/>
          </a:p>
        </p:txBody>
      </p:sp>
      <p:sp>
        <p:nvSpPr>
          <p:cNvPr id="3" name="内容占位符 2"/>
          <p:cNvSpPr>
            <a:spLocks noGrp="1"/>
          </p:cNvSpPr>
          <p:nvPr>
            <p:ph sz="quarter" idx="1"/>
          </p:nvPr>
        </p:nvSpPr>
        <p:spPr>
          <a:xfrm>
            <a:off x="457200" y="1095638"/>
            <a:ext cx="8229600" cy="4937760"/>
          </a:xfrm>
        </p:spPr>
        <p:txBody>
          <a:bodyPr/>
          <a:lstStyle/>
          <a:p>
            <a:pPr lvl="2"/>
            <a:r>
              <a:rPr lang="en-US" altLang="zh-CN" dirty="0" smtClean="0"/>
              <a:t>Get </a:t>
            </a:r>
            <a:r>
              <a:rPr lang="en-US" altLang="zh-CN" dirty="0" smtClean="0"/>
              <a:t>the Footprint of a catalog</a:t>
            </a:r>
          </a:p>
          <a:p>
            <a:pPr lvl="2"/>
            <a:r>
              <a:rPr lang="en-US" altLang="zh-CN" dirty="0" smtClean="0"/>
              <a:t>Make Regions Intersection between </a:t>
            </a:r>
            <a:r>
              <a:rPr lang="en-US" altLang="zh-CN" dirty="0"/>
              <a:t>F</a:t>
            </a:r>
            <a:r>
              <a:rPr lang="en-US" altLang="zh-CN" dirty="0" smtClean="0"/>
              <a:t>ootprint and Zones</a:t>
            </a:r>
          </a:p>
          <a:p>
            <a:pPr lvl="2"/>
            <a:r>
              <a:rPr lang="en-US" altLang="zh-CN" dirty="0" smtClean="0"/>
              <a:t>Calculate the Outline and get the intervals in zones – </a:t>
            </a:r>
            <a:r>
              <a:rPr lang="en-US" altLang="zh-CN" dirty="0" smtClean="0">
                <a:solidFill>
                  <a:srgbClr val="FF0000"/>
                </a:solidFill>
              </a:rPr>
              <a:t>be careful of the </a:t>
            </a:r>
            <a:r>
              <a:rPr lang="en-US" altLang="zh-CN" dirty="0" err="1" smtClean="0">
                <a:solidFill>
                  <a:srgbClr val="FF0000"/>
                </a:solidFill>
              </a:rPr>
              <a:t>buldge</a:t>
            </a:r>
            <a:endParaRPr lang="en-US" altLang="zh-CN" dirty="0" smtClean="0">
              <a:solidFill>
                <a:srgbClr val="FF0000"/>
              </a:solidFill>
            </a:endParaRPr>
          </a:p>
          <a:p>
            <a:pPr lvl="2"/>
            <a:r>
              <a:rPr lang="en-US" altLang="zh-CN" dirty="0" smtClean="0"/>
              <a:t>Merge intervals in the same zone, if they have intersection</a:t>
            </a:r>
          </a:p>
          <a:p>
            <a:pPr lvl="2"/>
            <a:endParaRPr lang="en-US" altLang="zh-CN"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8060"/>
            <a:ext cx="16478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占位符 3"/>
          <p:cNvSpPr>
            <a:spLocks noGrp="1"/>
          </p:cNvSpPr>
          <p:nvPr>
            <p:ph type="dt" sz="half" idx="10"/>
          </p:nvPr>
        </p:nvSpPr>
        <p:spPr/>
        <p:txBody>
          <a:bodyPr/>
          <a:lstStyle/>
          <a:p>
            <a:fld id="{031F7294-DBD9-4386-BE42-B24E5D9009E3}" type="datetime1">
              <a:rPr lang="en-US" altLang="zh-CN" smtClean="0"/>
              <a:t>2/8/2013</a:t>
            </a:fld>
            <a:endParaRPr lang="zh-CN" altLang="en-US"/>
          </a:p>
        </p:txBody>
      </p:sp>
      <p:sp>
        <p:nvSpPr>
          <p:cNvPr id="5" name="灯片编号占位符 4"/>
          <p:cNvSpPr>
            <a:spLocks noGrp="1"/>
          </p:cNvSpPr>
          <p:nvPr>
            <p:ph type="sldNum" sz="quarter" idx="12"/>
          </p:nvPr>
        </p:nvSpPr>
        <p:spPr/>
        <p:txBody>
          <a:bodyPr/>
          <a:lstStyle/>
          <a:p>
            <a:fld id="{6F5CC7F7-9C55-45D7-A410-6BEFBA1CCE4C}" type="slidenum">
              <a:rPr lang="zh-CN" altLang="en-US" smtClean="0"/>
              <a:t>11</a:t>
            </a:fld>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33528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253037"/>
            <a:ext cx="64389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589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calculate the outline</a:t>
            </a:r>
            <a:endParaRPr lang="zh-CN" altLang="en-US" dirty="0"/>
          </a:p>
        </p:txBody>
      </p:sp>
      <p:pic>
        <p:nvPicPr>
          <p:cNvPr id="1026" name="Picture 2" descr="C:\Users\Dongwei Fan\AppData\Roaming\Tencent\Users\1767898971\QQ\WinTemp\RichOle\0HT[XMN}24)9M0_JHE{8Y{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18037"/>
            <a:ext cx="6248400" cy="2009775"/>
          </a:xfrm>
          <a:prstGeom prst="rect">
            <a:avLst/>
          </a:prstGeom>
          <a:noFill/>
          <a:extLst>
            <a:ext uri="{909E8E84-426E-40DD-AFC4-6F175D3DCCD1}">
              <a14:hiddenFill xmlns:a14="http://schemas.microsoft.com/office/drawing/2010/main">
                <a:solidFill>
                  <a:srgbClr val="FFFFFF"/>
                </a:solidFill>
              </a14:hiddenFill>
            </a:ext>
          </a:extLst>
        </p:spPr>
      </p:pic>
      <p:sp>
        <p:nvSpPr>
          <p:cNvPr id="3" name="日期占位符 2"/>
          <p:cNvSpPr>
            <a:spLocks noGrp="1"/>
          </p:cNvSpPr>
          <p:nvPr>
            <p:ph type="dt" sz="half" idx="10"/>
          </p:nvPr>
        </p:nvSpPr>
        <p:spPr/>
        <p:txBody>
          <a:bodyPr/>
          <a:lstStyle/>
          <a:p>
            <a:fld id="{1088E6F5-71D0-40BF-9CB4-AE622294B294}" type="datetime1">
              <a:rPr lang="en-US" altLang="zh-CN" smtClean="0"/>
              <a:t>2/8/2013</a:t>
            </a:fld>
            <a:endParaRPr lang="zh-CN" altLang="en-US"/>
          </a:p>
        </p:txBody>
      </p:sp>
      <p:sp>
        <p:nvSpPr>
          <p:cNvPr id="4" name="灯片编号占位符 3"/>
          <p:cNvSpPr>
            <a:spLocks noGrp="1"/>
          </p:cNvSpPr>
          <p:nvPr>
            <p:ph type="sldNum" sz="quarter" idx="12"/>
          </p:nvPr>
        </p:nvSpPr>
        <p:spPr/>
        <p:txBody>
          <a:bodyPr/>
          <a:lstStyle/>
          <a:p>
            <a:fld id="{6F5CC7F7-9C55-45D7-A410-6BEFBA1CCE4C}" type="slidenum">
              <a:rPr lang="zh-CN" altLang="en-US" smtClean="0"/>
              <a:t>12</a:t>
            </a:fld>
            <a:endParaRPr lang="zh-CN" altLang="en-US"/>
          </a:p>
        </p:txBody>
      </p:sp>
    </p:spTree>
    <p:extLst>
      <p:ext uri="{BB962C8B-B14F-4D97-AF65-F5344CB8AC3E}">
        <p14:creationId xmlns:p14="http://schemas.microsoft.com/office/powerpoint/2010/main" val="3322285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get the outline with bulge</a:t>
            </a:r>
            <a:endParaRPr lang="zh-CN" altLang="en-US" dirty="0"/>
          </a:p>
        </p:txBody>
      </p:sp>
      <p:cxnSp>
        <p:nvCxnSpPr>
          <p:cNvPr id="6" name="肘形连接符 5"/>
          <p:cNvCxnSpPr/>
          <p:nvPr/>
        </p:nvCxnSpPr>
        <p:spPr>
          <a:xfrm>
            <a:off x="152400" y="1447800"/>
            <a:ext cx="5791200" cy="32766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 name="日期占位符 7"/>
          <p:cNvSpPr>
            <a:spLocks noGrp="1"/>
          </p:cNvSpPr>
          <p:nvPr>
            <p:ph type="dt" sz="half" idx="10"/>
          </p:nvPr>
        </p:nvSpPr>
        <p:spPr/>
        <p:txBody>
          <a:bodyPr/>
          <a:lstStyle/>
          <a:p>
            <a:fld id="{6B9D7889-523C-4B8E-942E-BD4C40DAFEA1}" type="datetime1">
              <a:rPr lang="en-US" altLang="zh-CN" smtClean="0"/>
              <a:t>2/8/2013</a:t>
            </a:fld>
            <a:endParaRPr lang="zh-CN" altLang="en-US"/>
          </a:p>
        </p:txBody>
      </p:sp>
      <p:sp>
        <p:nvSpPr>
          <p:cNvPr id="9" name="灯片编号占位符 8"/>
          <p:cNvSpPr>
            <a:spLocks noGrp="1"/>
          </p:cNvSpPr>
          <p:nvPr>
            <p:ph type="sldNum" sz="quarter" idx="12"/>
          </p:nvPr>
        </p:nvSpPr>
        <p:spPr/>
        <p:txBody>
          <a:bodyPr/>
          <a:lstStyle/>
          <a:p>
            <a:fld id="{6F5CC7F7-9C55-45D7-A410-6BEFBA1CCE4C}" type="slidenum">
              <a:rPr lang="zh-CN" altLang="en-US" smtClean="0"/>
              <a:t>13</a:t>
            </a:fld>
            <a:endParaRPr lang="zh-CN" altLang="en-US"/>
          </a:p>
        </p:txBody>
      </p:sp>
      <p:pic>
        <p:nvPicPr>
          <p:cNvPr id="1025" name="Picture 1" descr="C:\Users\Dongwei Fan\AppData\Roaming\Tencent\Users\1767898971\QQ\WinTemp\RichOle\00T581YCVL]_ZX_C`U)})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1" y="1905000"/>
            <a:ext cx="5679509" cy="4907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ongwei Fan\AppData\Roaming\Tencent\Users\1767898971\QQ\WinTemp\RichOle\F@D0]4U45%E%4QY503L`U]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142999"/>
            <a:ext cx="601980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2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merge intervals in a zone</a:t>
            </a:r>
            <a:endParaRPr lang="zh-CN" altLang="en-US" dirty="0"/>
          </a:p>
        </p:txBody>
      </p:sp>
      <p:sp>
        <p:nvSpPr>
          <p:cNvPr id="4" name="内容占位符 3"/>
          <p:cNvSpPr>
            <a:spLocks noGrp="1"/>
          </p:cNvSpPr>
          <p:nvPr>
            <p:ph sz="quarter" idx="1"/>
          </p:nvPr>
        </p:nvSpPr>
        <p:spPr/>
        <p:txBody>
          <a:bodyPr/>
          <a:lstStyle/>
          <a:p>
            <a:r>
              <a:rPr lang="en-US" altLang="zh-CN" dirty="0" smtClean="0"/>
              <a:t>Structure of Table</a:t>
            </a:r>
            <a:endParaRPr lang="zh-CN" altLang="en-US" dirty="0"/>
          </a:p>
        </p:txBody>
      </p:sp>
      <p:sp>
        <p:nvSpPr>
          <p:cNvPr id="5" name="日期占位符 4"/>
          <p:cNvSpPr>
            <a:spLocks noGrp="1"/>
          </p:cNvSpPr>
          <p:nvPr>
            <p:ph type="dt" sz="half" idx="10"/>
          </p:nvPr>
        </p:nvSpPr>
        <p:spPr/>
        <p:txBody>
          <a:bodyPr/>
          <a:lstStyle/>
          <a:p>
            <a:fld id="{9C1035CD-BB3F-48A0-9121-036D498A37D8}" type="datetime1">
              <a:rPr lang="en-US" altLang="zh-CN" smtClean="0"/>
              <a:t>2/8/2013</a:t>
            </a:fld>
            <a:endParaRPr lang="zh-CN" altLang="en-US"/>
          </a:p>
        </p:txBody>
      </p:sp>
      <p:sp>
        <p:nvSpPr>
          <p:cNvPr id="6" name="灯片编号占位符 5"/>
          <p:cNvSpPr>
            <a:spLocks noGrp="1"/>
          </p:cNvSpPr>
          <p:nvPr>
            <p:ph type="sldNum" sz="quarter" idx="12"/>
          </p:nvPr>
        </p:nvSpPr>
        <p:spPr/>
        <p:txBody>
          <a:bodyPr/>
          <a:lstStyle/>
          <a:p>
            <a:fld id="{6F5CC7F7-9C55-45D7-A410-6BEFBA1CCE4C}" type="slidenum">
              <a:rPr lang="zh-CN" altLang="en-US" smtClean="0"/>
              <a:t>14</a:t>
            </a:fld>
            <a:endParaRPr lang="zh-CN" altLang="en-US"/>
          </a:p>
        </p:txBody>
      </p:sp>
      <p:sp>
        <p:nvSpPr>
          <p:cNvPr id="3" name="AutoShape 1" descr="C:\Users\Dongwei Fan\AppData\Roaming\Tencent\Users\1767898971\QQ\WinTemp\RichOle\6V_BI[2_VT(F)U22OP{5J.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38481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923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T-SQL </a:t>
            </a:r>
            <a:r>
              <a:rPr lang="en-US" altLang="zh-CN" dirty="0"/>
              <a:t>to merge intervals -</a:t>
            </a:r>
            <a:r>
              <a:rPr lang="en-US" altLang="zh-CN" dirty="0" smtClean="0"/>
              <a:t>1</a:t>
            </a:r>
            <a:endParaRPr lang="zh-CN" altLang="en-US" dirty="0"/>
          </a:p>
        </p:txBody>
      </p:sp>
      <p:sp>
        <p:nvSpPr>
          <p:cNvPr id="3" name="内容占位符 2"/>
          <p:cNvSpPr>
            <a:spLocks noGrp="1"/>
          </p:cNvSpPr>
          <p:nvPr>
            <p:ph sz="quarter" idx="1"/>
          </p:nvPr>
        </p:nvSpPr>
        <p:spPr/>
        <p:txBody>
          <a:bodyPr/>
          <a:lstStyle/>
          <a:p>
            <a:pPr lvl="1"/>
            <a:endParaRPr lang="zh-CN" altLang="en-US" dirty="0"/>
          </a:p>
        </p:txBody>
      </p:sp>
      <p:sp>
        <p:nvSpPr>
          <p:cNvPr id="4" name="日期占位符 3"/>
          <p:cNvSpPr>
            <a:spLocks noGrp="1"/>
          </p:cNvSpPr>
          <p:nvPr>
            <p:ph type="dt" sz="half" idx="10"/>
          </p:nvPr>
        </p:nvSpPr>
        <p:spPr/>
        <p:txBody>
          <a:bodyPr/>
          <a:lstStyle/>
          <a:p>
            <a:fld id="{19E4D646-37F5-401B-B5B8-2861899906D8}" type="datetime1">
              <a:rPr lang="en-US" altLang="zh-CN" smtClean="0"/>
              <a:t>2/8/2013</a:t>
            </a:fld>
            <a:endParaRPr lang="zh-CN" altLang="en-US"/>
          </a:p>
        </p:txBody>
      </p:sp>
      <p:sp>
        <p:nvSpPr>
          <p:cNvPr id="5" name="灯片编号占位符 4"/>
          <p:cNvSpPr>
            <a:spLocks noGrp="1"/>
          </p:cNvSpPr>
          <p:nvPr>
            <p:ph type="sldNum" sz="quarter" idx="12"/>
          </p:nvPr>
        </p:nvSpPr>
        <p:spPr/>
        <p:txBody>
          <a:bodyPr/>
          <a:lstStyle/>
          <a:p>
            <a:fld id="{6F5CC7F7-9C55-45D7-A410-6BEFBA1CCE4C}" type="slidenum">
              <a:rPr lang="zh-CN" altLang="en-US" smtClean="0"/>
              <a:t>15</a:t>
            </a:fld>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65" y="1381125"/>
            <a:ext cx="7437437"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167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T-SQL to merge intervals -2</a:t>
            </a:r>
            <a:endParaRPr lang="zh-CN" altLang="en-US" dirty="0"/>
          </a:p>
        </p:txBody>
      </p:sp>
      <p:sp>
        <p:nvSpPr>
          <p:cNvPr id="3" name="内容占位符 2"/>
          <p:cNvSpPr>
            <a:spLocks noGrp="1"/>
          </p:cNvSpPr>
          <p:nvPr>
            <p:ph sz="quarter" idx="1"/>
          </p:nvPr>
        </p:nvSpPr>
        <p:spPr/>
        <p:txBody>
          <a:bodyPr/>
          <a:lstStyle/>
          <a:p>
            <a:pPr lvl="1"/>
            <a:endParaRPr lang="zh-CN" altLang="en-US" dirty="0"/>
          </a:p>
        </p:txBody>
      </p:sp>
      <p:sp>
        <p:nvSpPr>
          <p:cNvPr id="4" name="日期占位符 3"/>
          <p:cNvSpPr>
            <a:spLocks noGrp="1"/>
          </p:cNvSpPr>
          <p:nvPr>
            <p:ph type="dt" sz="half" idx="10"/>
          </p:nvPr>
        </p:nvSpPr>
        <p:spPr/>
        <p:txBody>
          <a:bodyPr/>
          <a:lstStyle/>
          <a:p>
            <a:fld id="{19E4D646-37F5-401B-B5B8-2861899906D8}" type="datetime1">
              <a:rPr lang="en-US" altLang="zh-CN" smtClean="0"/>
              <a:t>2/8/2013</a:t>
            </a:fld>
            <a:endParaRPr lang="zh-CN" altLang="en-US"/>
          </a:p>
        </p:txBody>
      </p:sp>
      <p:sp>
        <p:nvSpPr>
          <p:cNvPr id="5" name="灯片编号占位符 4"/>
          <p:cNvSpPr>
            <a:spLocks noGrp="1"/>
          </p:cNvSpPr>
          <p:nvPr>
            <p:ph type="sldNum" sz="quarter" idx="12"/>
          </p:nvPr>
        </p:nvSpPr>
        <p:spPr/>
        <p:txBody>
          <a:bodyPr/>
          <a:lstStyle/>
          <a:p>
            <a:fld id="{6F5CC7F7-9C55-45D7-A410-6BEFBA1CCE4C}" type="slidenum">
              <a:rPr lang="zh-CN" altLang="en-US" smtClean="0"/>
              <a:t>16</a:t>
            </a:fld>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13" y="1371600"/>
            <a:ext cx="75612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404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T-SQL </a:t>
            </a:r>
            <a:r>
              <a:rPr lang="en-US" altLang="zh-CN" dirty="0"/>
              <a:t>to merge intervals -</a:t>
            </a:r>
            <a:r>
              <a:rPr lang="en-US" altLang="zh-CN" dirty="0" smtClean="0"/>
              <a:t>3</a:t>
            </a:r>
            <a:endParaRPr lang="zh-CN" altLang="en-US" dirty="0"/>
          </a:p>
        </p:txBody>
      </p:sp>
      <p:sp>
        <p:nvSpPr>
          <p:cNvPr id="3" name="内容占位符 2"/>
          <p:cNvSpPr>
            <a:spLocks noGrp="1"/>
          </p:cNvSpPr>
          <p:nvPr>
            <p:ph sz="quarter" idx="1"/>
          </p:nvPr>
        </p:nvSpPr>
        <p:spPr/>
        <p:txBody>
          <a:bodyPr/>
          <a:lstStyle/>
          <a:p>
            <a:pPr lvl="1"/>
            <a:endParaRPr lang="zh-CN" altLang="en-US" dirty="0"/>
          </a:p>
        </p:txBody>
      </p:sp>
      <p:sp>
        <p:nvSpPr>
          <p:cNvPr id="4" name="日期占位符 3"/>
          <p:cNvSpPr>
            <a:spLocks noGrp="1"/>
          </p:cNvSpPr>
          <p:nvPr>
            <p:ph type="dt" sz="half" idx="10"/>
          </p:nvPr>
        </p:nvSpPr>
        <p:spPr/>
        <p:txBody>
          <a:bodyPr/>
          <a:lstStyle/>
          <a:p>
            <a:fld id="{19E4D646-37F5-401B-B5B8-2861899906D8}" type="datetime1">
              <a:rPr lang="en-US" altLang="zh-CN" smtClean="0"/>
              <a:t>2/8/2013</a:t>
            </a:fld>
            <a:endParaRPr lang="zh-CN" altLang="en-US"/>
          </a:p>
        </p:txBody>
      </p:sp>
      <p:sp>
        <p:nvSpPr>
          <p:cNvPr id="5" name="灯片编号占位符 4"/>
          <p:cNvSpPr>
            <a:spLocks noGrp="1"/>
          </p:cNvSpPr>
          <p:nvPr>
            <p:ph type="sldNum" sz="quarter" idx="12"/>
          </p:nvPr>
        </p:nvSpPr>
        <p:spPr/>
        <p:txBody>
          <a:bodyPr/>
          <a:lstStyle/>
          <a:p>
            <a:fld id="{6F5CC7F7-9C55-45D7-A410-6BEFBA1CCE4C}" type="slidenum">
              <a:rPr lang="zh-CN" altLang="en-US" smtClean="0"/>
              <a:t>17</a:t>
            </a:fld>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4999"/>
            <a:ext cx="8228013"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87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Step 3: Intersect Footprint</a:t>
            </a:r>
            <a:endParaRPr lang="zh-CN" altLang="en-US" dirty="0"/>
          </a:p>
        </p:txBody>
      </p:sp>
      <p:sp>
        <p:nvSpPr>
          <p:cNvPr id="3" name="内容占位符 2"/>
          <p:cNvSpPr>
            <a:spLocks noGrp="1"/>
          </p:cNvSpPr>
          <p:nvPr>
            <p:ph sz="quarter" idx="1"/>
          </p:nvPr>
        </p:nvSpPr>
        <p:spPr>
          <a:xfrm>
            <a:off x="396607" y="1066800"/>
            <a:ext cx="8229600" cy="4937760"/>
          </a:xfrm>
        </p:spPr>
        <p:txBody>
          <a:bodyPr>
            <a:normAutofit/>
          </a:bodyPr>
          <a:lstStyle/>
          <a:p>
            <a:pPr lvl="1"/>
            <a:r>
              <a:rPr lang="en-US" altLang="zh-CN" dirty="0" smtClean="0"/>
              <a:t>Intersect footprints</a:t>
            </a:r>
            <a:r>
              <a:rPr lang="en-US" altLang="zh-CN" dirty="0" smtClean="0"/>
              <a:t>’ intervals approximation</a:t>
            </a:r>
          </a:p>
          <a:p>
            <a:pPr lvl="2"/>
            <a:r>
              <a:rPr lang="en-US" altLang="zh-CN" dirty="0" smtClean="0"/>
              <a:t>Assume: GALEX </a:t>
            </a:r>
            <a:r>
              <a:rPr lang="en-US" altLang="zh-CN" dirty="0" smtClean="0"/>
              <a:t>Intervals approximation (Red)</a:t>
            </a:r>
          </a:p>
          <a:p>
            <a:pPr lvl="2"/>
            <a:r>
              <a:rPr lang="en-US" altLang="zh-CN" dirty="0" smtClean="0"/>
              <a:t>SDSS Intervals approximation (Black)</a:t>
            </a:r>
          </a:p>
          <a:p>
            <a:pPr lvl="2"/>
            <a:endParaRPr lang="en-US" altLang="zh-CN" dirty="0" smtClean="0"/>
          </a:p>
          <a:p>
            <a:pPr lvl="2"/>
            <a:endParaRPr lang="en-US" altLang="zh-CN" dirty="0"/>
          </a:p>
          <a:p>
            <a:pPr lvl="1"/>
            <a:endParaRPr lang="en-US" altLang="zh-CN" dirty="0" smtClean="0"/>
          </a:p>
          <a:p>
            <a:pPr lvl="2"/>
            <a:r>
              <a:rPr lang="en-US" altLang="zh-CN" dirty="0" smtClean="0">
                <a:solidFill>
                  <a:srgbClr val="FF0000"/>
                </a:solidFill>
              </a:rPr>
              <a:t>Handle wrap around problem, if </a:t>
            </a:r>
            <a:r>
              <a:rPr lang="en-US" altLang="zh-CN" dirty="0" err="1">
                <a:solidFill>
                  <a:srgbClr val="FF0000"/>
                </a:solidFill>
              </a:rPr>
              <a:t>RaMax+Alpha</a:t>
            </a:r>
            <a:r>
              <a:rPr lang="en-US" altLang="zh-CN" dirty="0">
                <a:solidFill>
                  <a:srgbClr val="FF0000"/>
                </a:solidFill>
              </a:rPr>
              <a:t>&gt;360 insert (RaMin-360, RaMax-360</a:t>
            </a:r>
            <a:r>
              <a:rPr lang="en-US" altLang="zh-CN" dirty="0" smtClean="0">
                <a:solidFill>
                  <a:srgbClr val="FF0000"/>
                </a:solidFill>
              </a:rPr>
              <a:t>)</a:t>
            </a:r>
            <a:endParaRPr lang="en-US" altLang="zh-CN" dirty="0">
              <a:solidFill>
                <a:srgbClr val="FF0000"/>
              </a:solidFill>
            </a:endParaRPr>
          </a:p>
          <a:p>
            <a:pPr lvl="1"/>
            <a:r>
              <a:rPr lang="en-US" altLang="zh-CN" dirty="0" smtClean="0"/>
              <a:t>After Step 3 we get what we want: the new </a:t>
            </a:r>
            <a:r>
              <a:rPr lang="en-US" altLang="zh-CN" dirty="0" smtClean="0"/>
              <a:t>common sky coverage of two catalogs</a:t>
            </a:r>
            <a:endParaRPr lang="en-US" altLang="zh-CN" dirty="0" smtClean="0"/>
          </a:p>
          <a:p>
            <a:pPr lvl="1"/>
            <a:endParaRPr lang="en-US" altLang="zh-CN" dirty="0" smtClean="0"/>
          </a:p>
          <a:p>
            <a:pPr lvl="2"/>
            <a:endParaRPr lang="en-US" altLang="zh-CN" dirty="0"/>
          </a:p>
        </p:txBody>
      </p:sp>
      <p:sp>
        <p:nvSpPr>
          <p:cNvPr id="5" name="TextBox 4"/>
          <p:cNvSpPr txBox="1"/>
          <p:nvPr/>
        </p:nvSpPr>
        <p:spPr>
          <a:xfrm>
            <a:off x="914400" y="4876800"/>
            <a:ext cx="7696200" cy="1569660"/>
          </a:xfrm>
          <a:prstGeom prst="rect">
            <a:avLst/>
          </a:prstGeom>
          <a:noFill/>
        </p:spPr>
        <p:txBody>
          <a:bodyPr wrap="square" rtlCol="0">
            <a:spAutoFit/>
          </a:bodyPr>
          <a:lstStyle/>
          <a:p>
            <a:r>
              <a:rPr lang="en-US" altLang="zh-CN" sz="1600" dirty="0" err="1" smtClean="0"/>
              <a:t>dbo.OutlineIntr</a:t>
            </a:r>
            <a:r>
              <a:rPr lang="en-US" altLang="zh-CN" sz="1600" dirty="0" smtClean="0"/>
              <a:t>(</a:t>
            </a:r>
            <a:endParaRPr lang="en-US" altLang="zh-CN" sz="1600" dirty="0"/>
          </a:p>
          <a:p>
            <a:r>
              <a:rPr lang="en-US" altLang="zh-CN" sz="1600" dirty="0"/>
              <a:t>	</a:t>
            </a:r>
            <a:r>
              <a:rPr lang="en-US" altLang="zh-CN" sz="1600" dirty="0" err="1"/>
              <a:t>ZoneId</a:t>
            </a:r>
            <a:r>
              <a:rPr lang="en-US" altLang="zh-CN" sz="1600" dirty="0"/>
              <a:t> </a:t>
            </a:r>
            <a:r>
              <a:rPr lang="en-US" altLang="zh-CN" sz="1600" dirty="0" err="1"/>
              <a:t>int</a:t>
            </a:r>
            <a:r>
              <a:rPr lang="en-US" altLang="zh-CN" sz="1600" dirty="0"/>
              <a:t>,</a:t>
            </a:r>
          </a:p>
          <a:p>
            <a:r>
              <a:rPr lang="en-US" altLang="zh-CN" sz="1600" dirty="0"/>
              <a:t>	</a:t>
            </a:r>
            <a:r>
              <a:rPr lang="en-US" altLang="zh-CN" sz="1600" dirty="0" err="1"/>
              <a:t>RaMin</a:t>
            </a:r>
            <a:r>
              <a:rPr lang="en-US" altLang="zh-CN" sz="1600" dirty="0"/>
              <a:t> float,</a:t>
            </a:r>
          </a:p>
          <a:p>
            <a:r>
              <a:rPr lang="en-US" altLang="zh-CN" sz="1600" dirty="0"/>
              <a:t>	</a:t>
            </a:r>
            <a:r>
              <a:rPr lang="en-US" altLang="zh-CN" sz="1600" dirty="0" err="1"/>
              <a:t>RaMax</a:t>
            </a:r>
            <a:r>
              <a:rPr lang="en-US" altLang="zh-CN" sz="1600" dirty="0"/>
              <a:t> float,</a:t>
            </a:r>
          </a:p>
          <a:p>
            <a:r>
              <a:rPr lang="en-US" altLang="zh-CN" sz="1600" dirty="0"/>
              <a:t>	primary key(</a:t>
            </a:r>
            <a:r>
              <a:rPr lang="en-US" altLang="zh-CN" sz="1600" dirty="0" err="1"/>
              <a:t>ZoneId</a:t>
            </a:r>
            <a:r>
              <a:rPr lang="en-US" altLang="zh-CN" sz="1600" dirty="0"/>
              <a:t>, </a:t>
            </a:r>
            <a:r>
              <a:rPr lang="en-US" altLang="zh-CN" sz="1600" dirty="0" err="1"/>
              <a:t>RaMin</a:t>
            </a:r>
            <a:r>
              <a:rPr lang="en-US" altLang="zh-CN" sz="1600" dirty="0"/>
              <a:t>, </a:t>
            </a:r>
            <a:r>
              <a:rPr lang="en-US" altLang="zh-CN" sz="1600" dirty="0" err="1"/>
              <a:t>RaMax</a:t>
            </a:r>
            <a:r>
              <a:rPr lang="en-US" altLang="zh-CN" sz="1600" dirty="0" smtClean="0"/>
              <a:t>) </a:t>
            </a:r>
            <a:r>
              <a:rPr lang="en-US" altLang="zh-CN" sz="1600" dirty="0"/>
              <a:t>	</a:t>
            </a:r>
          </a:p>
          <a:p>
            <a:r>
              <a:rPr lang="en-US" altLang="zh-CN" sz="1600" dirty="0"/>
              <a:t>)</a:t>
            </a:r>
            <a:endParaRPr lang="zh-CN" altLang="en-US"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2371725"/>
            <a:ext cx="63055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占位符 3"/>
          <p:cNvSpPr>
            <a:spLocks noGrp="1"/>
          </p:cNvSpPr>
          <p:nvPr>
            <p:ph type="dt" sz="half" idx="10"/>
          </p:nvPr>
        </p:nvSpPr>
        <p:spPr/>
        <p:txBody>
          <a:bodyPr/>
          <a:lstStyle/>
          <a:p>
            <a:fld id="{F96178EF-82DD-45A3-8ED6-CE766B653D60}" type="datetime1">
              <a:rPr lang="en-US" altLang="zh-CN" smtClean="0"/>
              <a:t>2/8/2013</a:t>
            </a:fld>
            <a:endParaRPr lang="zh-CN" altLang="en-US"/>
          </a:p>
        </p:txBody>
      </p:sp>
      <p:sp>
        <p:nvSpPr>
          <p:cNvPr id="6" name="灯片编号占位符 5"/>
          <p:cNvSpPr>
            <a:spLocks noGrp="1"/>
          </p:cNvSpPr>
          <p:nvPr>
            <p:ph type="sldNum" sz="quarter" idx="12"/>
          </p:nvPr>
        </p:nvSpPr>
        <p:spPr/>
        <p:txBody>
          <a:bodyPr/>
          <a:lstStyle/>
          <a:p>
            <a:fld id="{6F5CC7F7-9C55-45D7-A410-6BEFBA1CCE4C}" type="slidenum">
              <a:rPr lang="zh-CN" altLang="en-US" smtClean="0"/>
              <a:t>18</a:t>
            </a:fld>
            <a:endParaRPr lang="zh-CN" altLang="en-US"/>
          </a:p>
        </p:txBody>
      </p:sp>
    </p:spTree>
    <p:extLst>
      <p:ext uri="{BB962C8B-B14F-4D97-AF65-F5344CB8AC3E}">
        <p14:creationId xmlns:p14="http://schemas.microsoft.com/office/powerpoint/2010/main" val="766916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intersect intervals</a:t>
            </a:r>
            <a:endParaRPr lang="zh-CN" altLang="en-US" dirty="0"/>
          </a:p>
        </p:txBody>
      </p:sp>
      <p:sp>
        <p:nvSpPr>
          <p:cNvPr id="3" name="内容占位符 2"/>
          <p:cNvSpPr>
            <a:spLocks noGrp="1"/>
          </p:cNvSpPr>
          <p:nvPr>
            <p:ph sz="quarter" idx="1"/>
          </p:nvPr>
        </p:nvSpPr>
        <p:spPr/>
        <p:txBody>
          <a:bodyPr/>
          <a:lstStyle/>
          <a:p>
            <a:endParaRPr lang="zh-CN" altLang="en-US"/>
          </a:p>
        </p:txBody>
      </p:sp>
      <p:sp>
        <p:nvSpPr>
          <p:cNvPr id="4" name="日期占位符 3"/>
          <p:cNvSpPr>
            <a:spLocks noGrp="1"/>
          </p:cNvSpPr>
          <p:nvPr>
            <p:ph type="dt" sz="half" idx="10"/>
          </p:nvPr>
        </p:nvSpPr>
        <p:spPr/>
        <p:txBody>
          <a:bodyPr/>
          <a:lstStyle/>
          <a:p>
            <a:fld id="{371DA981-F1F1-418D-BBC7-4D4A7B54EDDF}" type="datetime1">
              <a:rPr lang="en-US" altLang="zh-CN" smtClean="0"/>
              <a:t>2/8/2013</a:t>
            </a:fld>
            <a:endParaRPr lang="zh-CN" altLang="en-US"/>
          </a:p>
        </p:txBody>
      </p:sp>
      <p:sp>
        <p:nvSpPr>
          <p:cNvPr id="7" name="灯片编号占位符 6"/>
          <p:cNvSpPr>
            <a:spLocks noGrp="1"/>
          </p:cNvSpPr>
          <p:nvPr>
            <p:ph type="sldNum" sz="quarter" idx="12"/>
          </p:nvPr>
        </p:nvSpPr>
        <p:spPr/>
        <p:txBody>
          <a:bodyPr/>
          <a:lstStyle/>
          <a:p>
            <a:fld id="{6F5CC7F7-9C55-45D7-A410-6BEFBA1CCE4C}" type="slidenum">
              <a:rPr lang="zh-CN" altLang="en-US" smtClean="0"/>
              <a:t>19</a:t>
            </a:fld>
            <a:endParaRPr lang="zh-CN" altLang="en-US"/>
          </a:p>
        </p:txBody>
      </p:sp>
      <p:pic>
        <p:nvPicPr>
          <p:cNvPr id="5121" name="Picture 1" descr="C:\Users\Dongwei Fan\AppData\Roaming\Tencent\Users\1767898971\QQ\WinTemp\RichOle\35B{587I2%KBUKG9U]B4OQ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15" y="1831363"/>
            <a:ext cx="6334125"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73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Motivation</a:t>
            </a:r>
            <a:endParaRPr lang="zh-CN" altLang="en-US" dirty="0"/>
          </a:p>
        </p:txBody>
      </p:sp>
      <p:sp>
        <p:nvSpPr>
          <p:cNvPr id="5" name="内容占位符 4"/>
          <p:cNvSpPr>
            <a:spLocks noGrp="1"/>
          </p:cNvSpPr>
          <p:nvPr>
            <p:ph sz="quarter" idx="1"/>
          </p:nvPr>
        </p:nvSpPr>
        <p:spPr/>
        <p:txBody>
          <a:bodyPr/>
          <a:lstStyle/>
          <a:p>
            <a:r>
              <a:rPr lang="en-US" altLang="zh-CN" dirty="0"/>
              <a:t>Zones Algorithm </a:t>
            </a:r>
            <a:r>
              <a:rPr lang="en-US" altLang="zh-CN" dirty="0" smtClean="0"/>
              <a:t>is one of the fastest </a:t>
            </a:r>
            <a:r>
              <a:rPr lang="en-US" altLang="zh-CN" dirty="0" err="1" smtClean="0"/>
              <a:t>crossmatching</a:t>
            </a:r>
            <a:r>
              <a:rPr lang="en-US" altLang="zh-CN" dirty="0" smtClean="0"/>
              <a:t> methods</a:t>
            </a:r>
          </a:p>
          <a:p>
            <a:r>
              <a:rPr lang="en-US" altLang="zh-CN" dirty="0" smtClean="0"/>
              <a:t>Blind to catalogs’ sky coverage information</a:t>
            </a:r>
          </a:p>
          <a:p>
            <a:r>
              <a:rPr lang="en-US" altLang="zh-CN" dirty="0" smtClean="0"/>
              <a:t>The goal is to include the sky coverage info and make it faster</a:t>
            </a:r>
            <a:endParaRPr lang="en-US" altLang="zh-CN"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276600"/>
            <a:ext cx="50006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占位符 1"/>
          <p:cNvSpPr>
            <a:spLocks noGrp="1"/>
          </p:cNvSpPr>
          <p:nvPr>
            <p:ph type="dt" sz="half" idx="10"/>
          </p:nvPr>
        </p:nvSpPr>
        <p:spPr/>
        <p:txBody>
          <a:bodyPr/>
          <a:lstStyle/>
          <a:p>
            <a:fld id="{58C2D521-AFB0-4B49-8EF4-BFB678987C52}" type="datetime1">
              <a:rPr lang="en-US" altLang="zh-CN" smtClean="0"/>
              <a:t>2/8/2013</a:t>
            </a:fld>
            <a:endParaRPr lang="zh-CN" altLang="en-US"/>
          </a:p>
        </p:txBody>
      </p:sp>
      <p:sp>
        <p:nvSpPr>
          <p:cNvPr id="3" name="灯片编号占位符 2"/>
          <p:cNvSpPr>
            <a:spLocks noGrp="1"/>
          </p:cNvSpPr>
          <p:nvPr>
            <p:ph type="sldNum" sz="quarter" idx="12"/>
          </p:nvPr>
        </p:nvSpPr>
        <p:spPr/>
        <p:txBody>
          <a:bodyPr/>
          <a:lstStyle/>
          <a:p>
            <a:fld id="{6F5CC7F7-9C55-45D7-A410-6BEFBA1CCE4C}" type="slidenum">
              <a:rPr lang="zh-CN" altLang="en-US" smtClean="0"/>
              <a:t>2</a:t>
            </a:fld>
            <a:endParaRPr lang="zh-CN" altLang="en-US"/>
          </a:p>
        </p:txBody>
      </p:sp>
    </p:spTree>
    <p:extLst>
      <p:ext uri="{BB962C8B-B14F-4D97-AF65-F5344CB8AC3E}">
        <p14:creationId xmlns:p14="http://schemas.microsoft.com/office/powerpoint/2010/main" val="29944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Step 4: Index Catalogs</a:t>
            </a:r>
            <a:endParaRPr lang="zh-CN" altLang="en-US" dirty="0"/>
          </a:p>
        </p:txBody>
      </p:sp>
      <p:sp>
        <p:nvSpPr>
          <p:cNvPr id="3" name="内容占位符 2"/>
          <p:cNvSpPr>
            <a:spLocks noGrp="1"/>
          </p:cNvSpPr>
          <p:nvPr>
            <p:ph sz="quarter" idx="1"/>
          </p:nvPr>
        </p:nvSpPr>
        <p:spPr/>
        <p:txBody>
          <a:bodyPr/>
          <a:lstStyle/>
          <a:p>
            <a:pPr lvl="2"/>
            <a:r>
              <a:rPr lang="en-US" altLang="zh-CN" dirty="0" smtClean="0"/>
              <a:t>Totally </a:t>
            </a:r>
            <a:r>
              <a:rPr lang="en-US" altLang="zh-CN" dirty="0" smtClean="0"/>
              <a:t>the same as Zones Algorithm</a:t>
            </a:r>
          </a:p>
          <a:p>
            <a:pPr lvl="2"/>
            <a:r>
              <a:rPr lang="en-US" altLang="zh-CN" dirty="0" smtClean="0"/>
              <a:t>Create </a:t>
            </a:r>
            <a:r>
              <a:rPr lang="en-US" altLang="zh-CN" dirty="0" err="1" smtClean="0"/>
              <a:t>ZoneID</a:t>
            </a:r>
            <a:r>
              <a:rPr lang="en-US" altLang="zh-CN" dirty="0" smtClean="0"/>
              <a:t> for each object and </a:t>
            </a:r>
            <a:r>
              <a:rPr lang="en-US" altLang="zh-CN" dirty="0" smtClean="0"/>
              <a:t>create an </a:t>
            </a:r>
            <a:r>
              <a:rPr lang="en-US" altLang="zh-CN" dirty="0" smtClean="0"/>
              <a:t>index on (</a:t>
            </a:r>
            <a:r>
              <a:rPr lang="en-US" altLang="zh-CN" dirty="0" err="1" smtClean="0"/>
              <a:t>zoneid</a:t>
            </a:r>
            <a:r>
              <a:rPr lang="en-US" altLang="zh-CN" dirty="0" smtClean="0"/>
              <a:t>, </a:t>
            </a:r>
            <a:r>
              <a:rPr lang="en-US" altLang="zh-CN" dirty="0" err="1" smtClean="0"/>
              <a:t>ra</a:t>
            </a:r>
            <a:r>
              <a:rPr lang="en-US" altLang="zh-CN" dirty="0" smtClean="0"/>
              <a:t>, </a:t>
            </a:r>
            <a:r>
              <a:rPr lang="en-US" altLang="zh-CN" dirty="0" err="1" smtClean="0"/>
              <a:t>objid</a:t>
            </a:r>
            <a:r>
              <a:rPr lang="en-US" altLang="zh-CN" dirty="0" smtClean="0"/>
              <a:t>)</a:t>
            </a:r>
          </a:p>
          <a:p>
            <a:pPr lvl="2"/>
            <a:endParaRPr lang="en-US" altLang="zh-CN" dirty="0" smtClean="0"/>
          </a:p>
          <a:p>
            <a:pPr lvl="2"/>
            <a:r>
              <a:rPr lang="en-US" altLang="zh-CN" dirty="0" smtClean="0"/>
              <a:t>Create a </a:t>
            </a:r>
            <a:r>
              <a:rPr lang="en-US" altLang="zh-CN" dirty="0" err="1" smtClean="0"/>
              <a:t>ZoneZone</a:t>
            </a:r>
            <a:r>
              <a:rPr lang="en-US" altLang="zh-CN" dirty="0" smtClean="0"/>
              <a:t> table to indicate </a:t>
            </a:r>
            <a:r>
              <a:rPr lang="en-US" altLang="zh-CN" dirty="0" smtClean="0"/>
              <a:t>database to only search objects in nearby zones – by Jim Gray</a:t>
            </a:r>
          </a:p>
          <a:p>
            <a:pPr lvl="2"/>
            <a:endParaRPr lang="en-US" altLang="zh-CN" dirty="0" smtClean="0"/>
          </a:p>
          <a:p>
            <a:pPr lvl="2"/>
            <a:r>
              <a:rPr lang="en-US" altLang="zh-CN" dirty="0" smtClean="0"/>
              <a:t>Create </a:t>
            </a:r>
            <a:r>
              <a:rPr lang="en-US" altLang="zh-CN" dirty="0" err="1" smtClean="0"/>
              <a:t>ZoneZone</a:t>
            </a:r>
            <a:r>
              <a:rPr lang="en-US" altLang="zh-CN" dirty="0" smtClean="0"/>
              <a:t>(</a:t>
            </a:r>
            <a:br>
              <a:rPr lang="en-US" altLang="zh-CN" dirty="0" smtClean="0"/>
            </a:br>
            <a:r>
              <a:rPr lang="en-US" altLang="zh-CN" dirty="0" smtClean="0"/>
              <a:t>	zone1 </a:t>
            </a:r>
            <a:r>
              <a:rPr lang="en-US" altLang="zh-CN" dirty="0" err="1" smtClean="0"/>
              <a:t>int</a:t>
            </a:r>
            <a:r>
              <a:rPr lang="en-US" altLang="zh-CN" dirty="0" smtClean="0"/>
              <a:t>,--current object’s </a:t>
            </a:r>
            <a:r>
              <a:rPr lang="en-US" altLang="zh-CN" dirty="0" err="1" smtClean="0"/>
              <a:t>zoneid</a:t>
            </a:r>
            <a:r>
              <a:rPr lang="en-US" altLang="zh-CN" dirty="0" smtClean="0"/>
              <a:t/>
            </a:r>
            <a:br>
              <a:rPr lang="en-US" altLang="zh-CN" dirty="0" smtClean="0"/>
            </a:br>
            <a:r>
              <a:rPr lang="en-US" altLang="zh-CN" dirty="0" smtClean="0"/>
              <a:t>	zone2 </a:t>
            </a:r>
            <a:r>
              <a:rPr lang="en-US" altLang="zh-CN" dirty="0" err="1" smtClean="0"/>
              <a:t>int</a:t>
            </a:r>
            <a:r>
              <a:rPr lang="en-US" altLang="zh-CN" dirty="0" smtClean="0"/>
              <a:t>,--which zones should be scanned</a:t>
            </a:r>
            <a:br>
              <a:rPr lang="en-US" altLang="zh-CN" dirty="0" smtClean="0"/>
            </a:br>
            <a:r>
              <a:rPr lang="en-US" altLang="zh-CN" dirty="0" smtClean="0"/>
              <a:t>	alpha float,</a:t>
            </a:r>
            <a:br>
              <a:rPr lang="en-US" altLang="zh-CN" dirty="0" smtClean="0"/>
            </a:br>
            <a:r>
              <a:rPr lang="en-US" altLang="zh-CN" dirty="0" smtClean="0"/>
              <a:t>	primary key(zone1, zone2)</a:t>
            </a:r>
            <a:br>
              <a:rPr lang="en-US" altLang="zh-CN" dirty="0" smtClean="0"/>
            </a:br>
            <a:r>
              <a:rPr lang="en-US" altLang="zh-CN" dirty="0" smtClean="0"/>
              <a:t>)</a:t>
            </a:r>
          </a:p>
        </p:txBody>
      </p:sp>
      <p:sp>
        <p:nvSpPr>
          <p:cNvPr id="4" name="日期占位符 3"/>
          <p:cNvSpPr>
            <a:spLocks noGrp="1"/>
          </p:cNvSpPr>
          <p:nvPr>
            <p:ph type="dt" sz="half" idx="10"/>
          </p:nvPr>
        </p:nvSpPr>
        <p:spPr/>
        <p:txBody>
          <a:bodyPr/>
          <a:lstStyle/>
          <a:p>
            <a:fld id="{FFC9388E-EABB-4D9C-8536-98D4ADC84755}" type="datetime1">
              <a:rPr lang="en-US" altLang="zh-CN" smtClean="0"/>
              <a:t>2/8/2013</a:t>
            </a:fld>
            <a:endParaRPr lang="zh-CN" altLang="en-US"/>
          </a:p>
        </p:txBody>
      </p:sp>
      <p:sp>
        <p:nvSpPr>
          <p:cNvPr id="5" name="灯片编号占位符 4"/>
          <p:cNvSpPr>
            <a:spLocks noGrp="1"/>
          </p:cNvSpPr>
          <p:nvPr>
            <p:ph type="sldNum" sz="quarter" idx="12"/>
          </p:nvPr>
        </p:nvSpPr>
        <p:spPr/>
        <p:txBody>
          <a:bodyPr/>
          <a:lstStyle/>
          <a:p>
            <a:fld id="{6F5CC7F7-9C55-45D7-A410-6BEFBA1CCE4C}" type="slidenum">
              <a:rPr lang="zh-CN" altLang="en-US" smtClean="0"/>
              <a:t>20</a:t>
            </a:fld>
            <a:endParaRPr lang="zh-CN" altLang="en-US"/>
          </a:p>
        </p:txBody>
      </p:sp>
    </p:spTree>
    <p:extLst>
      <p:ext uri="{BB962C8B-B14F-4D97-AF65-F5344CB8AC3E}">
        <p14:creationId xmlns:p14="http://schemas.microsoft.com/office/powerpoint/2010/main" val="2142574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19250"/>
            <a:ext cx="7361237"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normAutofit fontScale="90000"/>
          </a:bodyPr>
          <a:lstStyle/>
          <a:p>
            <a:r>
              <a:rPr lang="en-US" altLang="zh-CN" dirty="0" smtClean="0"/>
              <a:t>Step 5: </a:t>
            </a:r>
            <a:r>
              <a:rPr lang="en-US" altLang="zh-CN" dirty="0" err="1" smtClean="0"/>
              <a:t>Crossmatch</a:t>
            </a:r>
            <a:r>
              <a:rPr lang="en-US" altLang="zh-CN" dirty="0" smtClean="0"/>
              <a:t> with sky coverage intersection</a:t>
            </a:r>
            <a:endParaRPr lang="zh-CN" altLang="en-US" dirty="0"/>
          </a:p>
        </p:txBody>
      </p:sp>
      <p:sp>
        <p:nvSpPr>
          <p:cNvPr id="3" name="内容占位符 2"/>
          <p:cNvSpPr>
            <a:spLocks noGrp="1"/>
          </p:cNvSpPr>
          <p:nvPr>
            <p:ph sz="quarter" idx="1"/>
          </p:nvPr>
        </p:nvSpPr>
        <p:spPr/>
        <p:txBody>
          <a:bodyPr/>
          <a:lstStyle/>
          <a:p>
            <a:pPr lvl="2"/>
            <a:endParaRPr lang="en-US" altLang="zh-CN" dirty="0" smtClean="0"/>
          </a:p>
        </p:txBody>
      </p:sp>
      <p:sp>
        <p:nvSpPr>
          <p:cNvPr id="6" name="矩形 5"/>
          <p:cNvSpPr/>
          <p:nvPr/>
        </p:nvSpPr>
        <p:spPr>
          <a:xfrm>
            <a:off x="779585" y="4191000"/>
            <a:ext cx="7086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9C3A5C11-8D5D-4C8F-9059-5AA5BD37B0BD}" type="datetime1">
              <a:rPr lang="en-US" altLang="zh-CN" smtClean="0"/>
              <a:t>2/8/2013</a:t>
            </a:fld>
            <a:endParaRPr lang="zh-CN" altLang="en-US"/>
          </a:p>
        </p:txBody>
      </p:sp>
      <p:sp>
        <p:nvSpPr>
          <p:cNvPr id="8" name="灯片编号占位符 7"/>
          <p:cNvSpPr>
            <a:spLocks noGrp="1"/>
          </p:cNvSpPr>
          <p:nvPr>
            <p:ph type="sldNum" sz="quarter" idx="12"/>
          </p:nvPr>
        </p:nvSpPr>
        <p:spPr/>
        <p:txBody>
          <a:bodyPr/>
          <a:lstStyle/>
          <a:p>
            <a:fld id="{6F5CC7F7-9C55-45D7-A410-6BEFBA1CCE4C}" type="slidenum">
              <a:rPr lang="zh-CN" altLang="en-US" smtClean="0"/>
              <a:t>21</a:t>
            </a:fld>
            <a:endParaRPr lang="zh-CN" altLang="en-US"/>
          </a:p>
        </p:txBody>
      </p:sp>
    </p:spTree>
    <p:extLst>
      <p:ext uri="{BB962C8B-B14F-4D97-AF65-F5344CB8AC3E}">
        <p14:creationId xmlns:p14="http://schemas.microsoft.com/office/powerpoint/2010/main" val="559685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SQL Implementation</a:t>
            </a:r>
            <a:endParaRPr lang="en-US" dirty="0"/>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22</a:t>
            </a:fld>
            <a:endParaRPr lang="zh-CN" altLang="en-US"/>
          </a:p>
        </p:txBody>
      </p:sp>
      <p:sp>
        <p:nvSpPr>
          <p:cNvPr id="7" name="Content Placeholder 6"/>
          <p:cNvSpPr>
            <a:spLocks noGrp="1"/>
          </p:cNvSpPr>
          <p:nvPr>
            <p:ph sz="quarter" idx="1"/>
          </p:nvPr>
        </p:nvSpPr>
        <p:spPr/>
        <p:txBody>
          <a:bodyPr/>
          <a:lstStyle/>
          <a:p>
            <a:r>
              <a:rPr lang="en-US" dirty="0" smtClean="0"/>
              <a:t>Original Zone Match</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69" y="2272864"/>
            <a:ext cx="40386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171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SQL Implementation</a:t>
            </a:r>
            <a:endParaRPr lang="en-US" dirty="0"/>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23</a:t>
            </a:fld>
            <a:endParaRPr lang="zh-CN" altLang="en-US"/>
          </a:p>
        </p:txBody>
      </p:sp>
      <p:sp>
        <p:nvSpPr>
          <p:cNvPr id="7" name="Content Placeholder 6"/>
          <p:cNvSpPr>
            <a:spLocks noGrp="1"/>
          </p:cNvSpPr>
          <p:nvPr>
            <p:ph sz="quarter" idx="1"/>
          </p:nvPr>
        </p:nvSpPr>
        <p:spPr/>
        <p:txBody>
          <a:bodyPr/>
          <a:lstStyle/>
          <a:p>
            <a:r>
              <a:rPr lang="en-US" dirty="0" smtClean="0"/>
              <a:t>Original Zone Match</a:t>
            </a:r>
            <a:endParaRPr lang="en-US" dirty="0"/>
          </a:p>
        </p:txBody>
      </p:sp>
      <p:sp>
        <p:nvSpPr>
          <p:cNvPr id="8" name="Content Placeholder 7"/>
          <p:cNvSpPr>
            <a:spLocks noGrp="1"/>
          </p:cNvSpPr>
          <p:nvPr>
            <p:ph sz="quarter" idx="2"/>
          </p:nvPr>
        </p:nvSpPr>
        <p:spPr>
          <a:xfrm>
            <a:off x="4632198" y="1216152"/>
            <a:ext cx="4359402" cy="4937760"/>
          </a:xfrm>
        </p:spPr>
        <p:txBody>
          <a:bodyPr/>
          <a:lstStyle/>
          <a:p>
            <a:r>
              <a:rPr lang="en-US" dirty="0" smtClean="0"/>
              <a:t>Zone Match in footprint intersection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0"/>
            <a:ext cx="39719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69" y="2272864"/>
            <a:ext cx="40386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648200" y="2590800"/>
            <a:ext cx="3505200" cy="685800"/>
          </a:xfrm>
          <a:prstGeom prst="rect">
            <a:avLst/>
          </a:prstGeom>
          <a:noFill/>
          <a:ln>
            <a:solidFill>
              <a:srgbClr val="FF0000"/>
            </a:solidFill>
          </a:ln>
          <a:effectLst>
            <a:outerShdw blurRad="50800" dist="50800" dir="5400000" algn="ctr" rotWithShape="0">
              <a:schemeClr val="bg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813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Performance</a:t>
            </a:r>
            <a:endParaRPr lang="zh-CN" altLang="en-US" dirty="0"/>
          </a:p>
        </p:txBody>
      </p:sp>
      <p:sp>
        <p:nvSpPr>
          <p:cNvPr id="3" name="内容占位符 2"/>
          <p:cNvSpPr>
            <a:spLocks noGrp="1"/>
          </p:cNvSpPr>
          <p:nvPr>
            <p:ph sz="quarter" idx="1"/>
          </p:nvPr>
        </p:nvSpPr>
        <p:spPr>
          <a:xfrm>
            <a:off x="228600" y="1219200"/>
            <a:ext cx="8686800" cy="4937760"/>
          </a:xfrm>
        </p:spPr>
        <p:txBody>
          <a:bodyPr>
            <a:normAutofit/>
          </a:bodyPr>
          <a:lstStyle/>
          <a:p>
            <a:pPr lvl="1"/>
            <a:r>
              <a:rPr lang="en-US" altLang="zh-CN" dirty="0" smtClean="0"/>
              <a:t>Tested on thumper.pha.jhu.edu, with SDSS DR6 (230.4m objects) </a:t>
            </a:r>
            <a:r>
              <a:rPr lang="en-US" altLang="zh-CN" dirty="0"/>
              <a:t>and </a:t>
            </a:r>
            <a:r>
              <a:rPr lang="en-US" altLang="zh-CN" dirty="0" smtClean="0"/>
              <a:t>GALEX GR3 AIS (</a:t>
            </a:r>
            <a:r>
              <a:rPr lang="en-US" altLang="zh-CN" dirty="0"/>
              <a:t>54.9m objects) catalogs. </a:t>
            </a:r>
            <a:r>
              <a:rPr lang="en-US" altLang="zh-CN" dirty="0" smtClean="0"/>
              <a:t>Their </a:t>
            </a:r>
            <a:r>
              <a:rPr lang="en-US" altLang="zh-CN" dirty="0"/>
              <a:t>overlap </a:t>
            </a:r>
            <a:r>
              <a:rPr lang="en-US" altLang="zh-CN" dirty="0" smtClean="0"/>
              <a:t>on the </a:t>
            </a:r>
            <a:r>
              <a:rPr lang="en-US" altLang="zh-CN" dirty="0"/>
              <a:t>sky is 3689 Square degrees.</a:t>
            </a:r>
          </a:p>
        </p:txBody>
      </p:sp>
      <p:sp>
        <p:nvSpPr>
          <p:cNvPr id="4" name="日期占位符 3"/>
          <p:cNvSpPr>
            <a:spLocks noGrp="1"/>
          </p:cNvSpPr>
          <p:nvPr>
            <p:ph type="dt" sz="half" idx="10"/>
          </p:nvPr>
        </p:nvSpPr>
        <p:spPr/>
        <p:txBody>
          <a:bodyPr/>
          <a:lstStyle/>
          <a:p>
            <a:fld id="{E4B2DB25-7179-4D92-A91D-1B98A0832D4D}" type="datetime1">
              <a:rPr lang="en-US" altLang="zh-CN" smtClean="0"/>
              <a:t>2/8/2013</a:t>
            </a:fld>
            <a:endParaRPr lang="zh-CN" altLang="en-US"/>
          </a:p>
        </p:txBody>
      </p:sp>
      <p:sp>
        <p:nvSpPr>
          <p:cNvPr id="5" name="灯片编号占位符 4"/>
          <p:cNvSpPr>
            <a:spLocks noGrp="1"/>
          </p:cNvSpPr>
          <p:nvPr>
            <p:ph type="sldNum" sz="quarter" idx="12"/>
          </p:nvPr>
        </p:nvSpPr>
        <p:spPr/>
        <p:txBody>
          <a:bodyPr/>
          <a:lstStyle/>
          <a:p>
            <a:fld id="{6F5CC7F7-9C55-45D7-A410-6BEFBA1CCE4C}" type="slidenum">
              <a:rPr lang="zh-CN" altLang="en-US" smtClean="0"/>
              <a:t>24</a:t>
            </a:fld>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04089"/>
            <a:ext cx="7656293" cy="398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43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25</a:t>
            </a:fld>
            <a:endParaRPr lang="zh-CN" altLang="en-US"/>
          </a:p>
        </p:txBody>
      </p:sp>
      <p:sp>
        <p:nvSpPr>
          <p:cNvPr id="5" name="Content Placeholder 4"/>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082" y="-304800"/>
            <a:ext cx="6877050" cy="69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989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Outline</a:t>
            </a:r>
            <a:endParaRPr lang="zh-CN" altLang="en-US" dirty="0"/>
          </a:p>
        </p:txBody>
      </p:sp>
      <p:sp>
        <p:nvSpPr>
          <p:cNvPr id="5" name="内容占位符 4"/>
          <p:cNvSpPr>
            <a:spLocks noGrp="1"/>
          </p:cNvSpPr>
          <p:nvPr>
            <p:ph sz="quarter" idx="1"/>
          </p:nvPr>
        </p:nvSpPr>
        <p:spPr/>
        <p:txBody>
          <a:bodyPr/>
          <a:lstStyle/>
          <a:p>
            <a:r>
              <a:rPr lang="en-US" altLang="zh-CN" dirty="0" smtClean="0"/>
              <a:t>Zone Match in two (or more) Footprints/Sky Coverage</a:t>
            </a:r>
          </a:p>
          <a:p>
            <a:pPr lvl="1"/>
            <a:r>
              <a:rPr lang="en-US" altLang="zh-CN" dirty="0" smtClean="0">
                <a:solidFill>
                  <a:schemeClr val="tx1"/>
                </a:solidFill>
              </a:rPr>
              <a:t>Introduction</a:t>
            </a:r>
          </a:p>
          <a:p>
            <a:pPr lvl="1"/>
            <a:r>
              <a:rPr lang="en-US" altLang="zh-CN" dirty="0" smtClean="0">
                <a:solidFill>
                  <a:schemeClr val="tx1"/>
                </a:solidFill>
              </a:rPr>
              <a:t>How to do</a:t>
            </a:r>
          </a:p>
          <a:p>
            <a:r>
              <a:rPr lang="en-US" altLang="zh-CN" dirty="0" smtClean="0">
                <a:solidFill>
                  <a:srgbClr val="FF0000"/>
                </a:solidFill>
              </a:rPr>
              <a:t>Dropout </a:t>
            </a:r>
            <a:r>
              <a:rPr lang="en-US" altLang="zh-CN" dirty="0" smtClean="0">
                <a:solidFill>
                  <a:srgbClr val="FF0000"/>
                </a:solidFill>
              </a:rPr>
              <a:t>Detection</a:t>
            </a:r>
          </a:p>
          <a:p>
            <a:r>
              <a:rPr lang="en-US" altLang="zh-CN" dirty="0" err="1"/>
              <a:t>Crossmatch</a:t>
            </a:r>
            <a:r>
              <a:rPr lang="en-US" altLang="zh-CN" dirty="0"/>
              <a:t> in Arbitrary region</a:t>
            </a:r>
          </a:p>
          <a:p>
            <a:endParaRPr lang="en-US" altLang="zh-CN" dirty="0" smtClean="0">
              <a:solidFill>
                <a:srgbClr val="FF0000"/>
              </a:solidFill>
            </a:endParaRPr>
          </a:p>
        </p:txBody>
      </p:sp>
      <p:sp>
        <p:nvSpPr>
          <p:cNvPr id="2" name="日期占位符 1"/>
          <p:cNvSpPr>
            <a:spLocks noGrp="1"/>
          </p:cNvSpPr>
          <p:nvPr>
            <p:ph type="dt" sz="half" idx="10"/>
          </p:nvPr>
        </p:nvSpPr>
        <p:spPr/>
        <p:txBody>
          <a:bodyPr/>
          <a:lstStyle/>
          <a:p>
            <a:fld id="{271A2B43-DFA9-4C9A-A25A-00E2B7569BC9}" type="datetime1">
              <a:rPr lang="en-US" altLang="zh-CN" smtClean="0"/>
              <a:t>2/8/2013</a:t>
            </a:fld>
            <a:endParaRPr lang="zh-CN" altLang="en-US"/>
          </a:p>
        </p:txBody>
      </p:sp>
      <p:sp>
        <p:nvSpPr>
          <p:cNvPr id="3" name="灯片编号占位符 2"/>
          <p:cNvSpPr>
            <a:spLocks noGrp="1"/>
          </p:cNvSpPr>
          <p:nvPr>
            <p:ph type="sldNum" sz="quarter" idx="12"/>
          </p:nvPr>
        </p:nvSpPr>
        <p:spPr/>
        <p:txBody>
          <a:bodyPr/>
          <a:lstStyle/>
          <a:p>
            <a:fld id="{6F5CC7F7-9C55-45D7-A410-6BEFBA1CCE4C}" type="slidenum">
              <a:rPr lang="zh-CN" altLang="en-US" smtClean="0"/>
              <a:t>26</a:t>
            </a:fld>
            <a:endParaRPr lang="zh-CN" altLang="en-US"/>
          </a:p>
        </p:txBody>
      </p:sp>
    </p:spTree>
    <p:extLst>
      <p:ext uri="{BB962C8B-B14F-4D97-AF65-F5344CB8AC3E}">
        <p14:creationId xmlns:p14="http://schemas.microsoft.com/office/powerpoint/2010/main" val="3730159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Dropout identification</a:t>
            </a:r>
            <a:endParaRPr lang="zh-CN" altLang="en-US" dirty="0"/>
          </a:p>
        </p:txBody>
      </p:sp>
      <p:sp>
        <p:nvSpPr>
          <p:cNvPr id="3" name="日期占位符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灯片编号占位符 3"/>
          <p:cNvSpPr>
            <a:spLocks noGrp="1"/>
          </p:cNvSpPr>
          <p:nvPr>
            <p:ph type="sldNum" sz="quarter" idx="12"/>
          </p:nvPr>
        </p:nvSpPr>
        <p:spPr/>
        <p:txBody>
          <a:bodyPr/>
          <a:lstStyle/>
          <a:p>
            <a:fld id="{6F5CC7F7-9C55-45D7-A410-6BEFBA1CCE4C}" type="slidenum">
              <a:rPr lang="zh-CN" altLang="en-US" smtClean="0"/>
              <a:t>27</a:t>
            </a:fld>
            <a:endParaRPr lang="zh-CN" altLang="en-US"/>
          </a:p>
        </p:txBody>
      </p:sp>
      <p:sp>
        <p:nvSpPr>
          <p:cNvPr id="5" name="内容占位符 4"/>
          <p:cNvSpPr>
            <a:spLocks noGrp="1"/>
          </p:cNvSpPr>
          <p:nvPr>
            <p:ph sz="quarter" idx="1"/>
          </p:nvPr>
        </p:nvSpPr>
        <p:spPr/>
        <p:txBody>
          <a:bodyPr>
            <a:normAutofit lnSpcReduction="10000"/>
          </a:bodyPr>
          <a:lstStyle/>
          <a:p>
            <a:r>
              <a:rPr lang="en-US" altLang="zh-CN" dirty="0" smtClean="0"/>
              <a:t>For a catalog (C1), we could know</a:t>
            </a:r>
          </a:p>
          <a:p>
            <a:r>
              <a:rPr lang="en-US" altLang="zh-CN" dirty="0" smtClean="0"/>
              <a:t>1. which objects are inside the intersection (I)</a:t>
            </a:r>
          </a:p>
          <a:p>
            <a:r>
              <a:rPr lang="en-US" altLang="zh-CN" dirty="0" smtClean="0"/>
              <a:t>2. which objects were matched(M) with the other catalog (C2)</a:t>
            </a:r>
          </a:p>
          <a:p>
            <a:endParaRPr lang="en-US" altLang="zh-CN" dirty="0"/>
          </a:p>
          <a:p>
            <a:r>
              <a:rPr lang="en-US" altLang="zh-CN" dirty="0" smtClean="0"/>
              <a:t>C1 &gt;= I &gt;= M</a:t>
            </a:r>
          </a:p>
          <a:p>
            <a:r>
              <a:rPr lang="en-US" altLang="zh-CN" dirty="0" smtClean="0"/>
              <a:t>I - M  = IM: Objects inside the intersection but do not be matched</a:t>
            </a:r>
          </a:p>
          <a:p>
            <a:r>
              <a:rPr lang="en-US" altLang="zh-CN" dirty="0"/>
              <a:t>I</a:t>
            </a:r>
            <a:r>
              <a:rPr lang="en-US" altLang="zh-CN" dirty="0" smtClean="0"/>
              <a:t>M could be the objects which cannot be found by C2.</a:t>
            </a:r>
          </a:p>
          <a:p>
            <a:r>
              <a:rPr lang="en-US" altLang="zh-CN" dirty="0" smtClean="0"/>
              <a:t>IM are the dropouts of C2. That would mean some objects in C2 is fainter than C1.</a:t>
            </a:r>
          </a:p>
        </p:txBody>
      </p:sp>
    </p:spTree>
    <p:extLst>
      <p:ext uri="{BB962C8B-B14F-4D97-AF65-F5344CB8AC3E}">
        <p14:creationId xmlns:p14="http://schemas.microsoft.com/office/powerpoint/2010/main" val="481500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a:t>
            </a:r>
            <a:endParaRPr lang="en-US" dirty="0"/>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28</a:t>
            </a:fld>
            <a:endParaRPr lang="zh-CN" altLang="en-US"/>
          </a:p>
        </p:txBody>
      </p:sp>
      <p:sp>
        <p:nvSpPr>
          <p:cNvPr id="5" name="Content Placeholder 4"/>
          <p:cNvSpPr>
            <a:spLocks noGrp="1"/>
          </p:cNvSpPr>
          <p:nvPr>
            <p:ph sz="quarter"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68199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48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29</a:t>
            </a:fld>
            <a:endParaRPr lang="zh-CN" altLang="en-US"/>
          </a:p>
        </p:txBody>
      </p:sp>
      <p:sp>
        <p:nvSpPr>
          <p:cNvPr id="5" name="Content Placeholder 4"/>
          <p:cNvSpPr>
            <a:spLocks noGrp="1"/>
          </p:cNvSpPr>
          <p:nvPr>
            <p:ph sz="quarter" idx="1"/>
          </p:nvPr>
        </p:nvSpPr>
        <p:spPr/>
        <p:txBody>
          <a:bodyPr/>
          <a:lstStyle/>
          <a:p>
            <a:r>
              <a:rPr lang="en-US" dirty="0" smtClean="0"/>
              <a:t>A total of 4.2 million SDSS’s dropouts from GALEX,</a:t>
            </a:r>
          </a:p>
          <a:p>
            <a:r>
              <a:rPr lang="en-US" dirty="0" smtClean="0"/>
              <a:t>which are inside the SDSS coverage </a:t>
            </a:r>
            <a:r>
              <a:rPr lang="en-US" dirty="0"/>
              <a:t>but do not have associated </a:t>
            </a:r>
            <a:r>
              <a:rPr lang="en-US" dirty="0" smtClean="0"/>
              <a:t>counterparts,</a:t>
            </a:r>
          </a:p>
          <a:p>
            <a:r>
              <a:rPr lang="en-US" dirty="0" smtClean="0"/>
              <a:t>were </a:t>
            </a:r>
            <a:r>
              <a:rPr lang="en-US" dirty="0"/>
              <a:t>found in just 29 seconds.</a:t>
            </a:r>
          </a:p>
        </p:txBody>
      </p:sp>
    </p:spTree>
    <p:extLst>
      <p:ext uri="{BB962C8B-B14F-4D97-AF65-F5344CB8AC3E}">
        <p14:creationId xmlns:p14="http://schemas.microsoft.com/office/powerpoint/2010/main" val="405973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Outline</a:t>
            </a:r>
            <a:endParaRPr lang="zh-CN" altLang="en-US" dirty="0"/>
          </a:p>
        </p:txBody>
      </p:sp>
      <p:sp>
        <p:nvSpPr>
          <p:cNvPr id="5" name="内容占位符 4"/>
          <p:cNvSpPr>
            <a:spLocks noGrp="1"/>
          </p:cNvSpPr>
          <p:nvPr>
            <p:ph sz="quarter" idx="1"/>
          </p:nvPr>
        </p:nvSpPr>
        <p:spPr/>
        <p:txBody>
          <a:bodyPr/>
          <a:lstStyle/>
          <a:p>
            <a:r>
              <a:rPr lang="en-US" altLang="zh-CN" dirty="0" err="1" smtClean="0">
                <a:solidFill>
                  <a:srgbClr val="C00000"/>
                </a:solidFill>
              </a:rPr>
              <a:t>Crossmatch</a:t>
            </a:r>
            <a:r>
              <a:rPr lang="en-US" altLang="zh-CN" dirty="0" smtClean="0">
                <a:solidFill>
                  <a:srgbClr val="C00000"/>
                </a:solidFill>
              </a:rPr>
              <a:t> with Footprints/Sky Coverage information</a:t>
            </a:r>
            <a:endParaRPr lang="en-US" altLang="zh-CN" dirty="0" smtClean="0">
              <a:solidFill>
                <a:srgbClr val="C00000"/>
              </a:solidFill>
            </a:endParaRPr>
          </a:p>
          <a:p>
            <a:pPr lvl="1"/>
            <a:r>
              <a:rPr lang="en-US" altLang="zh-CN" dirty="0" smtClean="0">
                <a:solidFill>
                  <a:srgbClr val="FF0000"/>
                </a:solidFill>
              </a:rPr>
              <a:t>Introduction</a:t>
            </a:r>
          </a:p>
          <a:p>
            <a:pPr lvl="1"/>
            <a:r>
              <a:rPr lang="en-US" altLang="zh-CN" dirty="0" smtClean="0">
                <a:solidFill>
                  <a:schemeClr val="tx1"/>
                </a:solidFill>
              </a:rPr>
              <a:t>How to do</a:t>
            </a:r>
            <a:endParaRPr lang="en-US" altLang="zh-CN" dirty="0" smtClean="0"/>
          </a:p>
          <a:p>
            <a:r>
              <a:rPr lang="en-US" altLang="zh-CN" dirty="0" smtClean="0"/>
              <a:t>Dropout </a:t>
            </a:r>
            <a:r>
              <a:rPr lang="en-US" altLang="zh-CN" dirty="0" smtClean="0"/>
              <a:t>Detection</a:t>
            </a:r>
          </a:p>
          <a:p>
            <a:r>
              <a:rPr lang="en-US" altLang="zh-CN" dirty="0" err="1" smtClean="0"/>
              <a:t>Crossmatch</a:t>
            </a:r>
            <a:r>
              <a:rPr lang="en-US" altLang="zh-CN" dirty="0" smtClean="0"/>
              <a:t> in Arbitrary region</a:t>
            </a:r>
            <a:endParaRPr lang="en-US" altLang="zh-CN" dirty="0" smtClean="0"/>
          </a:p>
        </p:txBody>
      </p:sp>
      <p:sp>
        <p:nvSpPr>
          <p:cNvPr id="2" name="日期占位符 1"/>
          <p:cNvSpPr>
            <a:spLocks noGrp="1"/>
          </p:cNvSpPr>
          <p:nvPr>
            <p:ph type="dt" sz="half" idx="10"/>
          </p:nvPr>
        </p:nvSpPr>
        <p:spPr/>
        <p:txBody>
          <a:bodyPr/>
          <a:lstStyle/>
          <a:p>
            <a:fld id="{271A2B43-DFA9-4C9A-A25A-00E2B7569BC9}" type="datetime1">
              <a:rPr lang="en-US" altLang="zh-CN" smtClean="0"/>
              <a:t>2/8/2013</a:t>
            </a:fld>
            <a:endParaRPr lang="zh-CN" altLang="en-US"/>
          </a:p>
        </p:txBody>
      </p:sp>
      <p:sp>
        <p:nvSpPr>
          <p:cNvPr id="3" name="灯片编号占位符 2"/>
          <p:cNvSpPr>
            <a:spLocks noGrp="1"/>
          </p:cNvSpPr>
          <p:nvPr>
            <p:ph type="sldNum" sz="quarter" idx="12"/>
          </p:nvPr>
        </p:nvSpPr>
        <p:spPr/>
        <p:txBody>
          <a:bodyPr/>
          <a:lstStyle/>
          <a:p>
            <a:fld id="{6F5CC7F7-9C55-45D7-A410-6BEFBA1CCE4C}" type="slidenum">
              <a:rPr lang="zh-CN" altLang="en-US" smtClean="0"/>
              <a:t>3</a:t>
            </a:fld>
            <a:endParaRPr lang="zh-CN" altLang="en-US"/>
          </a:p>
        </p:txBody>
      </p:sp>
    </p:spTree>
    <p:extLst>
      <p:ext uri="{BB962C8B-B14F-4D97-AF65-F5344CB8AC3E}">
        <p14:creationId xmlns:p14="http://schemas.microsoft.com/office/powerpoint/2010/main" val="2256481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30</a:t>
            </a:fld>
            <a:endParaRPr lang="zh-CN" altLang="en-US"/>
          </a:p>
        </p:txBody>
      </p:sp>
      <p:sp>
        <p:nvSpPr>
          <p:cNvPr id="5" name="Content Placeholder 4"/>
          <p:cNvSpPr>
            <a:spLocks noGrp="1"/>
          </p:cNvSpPr>
          <p:nvPr>
            <p:ph sz="quarter"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6934200" cy="66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044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Outline</a:t>
            </a:r>
            <a:endParaRPr lang="zh-CN" altLang="en-US" dirty="0"/>
          </a:p>
        </p:txBody>
      </p:sp>
      <p:sp>
        <p:nvSpPr>
          <p:cNvPr id="5" name="内容占位符 4"/>
          <p:cNvSpPr>
            <a:spLocks noGrp="1"/>
          </p:cNvSpPr>
          <p:nvPr>
            <p:ph sz="quarter" idx="1"/>
          </p:nvPr>
        </p:nvSpPr>
        <p:spPr/>
        <p:txBody>
          <a:bodyPr/>
          <a:lstStyle/>
          <a:p>
            <a:r>
              <a:rPr lang="en-US" altLang="zh-CN" dirty="0" smtClean="0"/>
              <a:t>Zone Match in two (or more) Footprints/Sky Coverage</a:t>
            </a:r>
          </a:p>
          <a:p>
            <a:pPr lvl="1"/>
            <a:r>
              <a:rPr lang="en-US" altLang="zh-CN" dirty="0" smtClean="0">
                <a:solidFill>
                  <a:schemeClr val="tx1"/>
                </a:solidFill>
              </a:rPr>
              <a:t>Introduction</a:t>
            </a:r>
          </a:p>
          <a:p>
            <a:pPr lvl="1"/>
            <a:r>
              <a:rPr lang="en-US" altLang="zh-CN" dirty="0" smtClean="0">
                <a:solidFill>
                  <a:schemeClr val="tx1"/>
                </a:solidFill>
              </a:rPr>
              <a:t>How to do</a:t>
            </a:r>
          </a:p>
          <a:p>
            <a:r>
              <a:rPr lang="en-US" altLang="zh-CN" dirty="0" smtClean="0"/>
              <a:t>Dropout </a:t>
            </a:r>
            <a:r>
              <a:rPr lang="en-US" altLang="zh-CN" dirty="0" smtClean="0"/>
              <a:t>Detection</a:t>
            </a:r>
          </a:p>
          <a:p>
            <a:r>
              <a:rPr lang="en-US" altLang="zh-CN" dirty="0" err="1">
                <a:solidFill>
                  <a:srgbClr val="FF0000"/>
                </a:solidFill>
              </a:rPr>
              <a:t>Crossmatch</a:t>
            </a:r>
            <a:r>
              <a:rPr lang="en-US" altLang="zh-CN" dirty="0">
                <a:solidFill>
                  <a:srgbClr val="FF0000"/>
                </a:solidFill>
              </a:rPr>
              <a:t> in Arbitrary region</a:t>
            </a:r>
          </a:p>
          <a:p>
            <a:endParaRPr lang="en-US" altLang="zh-CN" dirty="0" smtClean="0">
              <a:solidFill>
                <a:srgbClr val="FF0000"/>
              </a:solidFill>
            </a:endParaRPr>
          </a:p>
        </p:txBody>
      </p:sp>
      <p:sp>
        <p:nvSpPr>
          <p:cNvPr id="2" name="日期占位符 1"/>
          <p:cNvSpPr>
            <a:spLocks noGrp="1"/>
          </p:cNvSpPr>
          <p:nvPr>
            <p:ph type="dt" sz="half" idx="10"/>
          </p:nvPr>
        </p:nvSpPr>
        <p:spPr/>
        <p:txBody>
          <a:bodyPr/>
          <a:lstStyle/>
          <a:p>
            <a:fld id="{271A2B43-DFA9-4C9A-A25A-00E2B7569BC9}" type="datetime1">
              <a:rPr lang="en-US" altLang="zh-CN" smtClean="0"/>
              <a:t>2/8/2013</a:t>
            </a:fld>
            <a:endParaRPr lang="zh-CN" altLang="en-US"/>
          </a:p>
        </p:txBody>
      </p:sp>
      <p:sp>
        <p:nvSpPr>
          <p:cNvPr id="3" name="灯片编号占位符 2"/>
          <p:cNvSpPr>
            <a:spLocks noGrp="1"/>
          </p:cNvSpPr>
          <p:nvPr>
            <p:ph type="sldNum" sz="quarter" idx="12"/>
          </p:nvPr>
        </p:nvSpPr>
        <p:spPr/>
        <p:txBody>
          <a:bodyPr/>
          <a:lstStyle/>
          <a:p>
            <a:fld id="{6F5CC7F7-9C55-45D7-A410-6BEFBA1CCE4C}" type="slidenum">
              <a:rPr lang="zh-CN" altLang="en-US" smtClean="0"/>
              <a:t>31</a:t>
            </a:fld>
            <a:endParaRPr lang="zh-CN" altLang="en-US"/>
          </a:p>
        </p:txBody>
      </p:sp>
    </p:spTree>
    <p:extLst>
      <p:ext uri="{BB962C8B-B14F-4D97-AF65-F5344CB8AC3E}">
        <p14:creationId xmlns:p14="http://schemas.microsoft.com/office/powerpoint/2010/main" val="4089707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a:t>Crossmatch</a:t>
            </a:r>
            <a:r>
              <a:rPr lang="en-US" altLang="zh-CN" dirty="0"/>
              <a:t> in </a:t>
            </a:r>
            <a:r>
              <a:rPr lang="en-US" altLang="zh-CN" dirty="0" smtClean="0"/>
              <a:t>Arbitrary </a:t>
            </a:r>
            <a:r>
              <a:rPr lang="en-US" altLang="zh-CN" dirty="0"/>
              <a:t>Region</a:t>
            </a:r>
            <a:endParaRPr lang="zh-CN" altLang="en-US" dirty="0"/>
          </a:p>
        </p:txBody>
      </p:sp>
      <p:sp>
        <p:nvSpPr>
          <p:cNvPr id="3" name="内容占位符 2"/>
          <p:cNvSpPr>
            <a:spLocks noGrp="1"/>
          </p:cNvSpPr>
          <p:nvPr>
            <p:ph sz="quarter" idx="1"/>
          </p:nvPr>
        </p:nvSpPr>
        <p:spPr>
          <a:xfrm>
            <a:off x="415887" y="1143000"/>
            <a:ext cx="8229600" cy="5257800"/>
          </a:xfrm>
        </p:spPr>
        <p:txBody>
          <a:bodyPr>
            <a:normAutofit/>
          </a:bodyPr>
          <a:lstStyle/>
          <a:p>
            <a:pPr lvl="1"/>
            <a:r>
              <a:rPr lang="en-US" altLang="zh-CN" dirty="0" smtClean="0"/>
              <a:t>Step </a:t>
            </a:r>
            <a:r>
              <a:rPr lang="en-US" altLang="zh-CN" dirty="0"/>
              <a:t>1</a:t>
            </a:r>
            <a:r>
              <a:rPr lang="en-US" altLang="zh-CN" dirty="0" smtClean="0"/>
              <a:t>: create the </a:t>
            </a:r>
            <a:r>
              <a:rPr lang="en-US" altLang="zh-CN" dirty="0" smtClean="0"/>
              <a:t>Arbitrary Region </a:t>
            </a:r>
            <a:r>
              <a:rPr lang="en-US" altLang="zh-CN" dirty="0" smtClean="0"/>
              <a:t>we want</a:t>
            </a:r>
          </a:p>
          <a:p>
            <a:pPr lvl="1"/>
            <a:r>
              <a:rPr lang="en-US" altLang="zh-CN" dirty="0" smtClean="0"/>
              <a:t>Step 2: approximate the region by </a:t>
            </a:r>
            <a:r>
              <a:rPr lang="en-US" altLang="zh-CN" dirty="0" smtClean="0"/>
              <a:t>intervals</a:t>
            </a:r>
          </a:p>
          <a:p>
            <a:pPr lvl="1"/>
            <a:endParaRPr lang="en-US" altLang="zh-CN" dirty="0" smtClean="0"/>
          </a:p>
          <a:p>
            <a:pPr lvl="1"/>
            <a:r>
              <a:rPr lang="en-US" altLang="zh-CN" dirty="0" smtClean="0"/>
              <a:t>Then, we </a:t>
            </a:r>
            <a:r>
              <a:rPr lang="en-US" altLang="zh-CN" dirty="0" smtClean="0"/>
              <a:t>could</a:t>
            </a:r>
          </a:p>
          <a:p>
            <a:pPr lvl="2"/>
            <a:r>
              <a:rPr lang="en-US" altLang="zh-CN" dirty="0" smtClean="0"/>
              <a:t>Select objects in </a:t>
            </a:r>
            <a:r>
              <a:rPr lang="en-US" altLang="zh-CN" dirty="0" smtClean="0"/>
              <a:t>the </a:t>
            </a:r>
            <a:r>
              <a:rPr lang="en-US" altLang="zh-CN" dirty="0" smtClean="0"/>
              <a:t>region – will be implemented as a plugin on my software - FITS Manager</a:t>
            </a:r>
          </a:p>
          <a:p>
            <a:pPr lvl="2"/>
            <a:r>
              <a:rPr lang="en-US" altLang="zh-CN" dirty="0" smtClean="0"/>
              <a:t>Even </a:t>
            </a:r>
            <a:r>
              <a:rPr lang="en-US" altLang="zh-CN" dirty="0" err="1" smtClean="0"/>
              <a:t>crossmatch</a:t>
            </a:r>
            <a:r>
              <a:rPr lang="en-US" altLang="zh-CN" dirty="0" smtClean="0"/>
              <a:t> objects in the intervals</a:t>
            </a:r>
          </a:p>
          <a:p>
            <a:pPr lvl="2"/>
            <a:endParaRPr lang="en-US" altLang="zh-CN" dirty="0" smtClean="0"/>
          </a:p>
        </p:txBody>
      </p:sp>
      <p:sp>
        <p:nvSpPr>
          <p:cNvPr id="5" name="日期占位符 4"/>
          <p:cNvSpPr>
            <a:spLocks noGrp="1"/>
          </p:cNvSpPr>
          <p:nvPr>
            <p:ph type="dt" sz="half" idx="10"/>
          </p:nvPr>
        </p:nvSpPr>
        <p:spPr/>
        <p:txBody>
          <a:bodyPr/>
          <a:lstStyle/>
          <a:p>
            <a:fld id="{8B11587C-D83B-4BBE-AE97-61E23D0DB667}" type="datetime1">
              <a:rPr lang="en-US" altLang="zh-CN" smtClean="0"/>
              <a:t>2/8/2013</a:t>
            </a:fld>
            <a:endParaRPr lang="zh-CN" altLang="en-US"/>
          </a:p>
        </p:txBody>
      </p:sp>
      <p:sp>
        <p:nvSpPr>
          <p:cNvPr id="6" name="灯片编号占位符 5"/>
          <p:cNvSpPr>
            <a:spLocks noGrp="1"/>
          </p:cNvSpPr>
          <p:nvPr>
            <p:ph type="sldNum" sz="quarter" idx="12"/>
          </p:nvPr>
        </p:nvSpPr>
        <p:spPr/>
        <p:txBody>
          <a:bodyPr/>
          <a:lstStyle/>
          <a:p>
            <a:fld id="{6F5CC7F7-9C55-45D7-A410-6BEFBA1CCE4C}" type="slidenum">
              <a:rPr lang="zh-CN" altLang="en-US" smtClean="0"/>
              <a:t>32</a:t>
            </a:fld>
            <a:endParaRPr lang="zh-CN" altLang="en-US"/>
          </a:p>
        </p:txBody>
      </p:sp>
    </p:spTree>
    <p:extLst>
      <p:ext uri="{BB962C8B-B14F-4D97-AF65-F5344CB8AC3E}">
        <p14:creationId xmlns:p14="http://schemas.microsoft.com/office/powerpoint/2010/main" val="3635771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33</a:t>
            </a:fld>
            <a:endParaRPr lang="zh-CN" altLang="en-US"/>
          </a:p>
        </p:txBody>
      </p:sp>
      <p:sp>
        <p:nvSpPr>
          <p:cNvPr id="5" name="Content Placeholder 4"/>
          <p:cNvSpPr>
            <a:spLocks noGrp="1"/>
          </p:cNvSpPr>
          <p:nvPr>
            <p:ph sz="quarter" idx="1"/>
          </p:nvPr>
        </p:nvSpPr>
        <p:spPr/>
        <p:txBody>
          <a:bodyPr/>
          <a:lstStyle/>
          <a:p>
            <a:endParaRPr lang="en-US"/>
          </a:p>
        </p:txBody>
      </p:sp>
      <p:sp>
        <p:nvSpPr>
          <p:cNvPr id="6" name="AutoShape 6"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descr="C:\Users\Dongwei Fan\Downloads\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9869"/>
            <a:ext cx="10623585" cy="655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00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34</a:t>
            </a:fld>
            <a:endParaRPr lang="zh-CN" altLang="en-US"/>
          </a:p>
        </p:txBody>
      </p:sp>
      <p:sp>
        <p:nvSpPr>
          <p:cNvPr id="5" name="Content Placeholder 4"/>
          <p:cNvSpPr>
            <a:spLocks noGrp="1"/>
          </p:cNvSpPr>
          <p:nvPr>
            <p:ph sz="quarter" idx="1"/>
          </p:nvPr>
        </p:nvSpPr>
        <p:spPr/>
        <p:txBody>
          <a:bodyPr/>
          <a:lstStyle/>
          <a:p>
            <a:r>
              <a:rPr lang="en-US" dirty="0" smtClean="0"/>
              <a:t>Matching is fast with the Zones Algorithm </a:t>
            </a:r>
          </a:p>
          <a:p>
            <a:pPr lvl="1"/>
            <a:r>
              <a:rPr lang="en-US" dirty="0" smtClean="0"/>
              <a:t>But it is blind to sky coverage</a:t>
            </a:r>
          </a:p>
          <a:p>
            <a:pPr lvl="2"/>
            <a:endParaRPr lang="en-US" dirty="0" smtClean="0"/>
          </a:p>
          <a:p>
            <a:r>
              <a:rPr lang="en-US" dirty="0" smtClean="0"/>
              <a:t>Sky coverage typically done separately</a:t>
            </a:r>
          </a:p>
          <a:p>
            <a:pPr lvl="1"/>
            <a:r>
              <a:rPr lang="en-US" dirty="0" smtClean="0"/>
              <a:t>Needs separate indices: yields slow combination</a:t>
            </a:r>
          </a:p>
          <a:p>
            <a:pPr lvl="2"/>
            <a:endParaRPr lang="en-US" dirty="0"/>
          </a:p>
          <a:p>
            <a:r>
              <a:rPr lang="en-US" dirty="0" smtClean="0"/>
              <a:t>Here we combine the two using the same index</a:t>
            </a:r>
          </a:p>
          <a:p>
            <a:pPr lvl="1"/>
            <a:r>
              <a:rPr lang="en-US" dirty="0" smtClean="0"/>
              <a:t>Faster matching for partial overlaps</a:t>
            </a:r>
          </a:p>
          <a:p>
            <a:pPr lvl="1"/>
            <a:r>
              <a:rPr lang="en-US" dirty="0" smtClean="0"/>
              <a:t>Increased performance for the on-the-fly runs</a:t>
            </a:r>
          </a:p>
          <a:p>
            <a:pPr lvl="1"/>
            <a:endParaRPr lang="en-US" dirty="0"/>
          </a:p>
          <a:p>
            <a:r>
              <a:rPr lang="en-US" dirty="0" smtClean="0"/>
              <a:t>This will be part of the </a:t>
            </a:r>
            <a:r>
              <a:rPr lang="en-US" dirty="0" err="1" smtClean="0"/>
              <a:t>SkyQuery</a:t>
            </a:r>
            <a:endParaRPr lang="en-US" dirty="0" smtClean="0"/>
          </a:p>
          <a:p>
            <a:endParaRPr lang="en-US" dirty="0" smtClean="0"/>
          </a:p>
          <a:p>
            <a:endParaRPr lang="en-US" dirty="0"/>
          </a:p>
        </p:txBody>
      </p:sp>
    </p:spTree>
    <p:extLst>
      <p:ext uri="{BB962C8B-B14F-4D97-AF65-F5344CB8AC3E}">
        <p14:creationId xmlns:p14="http://schemas.microsoft.com/office/powerpoint/2010/main" val="3753126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effectLst>
                  <a:outerShdw blurRad="38100" dist="38100" dir="2700000" algn="tl">
                    <a:srgbClr val="000000">
                      <a:alpha val="43137"/>
                    </a:srgbClr>
                  </a:outerShdw>
                </a:effectLst>
              </a:rPr>
              <a:t>               News</a:t>
            </a:r>
            <a:endParaRPr lang="en-US" dirty="0">
              <a:solidFill>
                <a:srgbClr val="00B050"/>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35</a:t>
            </a:fld>
            <a:endParaRPr lang="zh-CN" altLang="en-US"/>
          </a:p>
        </p:txBody>
      </p:sp>
      <p:sp>
        <p:nvSpPr>
          <p:cNvPr id="5" name="Content Placeholder 4"/>
          <p:cNvSpPr>
            <a:spLocks noGrp="1"/>
          </p:cNvSpPr>
          <p:nvPr>
            <p:ph sz="quarter" idx="1"/>
          </p:nvPr>
        </p:nvSpPr>
        <p:spPr/>
        <p:txBody>
          <a:bodyPr>
            <a:normAutofit fontScale="92500"/>
          </a:bodyPr>
          <a:lstStyle/>
          <a:p>
            <a:r>
              <a:rPr lang="en-US" dirty="0" smtClean="0"/>
              <a:t>A big project from China-VO was approved.</a:t>
            </a:r>
          </a:p>
          <a:p>
            <a:r>
              <a:rPr lang="en-US" dirty="0" smtClean="0"/>
              <a:t>The </a:t>
            </a:r>
            <a:r>
              <a:rPr lang="en-US" dirty="0"/>
              <a:t>total </a:t>
            </a:r>
            <a:r>
              <a:rPr lang="en-US" dirty="0" smtClean="0"/>
              <a:t>amount will </a:t>
            </a:r>
            <a:r>
              <a:rPr lang="en-US" dirty="0"/>
              <a:t>be </a:t>
            </a:r>
            <a:r>
              <a:rPr lang="en-US" dirty="0" smtClean="0"/>
              <a:t>about </a:t>
            </a:r>
            <a:r>
              <a:rPr lang="en-US" dirty="0" smtClean="0"/>
              <a:t>1.5M US$ </a:t>
            </a:r>
            <a:r>
              <a:rPr lang="en-US" dirty="0" smtClean="0"/>
              <a:t>from two founding.</a:t>
            </a:r>
          </a:p>
          <a:p>
            <a:r>
              <a:rPr lang="en-US" dirty="0" smtClean="0"/>
              <a:t>It is </a:t>
            </a:r>
            <a:r>
              <a:rPr lang="en-US" dirty="0"/>
              <a:t>an Astronomical Resource Planning </a:t>
            </a:r>
            <a:r>
              <a:rPr lang="en-US" dirty="0" smtClean="0"/>
              <a:t>platform </a:t>
            </a:r>
            <a:r>
              <a:rPr lang="en-US" dirty="0"/>
              <a:t>for the telescopes in China. </a:t>
            </a:r>
            <a:endParaRPr lang="en-US" dirty="0" smtClean="0"/>
          </a:p>
          <a:p>
            <a:pPr lvl="1"/>
            <a:r>
              <a:rPr lang="en-US" dirty="0" smtClean="0"/>
              <a:t>Tasks: observation </a:t>
            </a:r>
            <a:r>
              <a:rPr lang="en-US" dirty="0"/>
              <a:t>time application, proposal review, data archiving, data release and sharing, scientific discovery collection, will be (or demanded) done on the platform. The platform will provide proposal submission, data access, limited data processing and data mining, and maybe more functions, to </a:t>
            </a:r>
            <a:r>
              <a:rPr lang="en-US" dirty="0" smtClean="0"/>
              <a:t>astronomers.</a:t>
            </a:r>
          </a:p>
          <a:p>
            <a:r>
              <a:rPr lang="en-US" dirty="0" smtClean="0"/>
              <a:t>Achievements </a:t>
            </a:r>
            <a:r>
              <a:rPr lang="en-US" dirty="0"/>
              <a:t>from the IVOA and VO partners will be adopted heavily by the platform. </a:t>
            </a:r>
          </a:p>
        </p:txBody>
      </p:sp>
      <p:pic>
        <p:nvPicPr>
          <p:cNvPr id="102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190500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360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438399"/>
            <a:ext cx="3124200" cy="1200329"/>
          </a:xfrm>
          <a:prstGeom prst="rect">
            <a:avLst/>
          </a:prstGeom>
          <a:noFill/>
        </p:spPr>
        <p:txBody>
          <a:bodyPr wrap="square" rtlCol="0">
            <a:spAutoFit/>
          </a:bodyPr>
          <a:lstStyle/>
          <a:p>
            <a:pPr algn="ctr"/>
            <a:r>
              <a:rPr lang="en-US" altLang="zh-CN" sz="7200" dirty="0" smtClean="0">
                <a:latin typeface="Tahoma" pitchFamily="34" charset="0"/>
                <a:ea typeface="Tahoma" pitchFamily="34" charset="0"/>
                <a:cs typeface="Tahoma" pitchFamily="34" charset="0"/>
              </a:rPr>
              <a:t>Thanks</a:t>
            </a:r>
            <a:endParaRPr lang="zh-CN" altLang="en-US" sz="7200" dirty="0">
              <a:latin typeface="Tahoma" pitchFamily="34" charset="0"/>
              <a:cs typeface="Tahoma" pitchFamily="34" charset="0"/>
            </a:endParaRPr>
          </a:p>
        </p:txBody>
      </p:sp>
      <p:sp>
        <p:nvSpPr>
          <p:cNvPr id="2" name="日期占位符 1"/>
          <p:cNvSpPr>
            <a:spLocks noGrp="1"/>
          </p:cNvSpPr>
          <p:nvPr>
            <p:ph type="dt" sz="half" idx="10"/>
          </p:nvPr>
        </p:nvSpPr>
        <p:spPr/>
        <p:txBody>
          <a:bodyPr/>
          <a:lstStyle/>
          <a:p>
            <a:fld id="{7B6592AE-9636-4258-A88B-02265DC37516}" type="datetime1">
              <a:rPr lang="en-US" altLang="zh-CN" smtClean="0"/>
              <a:t>2/8/2013</a:t>
            </a:fld>
            <a:endParaRPr lang="zh-CN" altLang="en-US"/>
          </a:p>
        </p:txBody>
      </p:sp>
      <p:sp>
        <p:nvSpPr>
          <p:cNvPr id="3" name="灯片编号占位符 2"/>
          <p:cNvSpPr>
            <a:spLocks noGrp="1"/>
          </p:cNvSpPr>
          <p:nvPr>
            <p:ph type="sldNum" sz="quarter" idx="12"/>
          </p:nvPr>
        </p:nvSpPr>
        <p:spPr/>
        <p:txBody>
          <a:bodyPr/>
          <a:lstStyle/>
          <a:p>
            <a:fld id="{6F5CC7F7-9C55-45D7-A410-6BEFBA1CCE4C}" type="slidenum">
              <a:rPr lang="zh-CN" altLang="en-US" smtClean="0"/>
              <a:t>36</a:t>
            </a:fld>
            <a:endParaRPr lang="zh-CN" altLang="en-US"/>
          </a:p>
        </p:txBody>
      </p:sp>
    </p:spTree>
    <p:extLst>
      <p:ext uri="{BB962C8B-B14F-4D97-AF65-F5344CB8AC3E}">
        <p14:creationId xmlns:p14="http://schemas.microsoft.com/office/powerpoint/2010/main" val="333407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Crossmatching</a:t>
            </a:r>
            <a:r>
              <a:rPr lang="en-US" dirty="0" smtClean="0"/>
              <a:t> with Zones</a:t>
            </a:r>
            <a:endParaRPr lang="en-US" dirty="0"/>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4</a:t>
            </a:fld>
            <a:endParaRPr lang="zh-CN" altLang="en-US"/>
          </a:p>
        </p:txBody>
      </p:sp>
      <mc:AlternateContent xmlns:mc="http://schemas.openxmlformats.org/markup-compatibility/2006">
        <mc:Choice xmlns:a14="http://schemas.microsoft.com/office/drawing/2010/main" Requires="a14">
          <p:sp>
            <p:nvSpPr>
              <p:cNvPr id="5" name="Content Placeholder 4"/>
              <p:cNvSpPr>
                <a:spLocks noGrp="1"/>
              </p:cNvSpPr>
              <p:nvPr>
                <p:ph sz="quarter" idx="1"/>
              </p:nvPr>
            </p:nvSpPr>
            <p:spPr>
              <a:xfrm>
                <a:off x="457200" y="1219200"/>
                <a:ext cx="6400800" cy="4937760"/>
              </a:xfrm>
            </p:spPr>
            <p:txBody>
              <a:bodyPr>
                <a:normAutofit fontScale="92500" lnSpcReduction="20000"/>
              </a:bodyPr>
              <a:lstStyle/>
              <a:p>
                <a:r>
                  <a:rPr lang="en-US" dirty="0" smtClean="0"/>
                  <a:t>Celestial Sphere was mapped to zones by Declination.</a:t>
                </a:r>
                <a:endParaRPr lang="en-US" dirty="0"/>
              </a:p>
              <a:p>
                <a:r>
                  <a:rPr lang="en-US" dirty="0"/>
                  <a:t>Every object and every zone has a </a:t>
                </a:r>
                <a:r>
                  <a:rPr lang="en-US" dirty="0" err="1"/>
                  <a:t>ZoneID</a:t>
                </a:r>
                <a:endParaRPr lang="en-US" dirty="0"/>
              </a:p>
              <a:p>
                <a:pPr lvl="2"/>
                <a14:m>
                  <m:oMath xmlns:m="http://schemas.openxmlformats.org/officeDocument/2006/math">
                    <m:r>
                      <m:rPr>
                        <m:sty m:val="p"/>
                      </m:rPr>
                      <a:rPr lang="en-US" sz="2200">
                        <a:latin typeface="Cambria Math"/>
                      </a:rPr>
                      <m:t>ZoneID</m:t>
                    </m:r>
                    <m:r>
                      <a:rPr lang="en-US" sz="2200" i="1">
                        <a:latin typeface="Cambria Math"/>
                      </a:rPr>
                      <m:t>=</m:t>
                    </m:r>
                    <m:d>
                      <m:dPr>
                        <m:begChr m:val="⌊"/>
                        <m:endChr m:val="⌋"/>
                        <m:ctrlPr>
                          <a:rPr lang="en-US" sz="2200" i="1">
                            <a:latin typeface="Cambria Math"/>
                          </a:rPr>
                        </m:ctrlPr>
                      </m:dPr>
                      <m:e>
                        <m:f>
                          <m:fPr>
                            <m:ctrlPr>
                              <a:rPr lang="en-US" sz="2200" i="1">
                                <a:latin typeface="Cambria Math"/>
                              </a:rPr>
                            </m:ctrlPr>
                          </m:fPr>
                          <m:num>
                            <m:r>
                              <a:rPr lang="en-US" sz="2200" i="1">
                                <a:latin typeface="Cambria Math"/>
                                <a:ea typeface="Cambria Math"/>
                              </a:rPr>
                              <m:t>𝛿</m:t>
                            </m:r>
                            <m:r>
                              <a:rPr lang="en-US" sz="2200" i="1">
                                <a:latin typeface="Cambria Math"/>
                                <a:ea typeface="Cambria Math"/>
                              </a:rPr>
                              <m:t>+90°</m:t>
                            </m:r>
                          </m:num>
                          <m:den>
                            <m:r>
                              <a:rPr lang="en-US" sz="2200" i="1">
                                <a:latin typeface="Cambria Math"/>
                              </a:rPr>
                              <m:t>h</m:t>
                            </m:r>
                          </m:den>
                        </m:f>
                      </m:e>
                    </m:d>
                    <m:r>
                      <a:rPr lang="en-US" sz="2200">
                        <a:latin typeface="Cambria Math"/>
                      </a:rPr>
                      <m:t>,</m:t>
                    </m:r>
                  </m:oMath>
                </a14:m>
                <a:r>
                  <a:rPr lang="en-US" sz="2200" dirty="0" smtClean="0">
                    <a:latin typeface="Cambria Math"/>
                  </a:rPr>
                  <a:t/>
                </a:r>
                <a:br>
                  <a:rPr lang="en-US" sz="2200" dirty="0" smtClean="0">
                    <a:latin typeface="Cambria Math"/>
                  </a:rPr>
                </a:br>
                <a14:m>
                  <m:oMath xmlns:m="http://schemas.openxmlformats.org/officeDocument/2006/math">
                    <m:r>
                      <a:rPr lang="en-US" sz="2200" i="1">
                        <a:latin typeface="Cambria Math"/>
                        <a:ea typeface="Cambria Math"/>
                      </a:rPr>
                      <m:t>𝛿</m:t>
                    </m:r>
                  </m:oMath>
                </a14:m>
                <a:r>
                  <a:rPr lang="en-US" dirty="0"/>
                  <a:t> is Dec., h is height of zone</a:t>
                </a:r>
              </a:p>
              <a:p>
                <a:endParaRPr lang="en-US" dirty="0" smtClean="0"/>
              </a:p>
              <a:p>
                <a:endParaRPr lang="en-US" dirty="0" smtClean="0"/>
              </a:p>
              <a:p>
                <a:endParaRPr lang="en-US" dirty="0"/>
              </a:p>
              <a:p>
                <a:r>
                  <a:rPr lang="en-US" dirty="0" smtClean="0"/>
                  <a:t>Every </a:t>
                </a:r>
                <a:r>
                  <a:rPr lang="en-US" dirty="0"/>
                  <a:t>catalog will be indexed </a:t>
                </a:r>
                <a:r>
                  <a:rPr lang="en-US" dirty="0" smtClean="0"/>
                  <a:t>by the </a:t>
                </a:r>
                <a:r>
                  <a:rPr lang="en-US" dirty="0" err="1"/>
                  <a:t>ZoneID</a:t>
                </a:r>
                <a:r>
                  <a:rPr lang="en-US" dirty="0"/>
                  <a:t> and R.A</a:t>
                </a:r>
                <a:r>
                  <a:rPr lang="en-US" dirty="0" smtClean="0"/>
                  <a:t>.</a:t>
                </a:r>
              </a:p>
              <a:p>
                <a:r>
                  <a:rPr lang="en-US" dirty="0" err="1" smtClean="0"/>
                  <a:t>Crossmatching</a:t>
                </a:r>
                <a:r>
                  <a:rPr lang="en-US" dirty="0" smtClean="0"/>
                  <a:t> only happens among the objects in nearby zones -- why Zones Algorithm so fast</a:t>
                </a:r>
              </a:p>
              <a:p>
                <a:endParaRPr lang="en-US" dirty="0"/>
              </a:p>
              <a:p>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xfrm>
                <a:off x="457200" y="1219200"/>
                <a:ext cx="6400800" cy="4937760"/>
              </a:xfrm>
              <a:blipFill rotWithShape="1">
                <a:blip r:embed="rId3"/>
                <a:stretch>
                  <a:fillRect l="-571" t="-2469" b="-1481"/>
                </a:stretch>
              </a:blipFill>
            </p:spPr>
            <p:txBody>
              <a:bodyPr/>
              <a:lstStyle/>
              <a:p>
                <a:r>
                  <a:rPr lang="en-US">
                    <a:noFill/>
                  </a:rPr>
                  <a:t> </a:t>
                </a:r>
              </a:p>
            </p:txBody>
          </p:sp>
        </mc:Fallback>
      </mc:AlternateContent>
      <p:pic>
        <p:nvPicPr>
          <p:cNvPr id="3074" name="Picture 2" descr="C:\Users\Dongwei Fan\Desktop\f1 -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513" y="2209800"/>
            <a:ext cx="2719387" cy="271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3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show footprint on Zones</a:t>
            </a:r>
            <a:endParaRPr lang="en-US" dirty="0"/>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5</a:t>
            </a:fld>
            <a:endParaRPr lang="zh-CN" altLang="en-US"/>
          </a:p>
        </p:txBody>
      </p:sp>
      <p:sp>
        <p:nvSpPr>
          <p:cNvPr id="5" name="Content Placeholder 4"/>
          <p:cNvSpPr>
            <a:spLocks noGrp="1"/>
          </p:cNvSpPr>
          <p:nvPr>
            <p:ph sz="quarter" idx="1"/>
          </p:nvPr>
        </p:nvSpPr>
        <p:spPr>
          <a:xfrm>
            <a:off x="457200" y="1234440"/>
            <a:ext cx="8229600" cy="4937760"/>
          </a:xfrm>
        </p:spPr>
        <p:txBody>
          <a:bodyPr>
            <a:normAutofit fontScale="92500" lnSpcReduction="10000"/>
          </a:bodyPr>
          <a:lstStyle/>
          <a:p>
            <a:r>
              <a:rPr lang="en-US" dirty="0" smtClean="0"/>
              <a:t>Use intervals to approximate the footprint</a:t>
            </a:r>
          </a:p>
          <a:p>
            <a:r>
              <a:rPr lang="en-US" dirty="0" smtClean="0"/>
              <a:t>Save intervals in </a:t>
            </a:r>
            <a:r>
              <a:rPr lang="en-US" dirty="0" err="1" smtClean="0"/>
              <a:t>Datatable</a:t>
            </a:r>
            <a:endParaRPr lang="en-US"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r>
              <a:rPr lang="en-US" sz="2000" dirty="0" smtClean="0"/>
              <a:t>Zones are narrow. </a:t>
            </a:r>
            <a:r>
              <a:rPr lang="en-US" sz="2000" dirty="0" smtClean="0"/>
              <a:t>i.e. 7.1 </a:t>
            </a:r>
            <a:r>
              <a:rPr lang="en-US" sz="2000" dirty="0" err="1" smtClean="0"/>
              <a:t>arcsec</a:t>
            </a:r>
            <a:r>
              <a:rPr lang="en-US" sz="2000" dirty="0" smtClean="0"/>
              <a:t> height. So the approximation is very closed to the footprint.</a:t>
            </a:r>
            <a:endParaRPr lang="en-US" sz="2000" dirty="0" smtClean="0"/>
          </a:p>
          <a:p>
            <a:r>
              <a:rPr lang="en-US" sz="2000" dirty="0" smtClean="0"/>
              <a:t>This will take longer, but it is one time operation.</a:t>
            </a:r>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2057401"/>
            <a:ext cx="47529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473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 footprint by their intervals</a:t>
            </a:r>
            <a:endParaRPr lang="en-US" dirty="0"/>
          </a:p>
        </p:txBody>
      </p:sp>
      <p:sp>
        <p:nvSpPr>
          <p:cNvPr id="3" name="Date Placeholder 2"/>
          <p:cNvSpPr>
            <a:spLocks noGrp="1"/>
          </p:cNvSpPr>
          <p:nvPr>
            <p:ph type="dt" sz="half" idx="10"/>
          </p:nvPr>
        </p:nvSpPr>
        <p:spPr/>
        <p:txBody>
          <a:bodyPr/>
          <a:lstStyle/>
          <a:p>
            <a:fld id="{C8C4E71F-A45A-414A-8B8D-B885D61711AF}" type="datetime1">
              <a:rPr lang="en-US" altLang="zh-CN" smtClean="0"/>
              <a:t>2/8/2013</a:t>
            </a:fld>
            <a:endParaRPr lang="zh-CN" altLang="en-US"/>
          </a:p>
        </p:txBody>
      </p:sp>
      <p:sp>
        <p:nvSpPr>
          <p:cNvPr id="4" name="Slide Number Placeholder 3"/>
          <p:cNvSpPr>
            <a:spLocks noGrp="1"/>
          </p:cNvSpPr>
          <p:nvPr>
            <p:ph type="sldNum" sz="quarter" idx="12"/>
          </p:nvPr>
        </p:nvSpPr>
        <p:spPr/>
        <p:txBody>
          <a:bodyPr/>
          <a:lstStyle/>
          <a:p>
            <a:fld id="{6F5CC7F7-9C55-45D7-A410-6BEFBA1CCE4C}" type="slidenum">
              <a:rPr lang="zh-CN" altLang="en-US" smtClean="0"/>
              <a:t>6</a:t>
            </a:fld>
            <a:endParaRPr lang="zh-CN" altLang="en-US"/>
          </a:p>
        </p:txBody>
      </p:sp>
      <p:sp>
        <p:nvSpPr>
          <p:cNvPr id="5" name="Content Placeholder 4"/>
          <p:cNvSpPr>
            <a:spLocks noGrp="1"/>
          </p:cNvSpPr>
          <p:nvPr>
            <p:ph sz="quarter" idx="1"/>
          </p:nvPr>
        </p:nvSpPr>
        <p:spPr/>
        <p:txBody>
          <a:bodyPr>
            <a:normAutofit lnSpcReduction="10000"/>
          </a:bodyPr>
          <a:lstStyle/>
          <a:p>
            <a:r>
              <a:rPr lang="en-US" dirty="0" smtClean="0"/>
              <a:t>Intersection intervals are also stored in an interval data table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This step have to do for every pair of catalogs. It is very fast to complete in database.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517" y="1676399"/>
            <a:ext cx="41538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614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Outline</a:t>
            </a:r>
            <a:endParaRPr lang="zh-CN" altLang="en-US" dirty="0"/>
          </a:p>
        </p:txBody>
      </p:sp>
      <p:sp>
        <p:nvSpPr>
          <p:cNvPr id="5" name="内容占位符 4"/>
          <p:cNvSpPr>
            <a:spLocks noGrp="1"/>
          </p:cNvSpPr>
          <p:nvPr>
            <p:ph sz="quarter" idx="1"/>
          </p:nvPr>
        </p:nvSpPr>
        <p:spPr/>
        <p:txBody>
          <a:bodyPr/>
          <a:lstStyle/>
          <a:p>
            <a:r>
              <a:rPr lang="en-US" altLang="zh-CN" dirty="0" err="1">
                <a:solidFill>
                  <a:srgbClr val="C00000"/>
                </a:solidFill>
              </a:rPr>
              <a:t>Crossmatch</a:t>
            </a:r>
            <a:r>
              <a:rPr lang="en-US" altLang="zh-CN" dirty="0">
                <a:solidFill>
                  <a:srgbClr val="C00000"/>
                </a:solidFill>
              </a:rPr>
              <a:t> with Footprints/Sky Coverage information</a:t>
            </a:r>
          </a:p>
          <a:p>
            <a:pPr lvl="1"/>
            <a:r>
              <a:rPr lang="en-US" altLang="zh-CN" dirty="0" smtClean="0">
                <a:solidFill>
                  <a:schemeClr val="tx1"/>
                </a:solidFill>
              </a:rPr>
              <a:t>Introduction</a:t>
            </a:r>
            <a:endParaRPr lang="en-US" altLang="zh-CN" dirty="0" smtClean="0">
              <a:solidFill>
                <a:schemeClr val="tx1"/>
              </a:solidFill>
            </a:endParaRPr>
          </a:p>
          <a:p>
            <a:pPr lvl="1"/>
            <a:r>
              <a:rPr lang="en-US" altLang="zh-CN" dirty="0" smtClean="0">
                <a:solidFill>
                  <a:srgbClr val="FF0000"/>
                </a:solidFill>
              </a:rPr>
              <a:t>How to do</a:t>
            </a:r>
          </a:p>
          <a:p>
            <a:r>
              <a:rPr lang="en-US" altLang="zh-CN" dirty="0" smtClean="0"/>
              <a:t>Dropout </a:t>
            </a:r>
            <a:r>
              <a:rPr lang="en-US" altLang="zh-CN" dirty="0" smtClean="0"/>
              <a:t>Detection</a:t>
            </a:r>
          </a:p>
          <a:p>
            <a:r>
              <a:rPr lang="en-US" altLang="zh-CN" dirty="0" err="1"/>
              <a:t>Crossmatch</a:t>
            </a:r>
            <a:r>
              <a:rPr lang="en-US" altLang="zh-CN" dirty="0"/>
              <a:t> in Arbitrary region</a:t>
            </a:r>
          </a:p>
          <a:p>
            <a:endParaRPr lang="en-US" altLang="zh-CN" dirty="0" smtClean="0"/>
          </a:p>
        </p:txBody>
      </p:sp>
      <p:sp>
        <p:nvSpPr>
          <p:cNvPr id="2" name="日期占位符 1"/>
          <p:cNvSpPr>
            <a:spLocks noGrp="1"/>
          </p:cNvSpPr>
          <p:nvPr>
            <p:ph type="dt" sz="half" idx="10"/>
          </p:nvPr>
        </p:nvSpPr>
        <p:spPr/>
        <p:txBody>
          <a:bodyPr/>
          <a:lstStyle/>
          <a:p>
            <a:fld id="{271A2B43-DFA9-4C9A-A25A-00E2B7569BC9}" type="datetime1">
              <a:rPr lang="en-US" altLang="zh-CN" smtClean="0"/>
              <a:t>2/8/2013</a:t>
            </a:fld>
            <a:endParaRPr lang="zh-CN" altLang="en-US"/>
          </a:p>
        </p:txBody>
      </p:sp>
      <p:sp>
        <p:nvSpPr>
          <p:cNvPr id="3" name="灯片编号占位符 2"/>
          <p:cNvSpPr>
            <a:spLocks noGrp="1"/>
          </p:cNvSpPr>
          <p:nvPr>
            <p:ph type="sldNum" sz="quarter" idx="12"/>
          </p:nvPr>
        </p:nvSpPr>
        <p:spPr/>
        <p:txBody>
          <a:bodyPr/>
          <a:lstStyle/>
          <a:p>
            <a:fld id="{6F5CC7F7-9C55-45D7-A410-6BEFBA1CCE4C}" type="slidenum">
              <a:rPr lang="zh-CN" altLang="en-US" smtClean="0"/>
              <a:t>7</a:t>
            </a:fld>
            <a:endParaRPr lang="zh-CN" altLang="en-US"/>
          </a:p>
        </p:txBody>
      </p:sp>
    </p:spTree>
    <p:extLst>
      <p:ext uri="{BB962C8B-B14F-4D97-AF65-F5344CB8AC3E}">
        <p14:creationId xmlns:p14="http://schemas.microsoft.com/office/powerpoint/2010/main" val="3762014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Step by Step</a:t>
            </a:r>
            <a:endParaRPr lang="zh-CN" altLang="en-US" dirty="0"/>
          </a:p>
        </p:txBody>
      </p:sp>
      <p:sp>
        <p:nvSpPr>
          <p:cNvPr id="3" name="内容占位符 2"/>
          <p:cNvSpPr>
            <a:spLocks noGrp="1"/>
          </p:cNvSpPr>
          <p:nvPr>
            <p:ph sz="quarter" idx="1"/>
          </p:nvPr>
        </p:nvSpPr>
        <p:spPr/>
        <p:txBody>
          <a:bodyPr/>
          <a:lstStyle/>
          <a:p>
            <a:pPr lvl="1"/>
            <a:r>
              <a:rPr lang="en-US" altLang="zh-CN" dirty="0" smtClean="0"/>
              <a:t>Step 1: </a:t>
            </a:r>
            <a:r>
              <a:rPr lang="en-US" altLang="zh-CN" dirty="0" smtClean="0"/>
              <a:t>Zones Definition</a:t>
            </a:r>
            <a:endParaRPr lang="en-US" altLang="zh-CN" dirty="0"/>
          </a:p>
          <a:p>
            <a:pPr lvl="1"/>
            <a:r>
              <a:rPr lang="en-US" altLang="zh-CN" dirty="0"/>
              <a:t>Step 2: A</a:t>
            </a:r>
            <a:r>
              <a:rPr lang="en-US" altLang="zh-CN" dirty="0" smtClean="0"/>
              <a:t>pproximate </a:t>
            </a:r>
            <a:r>
              <a:rPr lang="en-US" altLang="zh-CN" dirty="0" smtClean="0"/>
              <a:t>Footprint by intervals</a:t>
            </a:r>
            <a:endParaRPr lang="en-US" altLang="zh-CN" dirty="0" smtClean="0"/>
          </a:p>
          <a:p>
            <a:pPr lvl="1"/>
            <a:r>
              <a:rPr lang="en-US" altLang="zh-CN" dirty="0"/>
              <a:t>Step 3: </a:t>
            </a:r>
            <a:r>
              <a:rPr lang="en-US" altLang="zh-CN" dirty="0" smtClean="0"/>
              <a:t>Footprint Intersection</a:t>
            </a:r>
          </a:p>
          <a:p>
            <a:pPr lvl="1"/>
            <a:r>
              <a:rPr lang="en-US" altLang="zh-CN" dirty="0" smtClean="0"/>
              <a:t>Step </a:t>
            </a:r>
            <a:r>
              <a:rPr lang="en-US" altLang="zh-CN" dirty="0" smtClean="0"/>
              <a:t>4: </a:t>
            </a:r>
            <a:r>
              <a:rPr lang="en-US" altLang="zh-CN" dirty="0" smtClean="0"/>
              <a:t>Index Catalogs &amp; create </a:t>
            </a:r>
            <a:r>
              <a:rPr lang="en-US" altLang="zh-CN" dirty="0" err="1" smtClean="0"/>
              <a:t>ZoneZone</a:t>
            </a:r>
            <a:endParaRPr lang="en-US" altLang="zh-CN" dirty="0" smtClean="0"/>
          </a:p>
          <a:p>
            <a:pPr lvl="1"/>
            <a:r>
              <a:rPr lang="en-US" altLang="zh-CN" dirty="0" smtClean="0"/>
              <a:t>Step </a:t>
            </a:r>
            <a:r>
              <a:rPr lang="en-US" altLang="zh-CN" dirty="0"/>
              <a:t>5: </a:t>
            </a:r>
            <a:r>
              <a:rPr lang="en-US" altLang="zh-CN" dirty="0" err="1" smtClean="0"/>
              <a:t>Crossmatch</a:t>
            </a:r>
            <a:r>
              <a:rPr lang="en-US" altLang="zh-CN" dirty="0" smtClean="0"/>
              <a:t> with sky coverage intersection</a:t>
            </a:r>
            <a:endParaRPr lang="en-US" altLang="zh-CN" dirty="0"/>
          </a:p>
          <a:p>
            <a:pPr lvl="1"/>
            <a:endParaRPr lang="en-US" altLang="zh-CN" dirty="0" smtClean="0"/>
          </a:p>
          <a:p>
            <a:pPr lvl="2"/>
            <a:endParaRPr lang="en-US" altLang="zh-CN" dirty="0"/>
          </a:p>
        </p:txBody>
      </p:sp>
      <p:sp>
        <p:nvSpPr>
          <p:cNvPr id="5" name="日期占位符 4"/>
          <p:cNvSpPr>
            <a:spLocks noGrp="1"/>
          </p:cNvSpPr>
          <p:nvPr>
            <p:ph type="dt" sz="half" idx="10"/>
          </p:nvPr>
        </p:nvSpPr>
        <p:spPr/>
        <p:txBody>
          <a:bodyPr/>
          <a:lstStyle/>
          <a:p>
            <a:fld id="{5C886963-4359-46D0-A467-9FDE5A0B6565}" type="datetime1">
              <a:rPr lang="en-US" altLang="zh-CN" smtClean="0"/>
              <a:t>2/8/2013</a:t>
            </a:fld>
            <a:endParaRPr lang="zh-CN" altLang="en-US"/>
          </a:p>
        </p:txBody>
      </p:sp>
      <p:sp>
        <p:nvSpPr>
          <p:cNvPr id="6" name="灯片编号占位符 5"/>
          <p:cNvSpPr>
            <a:spLocks noGrp="1"/>
          </p:cNvSpPr>
          <p:nvPr>
            <p:ph type="sldNum" sz="quarter" idx="12"/>
          </p:nvPr>
        </p:nvSpPr>
        <p:spPr/>
        <p:txBody>
          <a:bodyPr/>
          <a:lstStyle/>
          <a:p>
            <a:fld id="{6F5CC7F7-9C55-45D7-A410-6BEFBA1CCE4C}" type="slidenum">
              <a:rPr lang="zh-CN" altLang="en-US" smtClean="0"/>
              <a:t>8</a:t>
            </a:fld>
            <a:endParaRPr lang="zh-CN" altLang="en-US"/>
          </a:p>
        </p:txBody>
      </p:sp>
    </p:spTree>
    <p:extLst>
      <p:ext uri="{BB962C8B-B14F-4D97-AF65-F5344CB8AC3E}">
        <p14:creationId xmlns:p14="http://schemas.microsoft.com/office/powerpoint/2010/main" val="3400419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Step 1: Zone Definition</a:t>
            </a:r>
            <a:endParaRPr lang="zh-CN" altLang="en-US" dirty="0"/>
          </a:p>
        </p:txBody>
      </p:sp>
      <p:sp>
        <p:nvSpPr>
          <p:cNvPr id="3" name="内容占位符 2"/>
          <p:cNvSpPr>
            <a:spLocks noGrp="1"/>
          </p:cNvSpPr>
          <p:nvPr>
            <p:ph sz="quarter" idx="1"/>
          </p:nvPr>
        </p:nvSpPr>
        <p:spPr/>
        <p:txBody>
          <a:bodyPr/>
          <a:lstStyle/>
          <a:p>
            <a:pPr lvl="2"/>
            <a:r>
              <a:rPr lang="en-US" altLang="zh-CN" dirty="0" smtClean="0"/>
              <a:t>Create </a:t>
            </a:r>
            <a:r>
              <a:rPr lang="en-US" altLang="zh-CN" dirty="0" smtClean="0"/>
              <a:t>Table </a:t>
            </a:r>
            <a:r>
              <a:rPr lang="en-US" altLang="zh-CN" dirty="0" err="1" smtClean="0"/>
              <a:t>ZoneDef</a:t>
            </a:r>
            <a:r>
              <a:rPr lang="en-US" altLang="zh-CN" dirty="0"/>
              <a:t> </a:t>
            </a:r>
            <a:r>
              <a:rPr lang="en-US" altLang="zh-CN" dirty="0" smtClean="0"/>
              <a:t>(Dec -</a:t>
            </a:r>
            <a:r>
              <a:rPr lang="en-US" altLang="zh-CN" dirty="0"/>
              <a:t>90</a:t>
            </a:r>
            <a:r>
              <a:rPr lang="en-US" altLang="zh-CN" dirty="0" smtClean="0"/>
              <a:t>°-</a:t>
            </a:r>
            <a:r>
              <a:rPr lang="en-US" altLang="zh-CN" dirty="0"/>
              <a:t> </a:t>
            </a:r>
            <a:r>
              <a:rPr lang="en-US" altLang="zh-CN" dirty="0" smtClean="0"/>
              <a:t>0°,0</a:t>
            </a:r>
            <a:r>
              <a:rPr lang="en-US" altLang="zh-CN" dirty="0"/>
              <a:t>°</a:t>
            </a:r>
            <a:r>
              <a:rPr lang="en-US" altLang="zh-CN" dirty="0" smtClean="0"/>
              <a:t>-90°)</a:t>
            </a:r>
          </a:p>
          <a:p>
            <a:pPr lvl="2"/>
            <a:r>
              <a:rPr lang="en-US" altLang="zh-CN" dirty="0"/>
              <a:t>Calculate the Alpha for each </a:t>
            </a:r>
            <a:r>
              <a:rPr lang="en-US" altLang="zh-CN" dirty="0" smtClean="0"/>
              <a:t>Zone</a:t>
            </a:r>
          </a:p>
          <a:p>
            <a:pPr lvl="2"/>
            <a:r>
              <a:rPr lang="en-US" altLang="zh-CN" dirty="0" smtClean="0">
                <a:solidFill>
                  <a:srgbClr val="00B050"/>
                </a:solidFill>
              </a:rPr>
              <a:t>Calculate </a:t>
            </a:r>
            <a:r>
              <a:rPr lang="en-US" altLang="zh-CN" dirty="0" err="1">
                <a:solidFill>
                  <a:srgbClr val="00B050"/>
                </a:solidFill>
              </a:rPr>
              <a:t>BinaryRegion</a:t>
            </a:r>
            <a:r>
              <a:rPr lang="en-US" altLang="zh-CN" dirty="0">
                <a:solidFill>
                  <a:srgbClr val="00B050"/>
                </a:solidFill>
              </a:rPr>
              <a:t> for all </a:t>
            </a:r>
            <a:r>
              <a:rPr lang="en-US" altLang="zh-CN" dirty="0" smtClean="0">
                <a:solidFill>
                  <a:srgbClr val="00B050"/>
                </a:solidFill>
              </a:rPr>
              <a:t>zones</a:t>
            </a:r>
          </a:p>
          <a:p>
            <a:pPr lvl="2"/>
            <a:r>
              <a:rPr lang="en-US" altLang="zh-CN" dirty="0" smtClean="0">
                <a:solidFill>
                  <a:srgbClr val="00B050"/>
                </a:solidFill>
              </a:rPr>
              <a:t>Cut </a:t>
            </a:r>
            <a:r>
              <a:rPr lang="en-US" altLang="zh-CN" dirty="0">
                <a:solidFill>
                  <a:srgbClr val="00B050"/>
                </a:solidFill>
              </a:rPr>
              <a:t>each Zone to two </a:t>
            </a:r>
            <a:r>
              <a:rPr lang="en-US" altLang="zh-CN" dirty="0" smtClean="0">
                <a:solidFill>
                  <a:srgbClr val="00B050"/>
                </a:solidFill>
              </a:rPr>
              <a:t>parts(RA 0</a:t>
            </a:r>
            <a:r>
              <a:rPr lang="en-US" altLang="zh-CN" dirty="0">
                <a:solidFill>
                  <a:srgbClr val="00B050"/>
                </a:solidFill>
              </a:rPr>
              <a:t>°-180</a:t>
            </a:r>
            <a:r>
              <a:rPr lang="en-US" altLang="zh-CN" dirty="0" smtClean="0">
                <a:solidFill>
                  <a:srgbClr val="00B050"/>
                </a:solidFill>
              </a:rPr>
              <a:t>°, </a:t>
            </a:r>
            <a:r>
              <a:rPr lang="en-US" altLang="zh-CN" dirty="0">
                <a:solidFill>
                  <a:srgbClr val="00B050"/>
                </a:solidFill>
              </a:rPr>
              <a:t>180°-360</a:t>
            </a:r>
            <a:r>
              <a:rPr lang="en-US" altLang="zh-CN" dirty="0" smtClean="0">
                <a:solidFill>
                  <a:srgbClr val="00B050"/>
                </a:solidFill>
              </a:rPr>
              <a:t>°)</a:t>
            </a:r>
          </a:p>
          <a:p>
            <a:pPr lvl="2"/>
            <a:r>
              <a:rPr lang="en-US" altLang="zh-CN" dirty="0" smtClean="0"/>
              <a:t>After </a:t>
            </a:r>
            <a:r>
              <a:rPr lang="en-US" altLang="zh-CN" dirty="0"/>
              <a:t>S</a:t>
            </a:r>
            <a:r>
              <a:rPr lang="en-US" altLang="zh-CN" dirty="0" smtClean="0"/>
              <a:t>tep 1 we get a </a:t>
            </a:r>
            <a:r>
              <a:rPr lang="en-US" altLang="zh-CN" dirty="0" err="1" smtClean="0"/>
              <a:t>ZoneDef</a:t>
            </a:r>
            <a:r>
              <a:rPr lang="en-US" altLang="zh-CN" dirty="0" smtClean="0"/>
              <a:t> Table</a:t>
            </a:r>
          </a:p>
          <a:p>
            <a:pPr lvl="2"/>
            <a:endParaRPr lang="en-US" altLang="zh-CN" dirty="0"/>
          </a:p>
        </p:txBody>
      </p:sp>
      <p:sp>
        <p:nvSpPr>
          <p:cNvPr id="5" name="日期占位符 4"/>
          <p:cNvSpPr>
            <a:spLocks noGrp="1"/>
          </p:cNvSpPr>
          <p:nvPr>
            <p:ph type="dt" sz="half" idx="10"/>
          </p:nvPr>
        </p:nvSpPr>
        <p:spPr/>
        <p:txBody>
          <a:bodyPr/>
          <a:lstStyle/>
          <a:p>
            <a:fld id="{5C886963-4359-46D0-A467-9FDE5A0B6565}" type="datetime1">
              <a:rPr lang="en-US" altLang="zh-CN" smtClean="0"/>
              <a:t>2/8/2013</a:t>
            </a:fld>
            <a:endParaRPr lang="zh-CN" altLang="en-US"/>
          </a:p>
        </p:txBody>
      </p:sp>
      <p:sp>
        <p:nvSpPr>
          <p:cNvPr id="6" name="灯片编号占位符 5"/>
          <p:cNvSpPr>
            <a:spLocks noGrp="1"/>
          </p:cNvSpPr>
          <p:nvPr>
            <p:ph type="sldNum" sz="quarter" idx="12"/>
          </p:nvPr>
        </p:nvSpPr>
        <p:spPr/>
        <p:txBody>
          <a:bodyPr/>
          <a:lstStyle/>
          <a:p>
            <a:fld id="{6F5CC7F7-9C55-45D7-A410-6BEFBA1CCE4C}" type="slidenum">
              <a:rPr lang="zh-CN" altLang="en-US" smtClean="0"/>
              <a:t>9</a:t>
            </a:fld>
            <a:endParaRPr lang="zh-CN" altLang="en-US"/>
          </a:p>
        </p:txBody>
      </p:sp>
      <p:pic>
        <p:nvPicPr>
          <p:cNvPr id="8193" name="Picture 1" descr="C:\Users\Dongwei Fan\AppData\Roaming\Tencent\Users\1767898971\QQ\WinTemp\RichOle\LFOF15QGP[F]4[WP8O3[M8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40862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72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质朴">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质朴">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4458</TotalTime>
  <Words>1079</Words>
  <Application>Microsoft Office PowerPoint</Application>
  <PresentationFormat>On-screen Show (4:3)</PresentationFormat>
  <Paragraphs>242</Paragraphs>
  <Slides>36</Slides>
  <Notes>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质朴</vt:lpstr>
      <vt:lpstr>Efficient Catalog Matching with Dropout Detection</vt:lpstr>
      <vt:lpstr>Motivation</vt:lpstr>
      <vt:lpstr>Outline</vt:lpstr>
      <vt:lpstr>Crossmatching with Zones</vt:lpstr>
      <vt:lpstr>How to show footprint on Zones</vt:lpstr>
      <vt:lpstr>Intersect footprint by their intervals</vt:lpstr>
      <vt:lpstr>Outline</vt:lpstr>
      <vt:lpstr>Step by Step</vt:lpstr>
      <vt:lpstr>Step 1: Zone Definition</vt:lpstr>
      <vt:lpstr>Handle the wrap around problem</vt:lpstr>
      <vt:lpstr>Step 2: Approximate Footprint</vt:lpstr>
      <vt:lpstr>How to calculate the outline</vt:lpstr>
      <vt:lpstr>How to get the outline with bulge</vt:lpstr>
      <vt:lpstr>How to merge intervals in a zone</vt:lpstr>
      <vt:lpstr>T-SQL to merge intervals -1</vt:lpstr>
      <vt:lpstr>T-SQL to merge intervals -2</vt:lpstr>
      <vt:lpstr>T-SQL to merge intervals -3</vt:lpstr>
      <vt:lpstr>Step 3: Intersect Footprint</vt:lpstr>
      <vt:lpstr>How to intersect intervals</vt:lpstr>
      <vt:lpstr>Step 4: Index Catalogs</vt:lpstr>
      <vt:lpstr>Step 5: Crossmatch with sky coverage intersection</vt:lpstr>
      <vt:lpstr>SQL Implementation</vt:lpstr>
      <vt:lpstr>SQL Implementation</vt:lpstr>
      <vt:lpstr>Performance</vt:lpstr>
      <vt:lpstr>PowerPoint Presentation</vt:lpstr>
      <vt:lpstr>Outline</vt:lpstr>
      <vt:lpstr>Dropout identification</vt:lpstr>
      <vt:lpstr>Code</vt:lpstr>
      <vt:lpstr>Performance</vt:lpstr>
      <vt:lpstr>PowerPoint Presentation</vt:lpstr>
      <vt:lpstr>Outline</vt:lpstr>
      <vt:lpstr>Crossmatch in Arbitrary Region</vt:lpstr>
      <vt:lpstr>PowerPoint Presentation</vt:lpstr>
      <vt:lpstr>Summary</vt:lpstr>
      <vt:lpstr>               News</vt:lpstr>
      <vt:lpstr>PowerPoint Presentation</vt:lpstr>
    </vt:vector>
  </TitlesOfParts>
  <Company>China-VO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Zone Region Match</dc:title>
  <dc:creator>Dongwei Fan</dc:creator>
  <cp:lastModifiedBy>Dongwei Fan</cp:lastModifiedBy>
  <cp:revision>477</cp:revision>
  <dcterms:created xsi:type="dcterms:W3CDTF">2012-03-08T21:23:48Z</dcterms:created>
  <dcterms:modified xsi:type="dcterms:W3CDTF">2013-02-08T18:13:51Z</dcterms:modified>
</cp:coreProperties>
</file>