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Default Extension="pdf" ContentType="application/pdf"/>
  <Override PartName="/docProps/custom.xml" ContentType="application/vnd.openxmlformats-officedocument.custom-properties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sldIdLst>
    <p:sldId id="966" r:id="rId2"/>
    <p:sldId id="1060" r:id="rId3"/>
    <p:sldId id="1038" r:id="rId4"/>
    <p:sldId id="1055" r:id="rId5"/>
    <p:sldId id="1046" r:id="rId6"/>
    <p:sldId id="1029" r:id="rId7"/>
    <p:sldId id="907" r:id="rId8"/>
    <p:sldId id="910" r:id="rId9"/>
    <p:sldId id="1052" r:id="rId10"/>
    <p:sldId id="1059" r:id="rId11"/>
    <p:sldId id="911" r:id="rId12"/>
    <p:sldId id="1041" r:id="rId13"/>
    <p:sldId id="1039" r:id="rId14"/>
    <p:sldId id="1049" r:id="rId15"/>
    <p:sldId id="1056" r:id="rId16"/>
    <p:sldId id="1042" r:id="rId17"/>
    <p:sldId id="1050" r:id="rId18"/>
    <p:sldId id="920" r:id="rId19"/>
    <p:sldId id="1048" r:id="rId20"/>
    <p:sldId id="1053" r:id="rId21"/>
    <p:sldId id="922" r:id="rId22"/>
    <p:sldId id="1058" r:id="rId23"/>
    <p:sldId id="1057" r:id="rId2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28" charset="0"/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1pPr>
    <a:lvl2pPr marL="457200" algn="l" rtl="0" fontAlgn="base">
      <a:spcBef>
        <a:spcPct val="0"/>
      </a:spcBef>
      <a:spcAft>
        <a:spcPct val="0"/>
      </a:spcAft>
      <a:buFont typeface="Arial" pitchFamily="28" charset="0"/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2pPr>
    <a:lvl3pPr marL="914400" algn="l" rtl="0" fontAlgn="base">
      <a:spcBef>
        <a:spcPct val="0"/>
      </a:spcBef>
      <a:spcAft>
        <a:spcPct val="0"/>
      </a:spcAft>
      <a:buFont typeface="Arial" pitchFamily="28" charset="0"/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3pPr>
    <a:lvl4pPr marL="1371600" algn="l" rtl="0" fontAlgn="base">
      <a:spcBef>
        <a:spcPct val="0"/>
      </a:spcBef>
      <a:spcAft>
        <a:spcPct val="0"/>
      </a:spcAft>
      <a:buFont typeface="Arial" pitchFamily="28" charset="0"/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4pPr>
    <a:lvl5pPr marL="1828800" algn="l" rtl="0" fontAlgn="base">
      <a:spcBef>
        <a:spcPct val="0"/>
      </a:spcBef>
      <a:spcAft>
        <a:spcPct val="0"/>
      </a:spcAft>
      <a:buFont typeface="Arial" pitchFamily="28" charset="0"/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8" charset="0"/>
        <a:ea typeface="宋体" pitchFamily="28" charset="-122"/>
        <a:cs typeface="宋体" pitchFamily="28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D344FF"/>
    <a:srgbClr val="CB42F6"/>
    <a:srgbClr val="FFFFFF"/>
    <a:srgbClr val="C740F0"/>
    <a:srgbClr val="1B55FF"/>
    <a:srgbClr val="FF0000"/>
    <a:srgbClr val="FFFF66"/>
    <a:srgbClr val="FFFF00"/>
    <a:srgbClr val="00CC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 showOutlineIcons="0" horzBarState="maximized">
    <p:restoredLeft sz="18478" autoAdjust="0"/>
    <p:restoredTop sz="94660"/>
  </p:normalViewPr>
  <p:slideViewPr>
    <p:cSldViewPr>
      <p:cViewPr>
        <p:scale>
          <a:sx n="90" d="100"/>
          <a:sy n="90" d="100"/>
        </p:scale>
        <p:origin x="-6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F56F6-46DE-2F43-BAEB-F7BF2927A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18A4C-42DD-0647-9AA1-BAAC3E511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E1291-B0D4-F34F-A0B9-6383B5BE8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0669-D6E0-4645-B398-107910789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D8C91-0FE8-A746-979C-74DD90B8F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C4DA3-1F15-8343-8250-C2AB6289E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0A448-6F33-9C40-98F0-A892CA666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877-AF4F-EE43-A346-134F68927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B4DE-C44C-C749-A5E7-37936B98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9CE2B-3461-984E-B744-865841261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42E03-5931-2341-8EF4-70A6EFA71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400"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 sz="1400"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400"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9ED9BA0A-25B5-1348-8BEB-A1B4812C6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df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df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df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df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df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31_optical_wide_8192x81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0" y="76200"/>
            <a:ext cx="716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28" charset="0"/>
                <a:ea typeface="+mj-ea"/>
                <a:cs typeface="+mj-cs"/>
              </a:rPr>
              <a:t>Deep</a:t>
            </a:r>
            <a:r>
              <a:rPr kumimoji="0" lang="en-US" altLang="zh-CN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28" charset="0"/>
                <a:ea typeface="+mj-ea"/>
                <a:cs typeface="+mj-cs"/>
              </a:rPr>
              <a:t> Spectroscopy of Planetary Nebulae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28" charset="0"/>
                <a:ea typeface="+mj-ea"/>
                <a:cs typeface="+mj-cs"/>
              </a:rPr>
              <a:t>in the Substructures of M31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28" charset="0"/>
              <a:ea typeface="+mj-ea"/>
              <a:cs typeface="+mj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" y="6400800"/>
            <a:ext cx="541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b="1" i="1" dirty="0">
              <a:solidFill>
                <a:srgbClr val="FFFF00"/>
              </a:solidFill>
              <a:latin typeface="Times New Roman" pitchFamily="2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3276600"/>
            <a:ext cx="342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smtClean="0">
                <a:solidFill>
                  <a:srgbClr val="FFFF00"/>
                </a:solidFill>
                <a:latin typeface="Times New Roman" pitchFamily="28" charset="0"/>
              </a:rPr>
              <a:t>Xuan Fang</a:t>
            </a:r>
            <a:endParaRPr lang="en-US" sz="2000" b="1" smtClean="0">
              <a:solidFill>
                <a:srgbClr val="FFFF00"/>
              </a:solidFill>
              <a:latin typeface="Times New Roman" pitchFamily="2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28" charset="0"/>
              </a:rPr>
              <a:t>The University of Hong Kong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953000" y="6400800"/>
            <a:ext cx="411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r"/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Yunnan University, 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 pitchFamily="28" charset="0"/>
              </a:rPr>
              <a:t>Feb. 19</a:t>
            </a:r>
            <a:r>
              <a:rPr lang="en-US" sz="2000" b="1" i="1" baseline="30000" dirty="0" smtClean="0">
                <a:solidFill>
                  <a:srgbClr val="FFFF00"/>
                </a:solidFill>
                <a:latin typeface="Times New Roman" pitchFamily="28" charset="0"/>
              </a:rPr>
              <a:t>th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 pitchFamily="28" charset="0"/>
              </a:rPr>
              <a:t> 2017</a:t>
            </a:r>
            <a:endParaRPr lang="en-US" sz="2000" b="1" i="1" dirty="0">
              <a:solidFill>
                <a:srgbClr val="FFFF00"/>
              </a:solidFill>
              <a:latin typeface="Times New Roman" pitchFamily="2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4191000"/>
            <a:ext cx="480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2000" b="1" i="1" dirty="0" smtClean="0">
                <a:solidFill>
                  <a:srgbClr val="FFFF00"/>
                </a:solidFill>
                <a:latin typeface="Times New Roman" pitchFamily="28" charset="0"/>
              </a:rPr>
              <a:t>With thanks to: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28" charset="0"/>
              </a:rPr>
              <a:t>Xiaowei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 Liu (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28" charset="0"/>
              </a:rPr>
              <a:t>PKU, China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  Yong Zhang (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28" charset="0"/>
              </a:rPr>
              <a:t>HKU, China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28" charset="0"/>
              </a:rPr>
              <a:t>Haibo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 Yuan (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28" charset="0"/>
              </a:rPr>
              <a:t>BNU, China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28" charset="0"/>
              </a:rPr>
              <a:t>Martín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 A. Guerrero (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28" charset="0"/>
              </a:rPr>
              <a:t>IAA, Spain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  Rubén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28" charset="0"/>
              </a:rPr>
              <a:t>García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-Benito (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28" charset="0"/>
              </a:rPr>
              <a:t>IAA, Spain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28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kern="0" dirty="0" smtClean="0">
                <a:solidFill>
                  <a:srgbClr val="FFFF00"/>
                </a:solidFill>
                <a:latin typeface="Times New Roman" pitchFamily="28" charset="0"/>
              </a:rPr>
              <a:t>  Antonio Cabrera-Lavers (</a:t>
            </a:r>
            <a:r>
              <a:rPr lang="en-US" altLang="zh-CN" sz="2000" b="1" kern="0" dirty="0" smtClean="0">
                <a:solidFill>
                  <a:schemeClr val="bg1"/>
                </a:solidFill>
                <a:latin typeface="Times New Roman" pitchFamily="28" charset="0"/>
              </a:rPr>
              <a:t>GTC, Spain</a:t>
            </a:r>
            <a:r>
              <a:rPr lang="en-US" altLang="zh-CN" sz="2000" b="1" kern="0" dirty="0" smtClean="0">
                <a:solidFill>
                  <a:srgbClr val="FFFF00"/>
                </a:solidFill>
                <a:latin typeface="Times New Roman" pitchFamily="28" charset="0"/>
              </a:rPr>
              <a:t>)</a:t>
            </a:r>
            <a:endParaRPr lang="en-US" sz="2000" b="1" dirty="0" smtClean="0">
              <a:solidFill>
                <a:srgbClr val="FFFF00"/>
              </a:solidFill>
              <a:latin typeface="Times New Roman" pitchFamily="28" charset="0"/>
            </a:endParaRPr>
          </a:p>
        </p:txBody>
      </p:sp>
      <p:pic>
        <p:nvPicPr>
          <p:cNvPr id="9" name="Picture 8" descr="HKU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12653" cy="914400"/>
          </a:xfrm>
          <a:prstGeom prst="rect">
            <a:avLst/>
          </a:prstGeom>
        </p:spPr>
      </p:pic>
      <p:pic>
        <p:nvPicPr>
          <p:cNvPr id="11" name="Picture 10" descr="lsr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14984"/>
            <a:ext cx="1223010" cy="33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rett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94360"/>
            <a:ext cx="6858000" cy="22103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yuan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893115"/>
            <a:ext cx="6858000" cy="3888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38200" y="1524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imes New Roman"/>
                <a:cs typeface="Times New Roman"/>
              </a:rPr>
              <a:t>Targets were selected from the catalogues:</a:t>
            </a:r>
            <a:endParaRPr lang="en-US" sz="18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TC_twi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0"/>
            <a:ext cx="2438400" cy="3657600"/>
          </a:xfrm>
          <a:prstGeom prst="rect">
            <a:avLst/>
          </a:prstGeom>
        </p:spPr>
      </p:pic>
      <p:pic>
        <p:nvPicPr>
          <p:cNvPr id="4" name="Picture 3" descr="M31_PNe_di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552" y="45720"/>
            <a:ext cx="6970716" cy="6766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581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Times New Roman"/>
              </a:rPr>
              <a:t>The 10.4m GTC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3152" y="73152"/>
            <a:ext cx="2011680" cy="150876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altLang="zh-CN" sz="1800" b="1" dirty="0" smtClean="0">
                <a:solidFill>
                  <a:srgbClr val="FFFF00"/>
                </a:solidFill>
                <a:latin typeface="Times New Roman"/>
              </a:rPr>
              <a:t>GTC spectroscopy of </a:t>
            </a:r>
            <a:r>
              <a:rPr lang="en-US" altLang="zh-CN" sz="1800" b="1" dirty="0" err="1" smtClean="0">
                <a:solidFill>
                  <a:srgbClr val="FFFF00"/>
                </a:solidFill>
                <a:latin typeface="Times New Roman"/>
              </a:rPr>
              <a:t>PNe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/>
              </a:rPr>
              <a:t> in the </a:t>
            </a:r>
            <a:r>
              <a:rPr lang="en-US" altLang="zh-CN" sz="1800" b="1" i="1" dirty="0" smtClean="0">
                <a:solidFill>
                  <a:srgbClr val="FFFF00"/>
                </a:solidFill>
                <a:latin typeface="Times New Roman"/>
              </a:rPr>
              <a:t>Northern Spur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/>
              </a:rPr>
              <a:t> and the </a:t>
            </a:r>
            <a:r>
              <a:rPr lang="en-US" altLang="zh-CN" sz="1800" b="1" i="1" dirty="0" smtClean="0">
                <a:solidFill>
                  <a:srgbClr val="FFFF00"/>
                </a:solidFill>
                <a:latin typeface="Times New Roman"/>
              </a:rPr>
              <a:t>Giant Stream 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/>
              </a:rPr>
              <a:t>of M31.</a:t>
            </a:r>
            <a:endParaRPr lang="zh-CN" alt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1676400"/>
            <a:ext cx="1828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00"/>
                </a:solidFill>
                <a:latin typeface="Times New Roman"/>
              </a:rPr>
              <a:t>Purpose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/>
              </a:rPr>
              <a:t>:</a:t>
            </a:r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 </a:t>
            </a:r>
          </a:p>
          <a:p>
            <a:pPr eaLnBrk="0" hangingPunct="0"/>
            <a:r>
              <a:rPr lang="en-US" altLang="zh-CN" sz="1600" b="1" dirty="0" smtClean="0">
                <a:solidFill>
                  <a:srgbClr val="FFFF00"/>
                </a:solidFill>
                <a:latin typeface="Times New Roman"/>
              </a:rPr>
              <a:t>To derive accurate abundances using deep </a:t>
            </a:r>
            <a:r>
              <a:rPr lang="en-US" altLang="zh-CN" sz="1600" b="1" dirty="0" err="1" smtClean="0">
                <a:solidFill>
                  <a:srgbClr val="FFFF00"/>
                </a:solidFill>
                <a:latin typeface="Times New Roman"/>
              </a:rPr>
              <a:t>PNe</a:t>
            </a:r>
            <a:r>
              <a:rPr lang="en-US" altLang="zh-CN" sz="1600" b="1" dirty="0" smtClean="0">
                <a:solidFill>
                  <a:srgbClr val="FFFF00"/>
                </a:solidFill>
                <a:latin typeface="Times New Roman"/>
              </a:rPr>
              <a:t> spectra.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6480" y="5181600"/>
            <a:ext cx="2819400" cy="954107"/>
          </a:xfrm>
          <a:prstGeom prst="rect">
            <a:avLst/>
          </a:prstGeom>
          <a:noFill/>
          <a:ln w="19050">
            <a:solidFill>
              <a:srgbClr val="CB42F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</a:rPr>
              <a:t>1) newly discovered by LAMOST;</a:t>
            </a:r>
          </a:p>
          <a:p>
            <a:r>
              <a:rPr lang="en-US" sz="1400" b="1" dirty="0" smtClean="0">
                <a:latin typeface="Times New Roman"/>
              </a:rPr>
              <a:t>2) in the outer stream of M31;</a:t>
            </a:r>
          </a:p>
          <a:p>
            <a:r>
              <a:rPr lang="en-US" sz="1400" b="1" dirty="0" smtClean="0">
                <a:latin typeface="Times New Roman"/>
              </a:rPr>
              <a:t>3) both spatially and </a:t>
            </a:r>
            <a:r>
              <a:rPr lang="en-US" sz="1400" b="1" dirty="0" err="1" smtClean="0">
                <a:latin typeface="Times New Roman"/>
              </a:rPr>
              <a:t>kinematically</a:t>
            </a:r>
            <a:r>
              <a:rPr lang="en-US" sz="1400" b="1" dirty="0" smtClean="0">
                <a:latin typeface="Times New Roman"/>
              </a:rPr>
              <a:t> related to the Giant Stream.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175736"/>
            <a:ext cx="289560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</a:rPr>
              <a:t>Black dots: </a:t>
            </a:r>
            <a:r>
              <a:rPr lang="en-US" sz="1400" b="1" dirty="0" err="1" smtClean="0">
                <a:latin typeface="Times New Roman"/>
              </a:rPr>
              <a:t>Merrett</a:t>
            </a:r>
            <a:r>
              <a:rPr lang="en-US" sz="1400" b="1" dirty="0" smtClean="0">
                <a:latin typeface="Times New Roman"/>
              </a:rPr>
              <a:t> et al. (2006)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Times New Roman"/>
              </a:rPr>
              <a:t>Blue open circles</a:t>
            </a:r>
            <a:r>
              <a:rPr lang="en-US" sz="1400" b="1" dirty="0" smtClean="0">
                <a:latin typeface="Times New Roman"/>
              </a:rPr>
              <a:t>: Yuan et al. (2010)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Red open circles</a:t>
            </a:r>
            <a:r>
              <a:rPr lang="en-US" sz="1400" b="1" dirty="0" smtClean="0">
                <a:latin typeface="Times New Roman"/>
              </a:rPr>
              <a:t>: LAMOST new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0" y="175736"/>
            <a:ext cx="274320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Red asterisks</a:t>
            </a:r>
            <a:r>
              <a:rPr lang="en-US" sz="1400" b="1" dirty="0" smtClean="0">
                <a:latin typeface="Times New Roman"/>
              </a:rPr>
              <a:t>: Fang et al. (2013)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Times New Roman"/>
              </a:rPr>
              <a:t>Blue</a:t>
            </a:r>
            <a:r>
              <a:rPr lang="en-US" sz="1400" b="1" dirty="0" smtClean="0">
                <a:latin typeface="Times New Roman"/>
              </a:rPr>
              <a:t> and </a:t>
            </a:r>
            <a:r>
              <a:rPr lang="en-US" sz="1400" b="1" dirty="0" smtClean="0">
                <a:solidFill>
                  <a:srgbClr val="FF00FF"/>
                </a:solidFill>
                <a:latin typeface="Times New Roman"/>
              </a:rPr>
              <a:t>magenta</a:t>
            </a:r>
            <a:r>
              <a:rPr lang="en-US" sz="1400" b="1" dirty="0" smtClean="0">
                <a:latin typeface="Times New Roman"/>
              </a:rPr>
              <a:t> filled circles: GTC targets of Fang et al. (2015)</a:t>
            </a:r>
          </a:p>
        </p:txBody>
      </p:sp>
      <p:pic>
        <p:nvPicPr>
          <p:cNvPr id="12" name="Picture 11" descr="gtc_mirro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74" y="4026932"/>
            <a:ext cx="1267326" cy="13716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rot="10800000" flipV="1">
            <a:off x="5440680" y="5867400"/>
            <a:ext cx="685800" cy="76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B42F6"/>
            </a:solidFill>
            <a:prstDash val="sysDash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_gradient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937517" y="-776991"/>
            <a:ext cx="5168380" cy="781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/>
              </a:rPr>
              <a:t>M31 Oxygen gradient exhibited by </a:t>
            </a:r>
            <a:r>
              <a:rPr lang="en-US" sz="1800" b="1" dirty="0" err="1" smtClean="0">
                <a:latin typeface="Times New Roman"/>
              </a:rPr>
              <a:t>PNe</a:t>
            </a:r>
            <a:r>
              <a:rPr lang="en-US" sz="1800" b="1" dirty="0" smtClean="0">
                <a:latin typeface="Times New Roman"/>
              </a:rPr>
              <a:t> and H II regions</a:t>
            </a:r>
            <a:endParaRPr lang="en-US" sz="1800" b="1" dirty="0"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2518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</a:rPr>
              <a:t>The samples of </a:t>
            </a:r>
            <a:r>
              <a:rPr lang="en-US" sz="1400" b="1" dirty="0" err="1" smtClean="0">
                <a:latin typeface="Times New Roman"/>
              </a:rPr>
              <a:t>Zurita</a:t>
            </a:r>
            <a:r>
              <a:rPr lang="en-US" sz="1400" b="1" dirty="0" smtClean="0">
                <a:latin typeface="Times New Roman"/>
              </a:rPr>
              <a:t> et al. (2012) and Esteban et al. (2009) are H II regions; the others are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.</a:t>
            </a:r>
            <a:endParaRPr lang="en-US" sz="1400" b="1" dirty="0" smtClean="0">
              <a:solidFill>
                <a:srgbClr val="FF0000"/>
              </a:solidFill>
              <a:latin typeface="Times New Roman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Our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</a:rPr>
              <a:t>PNe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 have 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/>
              </a:rPr>
              <a:t>homogeneous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 oxygen abundances within the errors,  &lt;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</a:rPr>
              <a:t>log(O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/H) + 12&gt; = 8.54 ± 0.12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7721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latin typeface="Times New Roman"/>
                <a:cs typeface="Times New Roman"/>
              </a:rPr>
              <a:t>Linear fit of the disk sample of </a:t>
            </a:r>
            <a:r>
              <a:rPr lang="en-US" sz="1400" b="1" u="sng" dirty="0" err="1" smtClean="0">
                <a:latin typeface="Times New Roman"/>
                <a:cs typeface="Times New Roman"/>
              </a:rPr>
              <a:t>Kwitter</a:t>
            </a:r>
            <a:r>
              <a:rPr lang="en-US" sz="1400" b="1" u="sng" dirty="0" smtClean="0">
                <a:latin typeface="Times New Roman"/>
                <a:cs typeface="Times New Roman"/>
              </a:rPr>
              <a:t> et al. (2012)</a:t>
            </a:r>
            <a:endParaRPr lang="en-US" sz="1400" b="1" u="sng" dirty="0"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3733800" y="1234440"/>
            <a:ext cx="1142997" cy="8078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257800" y="64008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Fang et al. 2016, </a:t>
            </a:r>
            <a:r>
              <a:rPr lang="en-US" sz="1600" b="1" i="1" dirty="0" smtClean="0">
                <a:latin typeface="Times New Roman"/>
                <a:cs typeface="Times New Roman"/>
              </a:rPr>
              <a:t>IAUS</a:t>
            </a:r>
            <a:r>
              <a:rPr lang="en-US" sz="1600" b="1" dirty="0" smtClean="0">
                <a:latin typeface="Times New Roman"/>
                <a:cs typeface="Times New Roman"/>
              </a:rPr>
              <a:t>. 323, in press</a:t>
            </a:r>
            <a:endParaRPr lang="en-US" sz="1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1" y="1752600"/>
          <a:ext cx="8762999" cy="4571999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828800"/>
                <a:gridCol w="1447800"/>
                <a:gridCol w="1447800"/>
                <a:gridCol w="990600"/>
                <a:gridCol w="1828800"/>
                <a:gridCol w="1219199"/>
              </a:tblGrid>
              <a:tr h="4191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Dec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5007</a:t>
                      </a:r>
                      <a:endParaRPr lang="en-US" sz="1600" b="1" baseline="-25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Location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Exposure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PN8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00:47:25.9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+42:58:59.7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21.32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Northern Spur</a:t>
                      </a:r>
                      <a:endParaRPr lang="en-US" sz="1600" b="1" i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 × 2400s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PN9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00:46:13.8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+42:40:28.5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20.88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Northern Spur</a:t>
                      </a:r>
                      <a:endParaRPr lang="en-US" sz="1600" b="1" i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4 × 1200s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PN10 (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LAMOST</a:t>
                      </a:r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00:44:03.1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+42:27:46.6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20.74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Northern</a:t>
                      </a:r>
                      <a:r>
                        <a:rPr lang="en-US" sz="1600" b="1" i="1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Spur</a:t>
                      </a:r>
                      <a:endParaRPr lang="en-US" sz="1600" b="1" i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4 × 1200s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PN11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00:47:30.3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+43:03:41.1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20.69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Giant</a:t>
                      </a:r>
                      <a:r>
                        <a:rPr lang="en-US" sz="1600" b="1" i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Stream</a:t>
                      </a:r>
                      <a:endParaRPr lang="en-US" sz="1600" b="1" i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4 × 1200s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PN12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00:49:08.0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+42:28:44.5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21.96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Giant Stream</a:t>
                      </a:r>
                      <a:endParaRPr lang="en-US" sz="1600" b="1" i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4 × 2400s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PN13 (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LAMOST</a:t>
                      </a:r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00:49:55.2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+38:32:49.0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21.91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00CC00"/>
                          </a:solidFill>
                          <a:latin typeface="Times New Roman"/>
                          <a:cs typeface="Times New Roman"/>
                        </a:rPr>
                        <a:t>Outer</a:t>
                      </a:r>
                      <a:r>
                        <a:rPr lang="en-US" sz="1600" b="1" i="1" baseline="0" dirty="0" smtClean="0">
                          <a:solidFill>
                            <a:srgbClr val="00CC00"/>
                          </a:solidFill>
                          <a:latin typeface="Times New Roman"/>
                          <a:cs typeface="Times New Roman"/>
                        </a:rPr>
                        <a:t> Halo</a:t>
                      </a:r>
                      <a:endParaRPr lang="en-US" sz="1600" b="1" i="1" dirty="0">
                        <a:solidFill>
                          <a:srgbClr val="00CC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4 × 2400s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PN14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00:48:27.2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+39:55:33.8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21.43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Giant</a:t>
                      </a:r>
                      <a:r>
                        <a:rPr lang="en-US" sz="1600" b="1" i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Stream</a:t>
                      </a:r>
                      <a:endParaRPr lang="en-US" sz="1600" b="1" i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4 × 2400s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PN15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00:45:58.5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+39:13:25.4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21.10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00CC00"/>
                          </a:solidFill>
                          <a:latin typeface="Times New Roman"/>
                          <a:cs typeface="Times New Roman"/>
                        </a:rPr>
                        <a:t>Outer</a:t>
                      </a:r>
                      <a:r>
                        <a:rPr lang="en-US" sz="1600" b="1" i="1" baseline="0" dirty="0" smtClean="0">
                          <a:solidFill>
                            <a:srgbClr val="00CC00"/>
                          </a:solidFill>
                          <a:latin typeface="Times New Roman"/>
                          <a:cs typeface="Times New Roman"/>
                        </a:rPr>
                        <a:t> Halo</a:t>
                      </a:r>
                      <a:endParaRPr lang="en-US" sz="1600" b="1" i="1" dirty="0">
                        <a:solidFill>
                          <a:srgbClr val="00CC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8 × 1200s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PN16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00:42:42.2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+40:51:39.8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20.78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C740F0"/>
                          </a:solidFill>
                          <a:latin typeface="Times New Roman"/>
                          <a:cs typeface="Times New Roman"/>
                        </a:rPr>
                        <a:t>M32</a:t>
                      </a:r>
                      <a:endParaRPr lang="en-US" sz="1600" b="1" i="1" dirty="0">
                        <a:solidFill>
                          <a:srgbClr val="C740F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6 × 1000s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PN17 (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LAMOST</a:t>
                      </a:r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00:53:38.6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+41:09:32.3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21.15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00CC00"/>
                          </a:solidFill>
                          <a:latin typeface="Times New Roman"/>
                          <a:cs typeface="Times New Roman"/>
                        </a:rPr>
                        <a:t>Outer</a:t>
                      </a:r>
                      <a:r>
                        <a:rPr lang="en-US" sz="1600" b="1" i="1" baseline="0" dirty="0" smtClean="0">
                          <a:solidFill>
                            <a:srgbClr val="00CC00"/>
                          </a:solidFill>
                          <a:latin typeface="Times New Roman"/>
                          <a:cs typeface="Times New Roman"/>
                        </a:rPr>
                        <a:t> Halo</a:t>
                      </a:r>
                      <a:endParaRPr lang="en-US" sz="1600" b="1" i="1" dirty="0">
                        <a:solidFill>
                          <a:srgbClr val="00CC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5 × 2100s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7530">
                <a:tc>
                  <a:txBody>
                    <a:bodyPr/>
                    <a:lstStyle/>
                    <a:p>
                      <a:pPr algn="l"/>
                      <a:r>
                        <a:rPr lang="en-US" sz="1600" b="1" strike="sngStrike" dirty="0" smtClean="0">
                          <a:latin typeface="Times New Roman"/>
                          <a:cs typeface="Times New Roman"/>
                        </a:rPr>
                        <a:t>PN18</a:t>
                      </a:r>
                      <a:endParaRPr lang="en-US" sz="1600" b="1" strike="sngStrik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sngStrike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00:42:42.3</a:t>
                      </a:r>
                      <a:endParaRPr lang="en-US" sz="1600" b="1" strike="sngStrik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sngStrike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+40:51:49.5</a:t>
                      </a:r>
                      <a:endParaRPr lang="en-US" sz="1600" b="1" strike="sngStrik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sngStrike" dirty="0" smtClean="0">
                          <a:latin typeface="Times New Roman"/>
                          <a:cs typeface="Times New Roman"/>
                        </a:rPr>
                        <a:t>20.13</a:t>
                      </a:r>
                      <a:endParaRPr lang="en-US" sz="1600" b="1" strike="sngStrik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strike="sngStrike" dirty="0" smtClean="0">
                          <a:solidFill>
                            <a:srgbClr val="C740F0"/>
                          </a:solidFill>
                          <a:latin typeface="Times New Roman"/>
                          <a:cs typeface="Times New Roman"/>
                        </a:rPr>
                        <a:t>M32</a:t>
                      </a:r>
                      <a:endParaRPr lang="en-US" sz="1600" b="1" i="1" strike="sngStrike" dirty="0">
                        <a:solidFill>
                          <a:srgbClr val="C740F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sngStrike" dirty="0" smtClean="0">
                          <a:latin typeface="Times New Roman"/>
                          <a:cs typeface="Times New Roman"/>
                        </a:rPr>
                        <a:t>6 × 1000s</a:t>
                      </a:r>
                      <a:endParaRPr lang="en-US" sz="1600" b="1" strike="sngStrik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2064" y="73152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New GTC observations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(#GTC25-16B)</a:t>
            </a:r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 bwMode="auto">
          <a:xfrm>
            <a:off x="531813" y="457200"/>
            <a:ext cx="80025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8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GTC OSIRIS spectroscopy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(2016 Sept. 2–11)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7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30 hours</a:t>
            </a:r>
            <a:r>
              <a:rPr lang="en-US" altLang="zh-CN" sz="17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altLang="zh-CN" sz="16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awarded for 11 targets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6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Clear nights, dark moon;  seeing 0.7”–0.8”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600" b="1" dirty="0" err="1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Grisms</a:t>
            </a:r>
            <a:r>
              <a:rPr lang="en-US" altLang="zh-CN" sz="16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altLang="zh-CN" sz="1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R1000B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(3630–7850 Å)</a:t>
            </a:r>
            <a:r>
              <a:rPr lang="en-US" altLang="zh-CN" sz="16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and </a:t>
            </a:r>
            <a:r>
              <a:rPr lang="en-US" altLang="zh-CN" sz="1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R1000R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(5080–10370 Å)</a:t>
            </a:r>
            <a:r>
              <a:rPr lang="en-US" altLang="zh-CN" sz="16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; slit width 1.0”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367046"/>
            <a:ext cx="75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Times New Roman"/>
                <a:cs typeface="Times New Roman"/>
              </a:rPr>
              <a:t>Note:</a:t>
            </a:r>
            <a:r>
              <a:rPr lang="en-US" sz="1600" b="1" dirty="0" smtClean="0">
                <a:latin typeface="Times New Roman"/>
                <a:cs typeface="Times New Roman"/>
              </a:rPr>
              <a:t>  PN18 is too close to the center of M32, and no emission lines were detected.</a:t>
            </a:r>
            <a:endParaRPr lang="en-US" sz="1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TC_twi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0"/>
            <a:ext cx="2438400" cy="3657600"/>
          </a:xfrm>
          <a:prstGeom prst="rect">
            <a:avLst/>
          </a:prstGeom>
        </p:spPr>
      </p:pic>
      <p:pic>
        <p:nvPicPr>
          <p:cNvPr id="2" name="Picture 1" descr="M31_PNe_dis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98142" y="76200"/>
            <a:ext cx="6869658" cy="6675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2057400" cy="984885"/>
          </a:xfrm>
          <a:prstGeom prst="rect">
            <a:avLst/>
          </a:prstGeom>
          <a:noFill/>
          <a:ln w="19050"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New GTC observations </a:t>
            </a:r>
          </a:p>
          <a:p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(#GTC25-16B)</a:t>
            </a:r>
            <a:endParaRPr lang="en-US" sz="20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stellar_strea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626864"/>
            <a:ext cx="1460535" cy="1463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2120" y="228600"/>
            <a:ext cx="3383280" cy="954107"/>
          </a:xfrm>
          <a:prstGeom prst="rect">
            <a:avLst/>
          </a:prstGeom>
          <a:noFill/>
          <a:ln w="1524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Blue</a:t>
            </a:r>
            <a:r>
              <a:rPr lang="en-US" sz="1400" b="1" dirty="0" smtClean="0">
                <a:latin typeface="Times New Roman"/>
                <a:cs typeface="Times New Roman"/>
              </a:rPr>
              <a:t>: </a:t>
            </a:r>
            <a:r>
              <a:rPr lang="en-US" sz="1400" b="1" dirty="0" err="1" smtClean="0">
                <a:latin typeface="Times New Roman"/>
                <a:cs typeface="Times New Roman"/>
              </a:rPr>
              <a:t>PNe</a:t>
            </a:r>
            <a:r>
              <a:rPr lang="en-US" sz="1400" b="1" dirty="0" smtClean="0">
                <a:latin typeface="Times New Roman"/>
                <a:cs typeface="Times New Roman"/>
              </a:rPr>
              <a:t> in the Northern Spur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</a:t>
            </a:r>
            <a:r>
              <a:rPr lang="en-US" sz="1400" b="1" dirty="0" smtClean="0">
                <a:latin typeface="Times New Roman"/>
                <a:cs typeface="Times New Roman"/>
              </a:rPr>
              <a:t>: </a:t>
            </a:r>
            <a:r>
              <a:rPr lang="en-US" sz="1400" b="1" dirty="0" err="1" smtClean="0">
                <a:latin typeface="Times New Roman"/>
                <a:cs typeface="Times New Roman"/>
              </a:rPr>
              <a:t>PNe</a:t>
            </a:r>
            <a:r>
              <a:rPr lang="en-US" sz="1400" b="1" dirty="0" smtClean="0">
                <a:latin typeface="Times New Roman"/>
                <a:cs typeface="Times New Roman"/>
              </a:rPr>
              <a:t> </a:t>
            </a:r>
            <a:r>
              <a:rPr lang="en-US" sz="1400" b="1" dirty="0" err="1" smtClean="0">
                <a:latin typeface="Times New Roman"/>
                <a:cs typeface="Times New Roman"/>
              </a:rPr>
              <a:t>associat</a:t>
            </a:r>
            <a:r>
              <a:rPr lang="en-US" sz="1400" b="1" dirty="0" smtClean="0">
                <a:latin typeface="Times New Roman"/>
                <a:cs typeface="Times New Roman"/>
              </a:rPr>
              <a:t>. with the Giant Stream</a:t>
            </a:r>
          </a:p>
          <a:p>
            <a:r>
              <a:rPr lang="en-US" sz="1400" b="1" dirty="0" smtClean="0">
                <a:solidFill>
                  <a:srgbClr val="00CC00"/>
                </a:solidFill>
                <a:latin typeface="Times New Roman"/>
                <a:cs typeface="Times New Roman"/>
              </a:rPr>
              <a:t>Green</a:t>
            </a:r>
            <a:r>
              <a:rPr lang="en-US" sz="1400" b="1" dirty="0" smtClean="0">
                <a:latin typeface="Times New Roman"/>
                <a:cs typeface="Times New Roman"/>
              </a:rPr>
              <a:t>: </a:t>
            </a:r>
            <a:r>
              <a:rPr lang="en-US" sz="1400" b="1" dirty="0" err="1" smtClean="0">
                <a:latin typeface="Times New Roman"/>
                <a:cs typeface="Times New Roman"/>
              </a:rPr>
              <a:t>PNe</a:t>
            </a:r>
            <a:r>
              <a:rPr lang="en-US" sz="1400" b="1" dirty="0" smtClean="0">
                <a:latin typeface="Times New Roman"/>
                <a:cs typeface="Times New Roman"/>
              </a:rPr>
              <a:t> in the outer halo of M31</a:t>
            </a:r>
          </a:p>
          <a:p>
            <a:r>
              <a:rPr lang="en-US" sz="1400" b="1" dirty="0" smtClean="0">
                <a:solidFill>
                  <a:srgbClr val="CB42F6"/>
                </a:solidFill>
                <a:latin typeface="Times New Roman"/>
                <a:cs typeface="Times New Roman"/>
              </a:rPr>
              <a:t>Magenta</a:t>
            </a:r>
            <a:r>
              <a:rPr lang="en-US" sz="1400" b="1" dirty="0" smtClean="0">
                <a:latin typeface="Times New Roman"/>
                <a:cs typeface="Times New Roman"/>
              </a:rPr>
              <a:t>: the PN in M32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895600"/>
            <a:ext cx="167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66"/>
                </a:solidFill>
                <a:latin typeface="Times New Roman"/>
                <a:cs typeface="Times New Roman"/>
              </a:rPr>
              <a:t>Fang et al. in preparation</a:t>
            </a:r>
            <a:endParaRPr lang="en-US" sz="1600" b="1" dirty="0">
              <a:solidFill>
                <a:srgbClr val="FFFF66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295400"/>
            <a:ext cx="190500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Target positions in M31: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31_PNe_velocity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" y="1750270"/>
            <a:ext cx="9052560" cy="4574330"/>
          </a:xfrm>
          <a:prstGeom prst="rect">
            <a:avLst/>
          </a:prstGeom>
          <a:ln w="127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762000"/>
            <a:ext cx="51816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The line-of-sight velocity with respect to M31, </a:t>
            </a:r>
            <a:r>
              <a:rPr lang="en-US" sz="2000" b="1" i="1" dirty="0" err="1" smtClean="0">
                <a:latin typeface="Times New Roman"/>
                <a:cs typeface="Times New Roman"/>
              </a:rPr>
              <a:t>V</a:t>
            </a:r>
            <a:r>
              <a:rPr lang="en-US" sz="2000" b="1" baseline="-25000" dirty="0" err="1" smtClean="0">
                <a:latin typeface="Times New Roman"/>
                <a:cs typeface="Times New Roman"/>
              </a:rPr>
              <a:t>los</a:t>
            </a:r>
            <a:r>
              <a:rPr lang="en-US" sz="2000" b="1" dirty="0" smtClean="0">
                <a:latin typeface="Times New Roman"/>
                <a:cs typeface="Times New Roman"/>
              </a:rPr>
              <a:t>, versus the distance along the major axis: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5856" y="762000"/>
            <a:ext cx="3383280" cy="954107"/>
          </a:xfrm>
          <a:prstGeom prst="rect">
            <a:avLst/>
          </a:prstGeom>
          <a:noFill/>
          <a:ln w="1524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Blue</a:t>
            </a:r>
            <a:r>
              <a:rPr lang="en-US" sz="1400" b="1" dirty="0" smtClean="0">
                <a:latin typeface="Times New Roman"/>
                <a:cs typeface="Times New Roman"/>
              </a:rPr>
              <a:t>: </a:t>
            </a:r>
            <a:r>
              <a:rPr lang="en-US" sz="1400" b="1" dirty="0" err="1" smtClean="0">
                <a:latin typeface="Times New Roman"/>
                <a:cs typeface="Times New Roman"/>
              </a:rPr>
              <a:t>PNe</a:t>
            </a:r>
            <a:r>
              <a:rPr lang="en-US" sz="1400" b="1" dirty="0" smtClean="0">
                <a:latin typeface="Times New Roman"/>
                <a:cs typeface="Times New Roman"/>
              </a:rPr>
              <a:t> in the Northern Spur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</a:t>
            </a:r>
            <a:r>
              <a:rPr lang="en-US" sz="1400" b="1" dirty="0" smtClean="0">
                <a:latin typeface="Times New Roman"/>
                <a:cs typeface="Times New Roman"/>
              </a:rPr>
              <a:t>: </a:t>
            </a:r>
            <a:r>
              <a:rPr lang="en-US" sz="1400" b="1" dirty="0" err="1" smtClean="0">
                <a:latin typeface="Times New Roman"/>
                <a:cs typeface="Times New Roman"/>
              </a:rPr>
              <a:t>PNe</a:t>
            </a:r>
            <a:r>
              <a:rPr lang="en-US" sz="1400" b="1" dirty="0" smtClean="0">
                <a:latin typeface="Times New Roman"/>
                <a:cs typeface="Times New Roman"/>
              </a:rPr>
              <a:t> </a:t>
            </a:r>
            <a:r>
              <a:rPr lang="en-US" sz="1400" b="1" dirty="0" err="1" smtClean="0">
                <a:latin typeface="Times New Roman"/>
                <a:cs typeface="Times New Roman"/>
              </a:rPr>
              <a:t>associat</a:t>
            </a:r>
            <a:r>
              <a:rPr lang="en-US" sz="1400" b="1" dirty="0" smtClean="0">
                <a:latin typeface="Times New Roman"/>
                <a:cs typeface="Times New Roman"/>
              </a:rPr>
              <a:t>. with the Giant Stream</a:t>
            </a:r>
          </a:p>
          <a:p>
            <a:r>
              <a:rPr lang="en-US" sz="1400" b="1" dirty="0" smtClean="0">
                <a:solidFill>
                  <a:srgbClr val="00CC00"/>
                </a:solidFill>
                <a:latin typeface="Times New Roman"/>
                <a:cs typeface="Times New Roman"/>
              </a:rPr>
              <a:t>Green</a:t>
            </a:r>
            <a:r>
              <a:rPr lang="en-US" sz="1400" b="1" dirty="0" smtClean="0">
                <a:latin typeface="Times New Roman"/>
                <a:cs typeface="Times New Roman"/>
              </a:rPr>
              <a:t>: </a:t>
            </a:r>
            <a:r>
              <a:rPr lang="en-US" sz="1400" b="1" dirty="0" err="1" smtClean="0">
                <a:latin typeface="Times New Roman"/>
                <a:cs typeface="Times New Roman"/>
              </a:rPr>
              <a:t>PNe</a:t>
            </a:r>
            <a:r>
              <a:rPr lang="en-US" sz="1400" b="1" dirty="0" smtClean="0">
                <a:latin typeface="Times New Roman"/>
                <a:cs typeface="Times New Roman"/>
              </a:rPr>
              <a:t> in the outer halo of M31</a:t>
            </a:r>
          </a:p>
          <a:p>
            <a:r>
              <a:rPr lang="en-US" sz="1400" b="1" dirty="0" smtClean="0">
                <a:solidFill>
                  <a:srgbClr val="CB42F6"/>
                </a:solidFill>
                <a:latin typeface="Times New Roman"/>
                <a:cs typeface="Times New Roman"/>
              </a:rPr>
              <a:t>Magenta</a:t>
            </a:r>
            <a:r>
              <a:rPr lang="en-US" sz="1400" b="1" dirty="0" smtClean="0">
                <a:latin typeface="Times New Roman"/>
                <a:cs typeface="Times New Roman"/>
              </a:rPr>
              <a:t>: the PN in M32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40664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CC00"/>
                </a:solidFill>
                <a:latin typeface="Times New Roman"/>
                <a:cs typeface="Times New Roman"/>
              </a:rPr>
              <a:t>PN17</a:t>
            </a:r>
            <a:endParaRPr lang="en-US" sz="1200" b="1" dirty="0">
              <a:solidFill>
                <a:srgbClr val="00CC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35814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CC00"/>
                </a:solidFill>
                <a:latin typeface="Times New Roman"/>
                <a:cs typeface="Times New Roman"/>
              </a:rPr>
              <a:t>PN15</a:t>
            </a:r>
            <a:endParaRPr lang="en-US" sz="1200" b="1" dirty="0">
              <a:solidFill>
                <a:srgbClr val="00CC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391899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CC00"/>
                </a:solidFill>
                <a:latin typeface="Times New Roman"/>
                <a:cs typeface="Times New Roman"/>
              </a:rPr>
              <a:t>PN13</a:t>
            </a:r>
            <a:endParaRPr lang="en-US" sz="1200" b="1" dirty="0">
              <a:solidFill>
                <a:srgbClr val="00CC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28472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PN14</a:t>
            </a:r>
            <a:endParaRPr lang="en-US" sz="1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300459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PN7</a:t>
            </a:r>
            <a:endParaRPr lang="en-US" sz="1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39624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PN11</a:t>
            </a:r>
            <a:endParaRPr lang="en-US" sz="1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384279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PN12</a:t>
            </a:r>
            <a:endParaRPr lang="en-US" sz="1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63362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Most of the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PNe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our GTC sample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kinematically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deviate from the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exodisk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of M31.</a:t>
            </a:r>
            <a:endParaRPr lang="en-US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3429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PN10</a:t>
            </a:r>
            <a:endParaRPr lang="en-US" sz="1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29996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00FF"/>
                </a:solidFill>
                <a:latin typeface="Times New Roman"/>
                <a:cs typeface="Times New Roman"/>
              </a:rPr>
              <a:t>PN8</a:t>
            </a:r>
            <a:endParaRPr lang="en-US" sz="1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102513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Times New Roman"/>
                <a:cs typeface="Times New Roman"/>
              </a:rPr>
              <a:t>Kinematics of the Target </a:t>
            </a:r>
            <a:r>
              <a:rPr lang="en-US" sz="2200" b="1" dirty="0" err="1" smtClean="0">
                <a:latin typeface="Times New Roman"/>
                <a:cs typeface="Times New Roman"/>
              </a:rPr>
              <a:t>PNe</a:t>
            </a:r>
            <a:endParaRPr lang="en-US" sz="22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5_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434547"/>
            <a:ext cx="9052560" cy="214685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</p:pic>
      <p:pic>
        <p:nvPicPr>
          <p:cNvPr id="3" name="Picture 2" descr="pn5_reduc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4173236"/>
            <a:ext cx="9052560" cy="213969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90600" y="1524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GTC OSIRIS spectrum of target PN17 (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lang="en-US" sz="2000" b="1" baseline="-25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5007</a:t>
            </a:r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= 21.15)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obtained from the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R1000B</a:t>
            </a:r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grism</a:t>
            </a:r>
            <a:endParaRPr lang="en-US" sz="20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6521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Raw:</a:t>
            </a:r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810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Reduced:</a:t>
            </a:r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5_spectrum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549829" y="-645903"/>
            <a:ext cx="6092407" cy="8915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84892"/>
            <a:ext cx="792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GTC OSIRIS spectrum of target PN17 (</a:t>
            </a:r>
            <a:r>
              <a:rPr lang="en-US" sz="2000" b="1" i="1" dirty="0" smtClean="0">
                <a:latin typeface="Times New Roman"/>
                <a:cs typeface="Times New Roman"/>
              </a:rPr>
              <a:t>m</a:t>
            </a:r>
            <a:r>
              <a:rPr lang="en-US" sz="2000" b="1" baseline="-25000" dirty="0" smtClean="0">
                <a:latin typeface="Times New Roman"/>
                <a:cs typeface="Times New Roman"/>
              </a:rPr>
              <a:t>5007</a:t>
            </a:r>
            <a:r>
              <a:rPr lang="en-US" sz="2000" b="1" dirty="0" smtClean="0">
                <a:latin typeface="Times New Roman"/>
                <a:cs typeface="Times New Roman"/>
              </a:rPr>
              <a:t> = 21.15)</a:t>
            </a:r>
          </a:p>
          <a:p>
            <a:pPr algn="ctr"/>
            <a:r>
              <a:rPr lang="en-US" sz="1800" b="1" i="1" dirty="0" smtClean="0">
                <a:solidFill>
                  <a:srgbClr val="1B55FF"/>
                </a:solidFill>
                <a:latin typeface="Times New Roman"/>
                <a:cs typeface="Times New Roman"/>
              </a:rPr>
              <a:t>R1000B</a:t>
            </a:r>
            <a:r>
              <a:rPr lang="en-US" sz="1800" b="1" dirty="0" smtClean="0">
                <a:latin typeface="Times New Roman"/>
                <a:cs typeface="Times New Roman"/>
              </a:rPr>
              <a:t> (5 × 35 min) +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R1000R</a:t>
            </a:r>
            <a:r>
              <a:rPr lang="en-US" sz="1800" b="1" dirty="0" smtClean="0">
                <a:latin typeface="Times New Roman"/>
                <a:cs typeface="Times New Roman"/>
              </a:rPr>
              <a:t> (2 × 30 min)</a:t>
            </a:r>
            <a:endParaRPr lang="en-US" sz="1800" b="1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8744" y="1005840"/>
            <a:ext cx="6858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xygen_gradien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4000" y="584200"/>
            <a:ext cx="8636000" cy="520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762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imes New Roman"/>
              </a:rPr>
              <a:t>M31 Oxygen Gradient (</a:t>
            </a:r>
            <a:r>
              <a:rPr lang="en-US" sz="1800" b="1" i="1" dirty="0" smtClean="0">
                <a:latin typeface="Times New Roman"/>
              </a:rPr>
              <a:t>including the new observations</a:t>
            </a:r>
            <a:r>
              <a:rPr lang="en-US" sz="1800" b="1" dirty="0" smtClean="0">
                <a:latin typeface="Times New Roman"/>
              </a:rPr>
              <a:t>)</a:t>
            </a:r>
            <a:endParaRPr lang="en-US" sz="1800" b="1" dirty="0"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874603"/>
            <a:ext cx="841248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</a:rPr>
              <a:t>The outer-halo </a:t>
            </a:r>
            <a:r>
              <a:rPr lang="en-US" sz="1600" b="1" dirty="0" err="1" smtClean="0">
                <a:latin typeface="Times New Roman"/>
              </a:rPr>
              <a:t>PNe</a:t>
            </a:r>
            <a:r>
              <a:rPr lang="en-US" sz="1600" b="1" dirty="0" smtClean="0">
                <a:latin typeface="Times New Roman"/>
              </a:rPr>
              <a:t> (PN13 and PN15) have solar O/H ratios.</a:t>
            </a:r>
          </a:p>
          <a:p>
            <a:r>
              <a:rPr lang="en-US" sz="1600" b="1" dirty="0" smtClean="0">
                <a:latin typeface="Times New Roman"/>
              </a:rPr>
              <a:t>The halo target PN17 discovered by LAMOST probably belongs to some substructure.</a:t>
            </a:r>
          </a:p>
          <a:p>
            <a:r>
              <a:rPr lang="en-US" sz="1600" b="1" dirty="0" smtClean="0">
                <a:latin typeface="Times New Roman"/>
              </a:rPr>
              <a:t>The substructure </a:t>
            </a:r>
            <a:r>
              <a:rPr lang="en-US" sz="1600" b="1" dirty="0" err="1" smtClean="0">
                <a:latin typeface="Times New Roman"/>
              </a:rPr>
              <a:t>PNe</a:t>
            </a:r>
            <a:r>
              <a:rPr lang="en-US" sz="1600" b="1" dirty="0" smtClean="0">
                <a:latin typeface="Times New Roman"/>
              </a:rPr>
              <a:t> seem to have lower O/H ratios than the outer-halo objects.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817602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latin typeface="Times New Roman"/>
                <a:cs typeface="Times New Roman"/>
              </a:rPr>
              <a:t>Linear fit of the disk sample of </a:t>
            </a:r>
            <a:r>
              <a:rPr lang="en-US" sz="1400" b="1" u="sng" dirty="0" err="1" smtClean="0">
                <a:latin typeface="Times New Roman"/>
                <a:cs typeface="Times New Roman"/>
              </a:rPr>
              <a:t>Kwitter</a:t>
            </a:r>
            <a:r>
              <a:rPr lang="en-US" sz="1400" b="1" u="sng" dirty="0" smtClean="0">
                <a:latin typeface="Times New Roman"/>
                <a:cs typeface="Times New Roman"/>
              </a:rPr>
              <a:t> et al. (2012)</a:t>
            </a:r>
            <a:endParaRPr lang="en-US" sz="1400" b="1" u="sng" dirty="0"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3429002" y="1295401"/>
            <a:ext cx="1219199" cy="113029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362200" y="109728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D344FF"/>
                </a:solidFill>
                <a:latin typeface="Times New Roman"/>
                <a:cs typeface="Times New Roman"/>
              </a:rPr>
              <a:t>(M32 PN)</a:t>
            </a:r>
            <a:endParaRPr lang="en-US" sz="1400" b="1" dirty="0">
              <a:solidFill>
                <a:srgbClr val="D344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7620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</a:rPr>
              <a:t>Abundance correlations</a:t>
            </a:r>
            <a:r>
              <a:rPr lang="en-US" sz="1800" b="1" dirty="0" smtClean="0">
                <a:latin typeface="Times New Roman"/>
              </a:rPr>
              <a:t>: N/O vs. He and O</a:t>
            </a:r>
            <a:endParaRPr lang="en-US" sz="2000" b="1" dirty="0"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029200"/>
            <a:ext cx="80010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Red filled circles</a:t>
            </a:r>
            <a:r>
              <a:rPr lang="en-US" sz="1400" b="1" dirty="0" smtClean="0">
                <a:latin typeface="Times New Roman"/>
              </a:rPr>
              <a:t> – All our GTC samples (Fang et al. 2015, 2017)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Red open circles</a:t>
            </a:r>
            <a:r>
              <a:rPr lang="en-US" sz="1400" b="1" dirty="0" smtClean="0">
                <a:latin typeface="Times New Roman"/>
              </a:rPr>
              <a:t> –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sample observed by Fang et al. (2013) using P200</a:t>
            </a:r>
          </a:p>
          <a:p>
            <a:r>
              <a:rPr lang="en-US" sz="1400" b="1" dirty="0" smtClean="0">
                <a:latin typeface="Times New Roman"/>
              </a:rPr>
              <a:t>Black filled circles – M31 disk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of </a:t>
            </a:r>
            <a:r>
              <a:rPr lang="en-US" sz="1400" b="1" dirty="0" err="1" smtClean="0">
                <a:latin typeface="Times New Roman"/>
              </a:rPr>
              <a:t>Kwitter</a:t>
            </a:r>
            <a:r>
              <a:rPr lang="en-US" sz="1400" b="1" dirty="0" smtClean="0">
                <a:latin typeface="Times New Roman"/>
              </a:rPr>
              <a:t> et al. (2012)</a:t>
            </a:r>
          </a:p>
          <a:p>
            <a:r>
              <a:rPr lang="en-US" sz="1400" b="1" dirty="0" smtClean="0">
                <a:latin typeface="Times New Roman"/>
              </a:rPr>
              <a:t>Black filled diamonds – M31 outer disk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of </a:t>
            </a:r>
            <a:r>
              <a:rPr lang="en-US" sz="1400" b="1" dirty="0" err="1" smtClean="0">
                <a:latin typeface="Times New Roman"/>
              </a:rPr>
              <a:t>Balick</a:t>
            </a:r>
            <a:r>
              <a:rPr lang="en-US" sz="1400" b="1" dirty="0" smtClean="0">
                <a:latin typeface="Times New Roman"/>
              </a:rPr>
              <a:t> et al. (2013) and </a:t>
            </a:r>
            <a:r>
              <a:rPr lang="en-US" sz="1400" b="1" dirty="0" err="1" smtClean="0">
                <a:latin typeface="Times New Roman"/>
              </a:rPr>
              <a:t>Corradi</a:t>
            </a:r>
            <a:r>
              <a:rPr lang="en-US" sz="1400" b="1" dirty="0" smtClean="0">
                <a:latin typeface="Times New Roman"/>
              </a:rPr>
              <a:t> et al. (2015)</a:t>
            </a:r>
          </a:p>
          <a:p>
            <a:r>
              <a:rPr lang="en-US" sz="1400" b="1" dirty="0" smtClean="0">
                <a:latin typeface="Times New Roman"/>
              </a:rPr>
              <a:t>Black open circles – M31 bulge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of Jacoby &amp; </a:t>
            </a:r>
            <a:r>
              <a:rPr lang="en-US" sz="1400" b="1" dirty="0" err="1" smtClean="0">
                <a:latin typeface="Times New Roman"/>
              </a:rPr>
              <a:t>Ciardullo</a:t>
            </a:r>
            <a:r>
              <a:rPr lang="en-US" sz="1400" b="1" dirty="0" smtClean="0">
                <a:latin typeface="Times New Roman"/>
              </a:rPr>
              <a:t> (1999)</a:t>
            </a:r>
          </a:p>
          <a:p>
            <a:r>
              <a:rPr lang="en-US" sz="1400" b="1" dirty="0" smtClean="0">
                <a:latin typeface="Times New Roman"/>
              </a:rPr>
              <a:t>Black open triangles: the Galactic Type I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of </a:t>
            </a:r>
            <a:r>
              <a:rPr lang="en-US" sz="1400" b="1" dirty="0" err="1" smtClean="0">
                <a:latin typeface="Times New Roman"/>
              </a:rPr>
              <a:t>Milingo</a:t>
            </a:r>
            <a:r>
              <a:rPr lang="en-US" sz="1400" b="1" dirty="0" smtClean="0">
                <a:latin typeface="Times New Roman"/>
              </a:rPr>
              <a:t> et al. (2010)</a:t>
            </a:r>
          </a:p>
        </p:txBody>
      </p:sp>
      <p:pic>
        <p:nvPicPr>
          <p:cNvPr id="9" name="Picture 8" descr="NOratio_vs_Helium_Oxygen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609600"/>
            <a:ext cx="9144000" cy="4255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8282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</a:rPr>
              <a:t>N/O vs. He/H</a:t>
            </a:r>
            <a:endParaRPr lang="en-US" sz="1400" b="1" dirty="0"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8600" y="68282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Times New Roman"/>
              </a:rPr>
              <a:t>N/O vs. O/H</a:t>
            </a:r>
            <a:endParaRPr lang="en-US" sz="1400" b="1" dirty="0"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64008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Times New Roman"/>
                <a:cs typeface="Times New Roman"/>
              </a:rPr>
              <a:t>Fang et </a:t>
            </a:r>
            <a:r>
              <a:rPr lang="en-US" sz="1600" b="1" smtClean="0">
                <a:latin typeface="Times New Roman"/>
                <a:cs typeface="Times New Roman"/>
              </a:rPr>
              <a:t>al., </a:t>
            </a:r>
            <a:r>
              <a:rPr lang="en-US" sz="1600" b="1" dirty="0" smtClean="0">
                <a:latin typeface="Times New Roman"/>
                <a:cs typeface="Times New Roman"/>
              </a:rPr>
              <a:t>in preparation</a:t>
            </a:r>
            <a:endParaRPr lang="en-US" sz="1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TC_twi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0"/>
            <a:ext cx="2438400" cy="3657600"/>
          </a:xfrm>
          <a:prstGeom prst="rect">
            <a:avLst/>
          </a:prstGeom>
        </p:spPr>
      </p:pic>
      <p:pic>
        <p:nvPicPr>
          <p:cNvPr id="2" name="Picture 1" descr="M31_optical_wide_8192x81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0"/>
            <a:ext cx="6858000" cy="685800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" y="6400800"/>
            <a:ext cx="541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b="1" i="1" dirty="0">
              <a:solidFill>
                <a:srgbClr val="FFFF00"/>
              </a:solidFill>
              <a:latin typeface="Times New Roman" pitchFamily="28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Outline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1828800"/>
            <a:ext cx="5562600" cy="39624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Background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GTC observations and results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Summary</a:t>
            </a:r>
            <a:endParaRPr lang="en-US" sz="2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7620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</a:rPr>
              <a:t>Abundance correlations</a:t>
            </a:r>
            <a:r>
              <a:rPr lang="en-US" sz="1800" b="1" dirty="0" smtClean="0">
                <a:latin typeface="Times New Roman"/>
              </a:rPr>
              <a:t>: N/O vs. He and O</a:t>
            </a:r>
            <a:endParaRPr lang="en-US" sz="2000" b="1" dirty="0">
              <a:latin typeface="Times New Roman"/>
            </a:endParaRPr>
          </a:p>
        </p:txBody>
      </p:sp>
      <p:pic>
        <p:nvPicPr>
          <p:cNvPr id="9" name="Picture 8" descr="NOratio_vs_Helium_Oxygen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609600"/>
            <a:ext cx="9144000" cy="4255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8282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</a:rPr>
              <a:t>N/O vs. He/H</a:t>
            </a:r>
            <a:endParaRPr lang="en-US" sz="1400" b="1" dirty="0"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8600" y="68282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Times New Roman"/>
              </a:rPr>
              <a:t>N/O vs. O/H</a:t>
            </a:r>
            <a:endParaRPr lang="en-US" sz="1400" b="1" dirty="0"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762001"/>
            <a:ext cx="838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M32 PN</a:t>
            </a:r>
            <a:endParaRPr lang="en-US" sz="1400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>
            <a:off x="2590799" y="1197864"/>
            <a:ext cx="411480" cy="38100"/>
          </a:xfrm>
          <a:prstGeom prst="straightConnector1">
            <a:avLst/>
          </a:prstGeom>
          <a:solidFill>
            <a:schemeClr val="accent1"/>
          </a:solidFill>
          <a:ln w="1524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229600" y="1091947"/>
            <a:ext cx="838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M32 PN</a:t>
            </a:r>
            <a:endParaRPr lang="en-US" sz="1400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8458199" y="1527810"/>
            <a:ext cx="411480" cy="38100"/>
          </a:xfrm>
          <a:prstGeom prst="straightConnector1">
            <a:avLst/>
          </a:prstGeom>
          <a:solidFill>
            <a:schemeClr val="accent1"/>
          </a:solidFill>
          <a:ln w="1524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867400" y="64008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Times New Roman"/>
                <a:cs typeface="Times New Roman"/>
              </a:rPr>
              <a:t>Fang et </a:t>
            </a:r>
            <a:r>
              <a:rPr lang="en-US" sz="1600" b="1" smtClean="0">
                <a:latin typeface="Times New Roman"/>
                <a:cs typeface="Times New Roman"/>
              </a:rPr>
              <a:t>al., </a:t>
            </a:r>
            <a:r>
              <a:rPr lang="en-US" sz="1600" b="1" dirty="0" smtClean="0">
                <a:latin typeface="Times New Roman"/>
                <a:cs typeface="Times New Roman"/>
              </a:rPr>
              <a:t>in preparation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5029200"/>
            <a:ext cx="80010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Red filled circles</a:t>
            </a:r>
            <a:r>
              <a:rPr lang="en-US" sz="1400" b="1" dirty="0" smtClean="0">
                <a:latin typeface="Times New Roman"/>
              </a:rPr>
              <a:t> – All our GTC samples (Fang et al. 2015, 2017)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Red open circles</a:t>
            </a:r>
            <a:r>
              <a:rPr lang="en-US" sz="1400" b="1" dirty="0" smtClean="0">
                <a:latin typeface="Times New Roman"/>
              </a:rPr>
              <a:t> –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sample observed by Fang et al. (2013) using P200</a:t>
            </a:r>
          </a:p>
          <a:p>
            <a:r>
              <a:rPr lang="en-US" sz="1400" b="1" dirty="0" smtClean="0">
                <a:latin typeface="Times New Roman"/>
              </a:rPr>
              <a:t>Black filled circles – M31 disk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of </a:t>
            </a:r>
            <a:r>
              <a:rPr lang="en-US" sz="1400" b="1" dirty="0" err="1" smtClean="0">
                <a:latin typeface="Times New Roman"/>
              </a:rPr>
              <a:t>Kwitter</a:t>
            </a:r>
            <a:r>
              <a:rPr lang="en-US" sz="1400" b="1" dirty="0" smtClean="0">
                <a:latin typeface="Times New Roman"/>
              </a:rPr>
              <a:t> et al. (2012)</a:t>
            </a:r>
          </a:p>
          <a:p>
            <a:r>
              <a:rPr lang="en-US" sz="1400" b="1" dirty="0" smtClean="0">
                <a:latin typeface="Times New Roman"/>
              </a:rPr>
              <a:t>Black filled diamonds – M31 outer disk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of </a:t>
            </a:r>
            <a:r>
              <a:rPr lang="en-US" sz="1400" b="1" dirty="0" err="1" smtClean="0">
                <a:latin typeface="Times New Roman"/>
              </a:rPr>
              <a:t>Balick</a:t>
            </a:r>
            <a:r>
              <a:rPr lang="en-US" sz="1400" b="1" dirty="0" smtClean="0">
                <a:latin typeface="Times New Roman"/>
              </a:rPr>
              <a:t> et al. (2013) and </a:t>
            </a:r>
            <a:r>
              <a:rPr lang="en-US" sz="1400" b="1" dirty="0" err="1" smtClean="0">
                <a:latin typeface="Times New Roman"/>
              </a:rPr>
              <a:t>Corradi</a:t>
            </a:r>
            <a:r>
              <a:rPr lang="en-US" sz="1400" b="1" dirty="0" smtClean="0">
                <a:latin typeface="Times New Roman"/>
              </a:rPr>
              <a:t> et al. (2015)</a:t>
            </a:r>
          </a:p>
          <a:p>
            <a:r>
              <a:rPr lang="en-US" sz="1400" b="1" dirty="0" smtClean="0">
                <a:latin typeface="Times New Roman"/>
              </a:rPr>
              <a:t>Black open circles – M31 bulge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of Jacoby &amp; </a:t>
            </a:r>
            <a:r>
              <a:rPr lang="en-US" sz="1400" b="1" dirty="0" err="1" smtClean="0">
                <a:latin typeface="Times New Roman"/>
              </a:rPr>
              <a:t>Ciardullo</a:t>
            </a:r>
            <a:r>
              <a:rPr lang="en-US" sz="1400" b="1" dirty="0" smtClean="0">
                <a:latin typeface="Times New Roman"/>
              </a:rPr>
              <a:t> (1999)</a:t>
            </a:r>
          </a:p>
          <a:p>
            <a:r>
              <a:rPr lang="en-US" sz="1400" b="1" dirty="0" smtClean="0">
                <a:latin typeface="Times New Roman"/>
              </a:rPr>
              <a:t>Black open triangles: the Galactic Type I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of </a:t>
            </a:r>
            <a:r>
              <a:rPr lang="en-US" sz="1400" b="1" dirty="0" err="1" smtClean="0">
                <a:latin typeface="Times New Roman"/>
              </a:rPr>
              <a:t>Milingo</a:t>
            </a:r>
            <a:r>
              <a:rPr lang="en-US" sz="1400" b="1" dirty="0" smtClean="0">
                <a:latin typeface="Times New Roman"/>
              </a:rPr>
              <a:t> et al.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70576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We have obtained deep GTC spectra of 17 extragalactic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/>
              </a:rPr>
              <a:t>PNe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.</a:t>
            </a:r>
          </a:p>
          <a:p>
            <a:pPr marL="694944" indent="-347472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13 in the substructures (the </a:t>
            </a:r>
            <a:r>
              <a:rPr lang="en-US" sz="1600" b="1" i="1" dirty="0" smtClean="0">
                <a:latin typeface="Times New Roman"/>
              </a:rPr>
              <a:t>Northern Spur</a:t>
            </a:r>
            <a:r>
              <a:rPr lang="en-US" sz="1600" b="1" dirty="0" smtClean="0">
                <a:latin typeface="Times New Roman"/>
              </a:rPr>
              <a:t> and the </a:t>
            </a:r>
            <a:r>
              <a:rPr lang="en-US" sz="1600" b="1" i="1" dirty="0" smtClean="0">
                <a:latin typeface="Times New Roman"/>
              </a:rPr>
              <a:t>Giant Stream</a:t>
            </a:r>
            <a:r>
              <a:rPr lang="en-US" sz="1600" b="1" dirty="0" smtClean="0">
                <a:latin typeface="Times New Roman"/>
              </a:rPr>
              <a:t>) of M31</a:t>
            </a:r>
          </a:p>
          <a:p>
            <a:pPr marL="694944" indent="-347472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3 in the </a:t>
            </a:r>
            <a:r>
              <a:rPr lang="en-US" sz="1600" b="1" i="1" dirty="0" smtClean="0">
                <a:latin typeface="Times New Roman"/>
              </a:rPr>
              <a:t>extended disk</a:t>
            </a:r>
            <a:r>
              <a:rPr lang="en-US" sz="1600" b="1" dirty="0" smtClean="0">
                <a:latin typeface="Times New Roman"/>
              </a:rPr>
              <a:t> of M31</a:t>
            </a:r>
          </a:p>
          <a:p>
            <a:pPr marL="694944" indent="-347472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1 in M32</a:t>
            </a:r>
          </a:p>
          <a:p>
            <a:pPr marL="694944" indent="-347472">
              <a:spcBef>
                <a:spcPts val="0"/>
              </a:spcBef>
              <a:buFontTx/>
              <a:buChar char="-"/>
            </a:pPr>
            <a:endParaRPr lang="en-US" sz="1600" b="1" dirty="0" smtClean="0">
              <a:latin typeface="Times New Roman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The most interesting targets were selected from the LAMOST catalogue.</a:t>
            </a:r>
          </a:p>
          <a:p>
            <a:pPr marL="694944" indent="-347472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Yuan et al. (2010, RAA, 7, 599)</a:t>
            </a:r>
            <a:endParaRPr lang="en-US" sz="1800" b="1" dirty="0" smtClean="0">
              <a:solidFill>
                <a:srgbClr val="FF0000"/>
              </a:solidFill>
              <a:latin typeface="Times New Roman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Abundance analysis of our sample shows:</a:t>
            </a:r>
          </a:p>
          <a:p>
            <a:pPr marL="694944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Our M31 targets are all Type II </a:t>
            </a:r>
            <a:r>
              <a:rPr lang="en-US" sz="1600" b="1" dirty="0" err="1" smtClean="0">
                <a:latin typeface="Times New Roman"/>
              </a:rPr>
              <a:t>PNe</a:t>
            </a:r>
            <a:r>
              <a:rPr lang="en-US" sz="1600" b="1" dirty="0" smtClean="0">
                <a:latin typeface="Times New Roman"/>
              </a:rPr>
              <a:t>; the M32 seems to be Type I.</a:t>
            </a:r>
          </a:p>
          <a:p>
            <a:pPr marL="694944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The </a:t>
            </a:r>
            <a:r>
              <a:rPr lang="en-US" sz="1600" b="1" i="1" dirty="0" smtClean="0">
                <a:latin typeface="Times New Roman"/>
              </a:rPr>
              <a:t>Northern </a:t>
            </a:r>
            <a:r>
              <a:rPr lang="en-US" sz="1600" b="1" i="1" dirty="0" smtClean="0">
                <a:latin typeface="Times New Roman"/>
              </a:rPr>
              <a:t>Spur</a:t>
            </a:r>
            <a:r>
              <a:rPr lang="en-US" sz="1600" b="1" dirty="0" smtClean="0">
                <a:latin typeface="Times New Roman"/>
              </a:rPr>
              <a:t> and the </a:t>
            </a:r>
            <a:r>
              <a:rPr lang="en-US" sz="1600" b="1" i="1" dirty="0" smtClean="0">
                <a:latin typeface="Times New Roman"/>
              </a:rPr>
              <a:t>Giant Stream</a:t>
            </a:r>
            <a:r>
              <a:rPr lang="en-US" sz="1600" b="1" dirty="0" smtClean="0">
                <a:latin typeface="Times New Roman"/>
              </a:rPr>
              <a:t> </a:t>
            </a:r>
            <a:r>
              <a:rPr lang="en-US" sz="1600" b="1" dirty="0" err="1" smtClean="0">
                <a:latin typeface="Times New Roman"/>
              </a:rPr>
              <a:t>PNe</a:t>
            </a:r>
            <a:r>
              <a:rPr lang="en-US" sz="1600" b="1" dirty="0" smtClean="0">
                <a:latin typeface="Times New Roman"/>
              </a:rPr>
              <a:t> have close O/H ratios.</a:t>
            </a:r>
          </a:p>
          <a:p>
            <a:pPr marL="694944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The outer-disk </a:t>
            </a:r>
            <a:r>
              <a:rPr lang="en-US" sz="1600" b="1" dirty="0" err="1" smtClean="0">
                <a:latin typeface="Times New Roman"/>
              </a:rPr>
              <a:t>PNe</a:t>
            </a:r>
            <a:r>
              <a:rPr lang="en-US" sz="1600" b="1" dirty="0" smtClean="0">
                <a:latin typeface="Times New Roman"/>
              </a:rPr>
              <a:t>, as far as ~180 </a:t>
            </a:r>
            <a:r>
              <a:rPr lang="en-US" sz="1600" b="1" dirty="0" err="1" smtClean="0">
                <a:latin typeface="Times New Roman"/>
              </a:rPr>
              <a:t>kpc</a:t>
            </a:r>
            <a:r>
              <a:rPr lang="en-US" sz="1600" b="1" dirty="0" smtClean="0">
                <a:latin typeface="Times New Roman"/>
              </a:rPr>
              <a:t> from the M31 center, have solar O/H ratio.</a:t>
            </a:r>
          </a:p>
          <a:p>
            <a:pPr marL="694944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The substructure </a:t>
            </a:r>
            <a:r>
              <a:rPr lang="en-US" sz="1600" b="1" dirty="0" err="1" smtClean="0">
                <a:latin typeface="Times New Roman"/>
              </a:rPr>
              <a:t>PNe</a:t>
            </a:r>
            <a:r>
              <a:rPr lang="en-US" sz="1600" b="1" dirty="0" smtClean="0">
                <a:latin typeface="Times New Roman"/>
              </a:rPr>
              <a:t> have lower O/H ratios than the outer-disk targets.</a:t>
            </a:r>
          </a:p>
          <a:p>
            <a:endParaRPr lang="en-US" sz="1800" b="1" dirty="0" smtClean="0">
              <a:solidFill>
                <a:srgbClr val="FF0000"/>
              </a:solidFill>
              <a:latin typeface="Times New Roman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Possible origin of the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/>
              </a:rPr>
              <a:t>Northern Spur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and the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/>
              </a:rPr>
              <a:t>Giant Stream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substructures:</a:t>
            </a:r>
            <a:endParaRPr lang="en-US" sz="1800" b="1" i="1" dirty="0" smtClean="0">
              <a:solidFill>
                <a:srgbClr val="FF0000"/>
              </a:solidFill>
              <a:latin typeface="Times New Roman"/>
            </a:endParaRPr>
          </a:p>
          <a:p>
            <a:pPr marL="694944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The spatial and kinematical information and the consistency in abundances indicate they might have the same origin.</a:t>
            </a:r>
          </a:p>
          <a:p>
            <a:pPr marL="694944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The 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</a:rPr>
              <a:t>M32</a:t>
            </a:r>
            <a:r>
              <a:rPr lang="en-US" sz="1600" b="1" dirty="0" smtClean="0">
                <a:latin typeface="Times New Roman"/>
              </a:rPr>
              <a:t> PN belongs to a different population from the </a:t>
            </a:r>
            <a:r>
              <a:rPr lang="en-US" sz="1600" b="1" dirty="0" err="1" smtClean="0">
                <a:latin typeface="Times New Roman"/>
              </a:rPr>
              <a:t>PNe</a:t>
            </a:r>
            <a:r>
              <a:rPr lang="en-US" sz="1600" b="1" dirty="0" smtClean="0">
                <a:latin typeface="Times New Roman"/>
              </a:rPr>
              <a:t> of the two substructures.</a:t>
            </a:r>
          </a:p>
          <a:p>
            <a:pPr marL="694944">
              <a:spcBef>
                <a:spcPts val="0"/>
              </a:spcBef>
              <a:buFontTx/>
              <a:buChar char="-"/>
            </a:pPr>
            <a:r>
              <a:rPr lang="en-US" sz="1600" b="1" dirty="0" smtClean="0">
                <a:latin typeface="Times New Roman"/>
              </a:rPr>
              <a:t>Who is responsible for the two substructures?  Probably some other </a:t>
            </a:r>
            <a:r>
              <a:rPr lang="en-US" sz="1600" b="1" dirty="0" err="1" smtClean="0">
                <a:latin typeface="Times New Roman"/>
              </a:rPr>
              <a:t>satellite(s</a:t>
            </a:r>
            <a:r>
              <a:rPr lang="en-US" sz="1600" b="1" dirty="0" smtClean="0">
                <a:latin typeface="Times New Roman"/>
              </a:rPr>
              <a:t>) …</a:t>
            </a:r>
            <a:endParaRPr lang="en-US" sz="1800" b="1" dirty="0" smtClean="0">
              <a:latin typeface="Times New Roman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573087"/>
          </a:xfrm>
        </p:spPr>
        <p:txBody>
          <a:bodyPr/>
          <a:lstStyle/>
          <a:p>
            <a:pPr eaLnBrk="1" hangingPunct="1"/>
            <a:r>
              <a:rPr lang="el-GR" sz="2400" b="1" dirty="0" smtClean="0">
                <a:latin typeface="Times New Roman" pitchFamily="28" charset="0"/>
              </a:rPr>
              <a:t>Summary</a:t>
            </a:r>
            <a:endParaRPr lang="el-GR" sz="2400" b="1" dirty="0">
              <a:latin typeface="Times New Roman" pitchFamily="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sz="2200" b="1" dirty="0" smtClean="0">
                <a:latin typeface="Times New Roman"/>
                <a:cs typeface="Times New Roman"/>
              </a:rPr>
              <a:t>Backup slide</a:t>
            </a:r>
            <a:endParaRPr lang="en-US" sz="22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76800" y="4889718"/>
            <a:ext cx="34290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Times New Roman"/>
              </a:rPr>
              <a:t>This figure shows the spatial and kinematical distribution of 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/>
              </a:rPr>
              <a:t>PNe</a:t>
            </a:r>
            <a:r>
              <a:rPr lang="en-US" sz="1400" b="1" dirty="0" smtClean="0">
                <a:solidFill>
                  <a:schemeClr val="tx2"/>
                </a:solidFill>
                <a:latin typeface="Times New Roman"/>
              </a:rPr>
              <a:t> in M31.</a:t>
            </a:r>
          </a:p>
          <a:p>
            <a:endParaRPr lang="en-US" sz="1400" b="1" dirty="0" smtClean="0">
              <a:solidFill>
                <a:schemeClr val="tx2"/>
              </a:solidFill>
              <a:latin typeface="Times New Roman"/>
            </a:endParaRPr>
          </a:p>
          <a:p>
            <a:r>
              <a:rPr lang="en-US" sz="1400" b="1" dirty="0" smtClean="0">
                <a:latin typeface="Times New Roman"/>
              </a:rPr>
              <a:t>Our </a:t>
            </a:r>
            <a:r>
              <a:rPr lang="en-US" sz="1400" b="1" dirty="0" err="1" smtClean="0">
                <a:latin typeface="Times New Roman"/>
              </a:rPr>
              <a:t>PNe</a:t>
            </a:r>
            <a:r>
              <a:rPr lang="en-US" sz="1400" b="1" dirty="0" smtClean="0">
                <a:latin typeface="Times New Roman"/>
              </a:rPr>
              <a:t> are kinematical different from the classical disc of M31.</a:t>
            </a:r>
          </a:p>
          <a:p>
            <a:endParaRPr lang="en-US" sz="1400" b="1" dirty="0" smtClean="0">
              <a:latin typeface="Times New Roman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Satellite M32 might be responsible for the origin?</a:t>
            </a:r>
            <a:endParaRPr lang="en-US" sz="1400" b="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81922" name="Picture 3" descr="C:\Documents and Settings\Xuan Fang\桌面\博士后出站报告\报告用图\M31_PNe_orbits.jpgM31_PNe_orbits"/>
          <p:cNvPicPr>
            <a:picLocks noGrp="1" noChangeAspect="1" noChangeArrowheads="1"/>
          </p:cNvPicPr>
          <p:nvPr>
            <p:ph sz="half" idx="4294967295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13149" y="18288"/>
            <a:ext cx="7454651" cy="6784848"/>
          </a:xfrm>
        </p:spPr>
      </p:pic>
      <p:sp>
        <p:nvSpPr>
          <p:cNvPr id="13" name="TextBox 12"/>
          <p:cNvSpPr txBox="1"/>
          <p:nvPr/>
        </p:nvSpPr>
        <p:spPr>
          <a:xfrm>
            <a:off x="3962401" y="47214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M32</a:t>
            </a:r>
            <a:endParaRPr lang="en-US" sz="14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18288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/>
                <a:cs typeface="Times New Roman"/>
              </a:rPr>
              <a:t>The spatial and kinematical distribution of the GTC sample</a:t>
            </a:r>
            <a:endParaRPr lang="en-US" sz="1800" b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905000"/>
            <a:ext cx="205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The </a:t>
            </a:r>
            <a:r>
              <a:rPr lang="en-US" sz="1600" b="1" i="1" dirty="0" smtClean="0">
                <a:latin typeface="Times New Roman"/>
                <a:cs typeface="Times New Roman"/>
              </a:rPr>
              <a:t>Northern Spur</a:t>
            </a:r>
            <a:r>
              <a:rPr lang="en-US" sz="1600" b="1" dirty="0" smtClean="0">
                <a:latin typeface="Times New Roman"/>
                <a:cs typeface="Times New Roman"/>
              </a:rPr>
              <a:t> and the </a:t>
            </a:r>
            <a:r>
              <a:rPr lang="en-US" sz="1600" b="1" i="1" dirty="0" smtClean="0">
                <a:latin typeface="Times New Roman"/>
                <a:cs typeface="Times New Roman"/>
              </a:rPr>
              <a:t>Giant Stream</a:t>
            </a:r>
            <a:r>
              <a:rPr lang="en-US" sz="1600" b="1" dirty="0" smtClean="0">
                <a:latin typeface="Times New Roman"/>
                <a:cs typeface="Times New Roman"/>
              </a:rPr>
              <a:t> seems to be well connected by the stellar orbit proposed by </a:t>
            </a:r>
            <a:r>
              <a:rPr lang="en-US" sz="1600" b="1" dirty="0" err="1" smtClean="0">
                <a:latin typeface="Times New Roman"/>
                <a:cs typeface="Times New Roman"/>
              </a:rPr>
              <a:t>Merrett</a:t>
            </a:r>
            <a:r>
              <a:rPr lang="en-US" sz="1600" b="1" dirty="0" smtClean="0">
                <a:latin typeface="Times New Roman"/>
                <a:cs typeface="Times New Roman"/>
              </a:rPr>
              <a:t> et al. (2003)</a:t>
            </a:r>
            <a:endParaRPr lang="en-US" sz="1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31_M33_stellar_dens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05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24200"/>
            <a:ext cx="281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Figure adopted from </a:t>
            </a:r>
            <a:r>
              <a:rPr lang="en-US" sz="15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McConnachie</a:t>
            </a:r>
            <a:r>
              <a:rPr lang="en-US" sz="15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et al. (2009)</a:t>
            </a:r>
            <a:endParaRPr lang="en-US" sz="15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36576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lang="en-US" sz="1800" b="1" i="1" dirty="0" err="1" smtClean="0">
                <a:solidFill>
                  <a:srgbClr val="FFFF66"/>
                </a:solidFill>
                <a:latin typeface="Times New Roman"/>
                <a:cs typeface="Times New Roman"/>
              </a:rPr>
              <a:t>PAndAS</a:t>
            </a:r>
            <a:r>
              <a:rPr lang="en-US" sz="18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survey</a:t>
            </a:r>
            <a:endParaRPr lang="en-US" sz="18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5149840"/>
            <a:ext cx="2971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M33 structure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125-kpc stream A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stream C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eastern arc (stream D)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Giant Stellar Stream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northwest minor axis stream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southwest could</a:t>
            </a:r>
            <a:endParaRPr lang="en-US" sz="15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Stellar density map of M31-M33</a:t>
            </a:r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ibata01_fig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564" y="3886200"/>
            <a:ext cx="2883436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1400" y="38862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latin typeface="Times New Roman"/>
                <a:cs typeface="Times New Roman"/>
              </a:rPr>
              <a:t>Ibata</a:t>
            </a:r>
            <a:r>
              <a:rPr lang="en-US" sz="1400" b="1" dirty="0" smtClean="0">
                <a:latin typeface="Times New Roman"/>
                <a:cs typeface="Times New Roman"/>
              </a:rPr>
              <a:t> et al. (2001)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6428601"/>
            <a:ext cx="1060704" cy="228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/>
                <a:cs typeface="Times New Roman"/>
              </a:rPr>
              <a:t>Giant Stream</a:t>
            </a:r>
            <a:endParaRPr lang="en-US" sz="12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31_M33_stellar_dens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05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24200"/>
            <a:ext cx="281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Figure adopted from </a:t>
            </a:r>
            <a:r>
              <a:rPr lang="en-US" sz="15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McConnachie</a:t>
            </a:r>
            <a:r>
              <a:rPr lang="en-US" sz="15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et al. (2009)</a:t>
            </a:r>
            <a:endParaRPr lang="en-US" sz="15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5149840"/>
            <a:ext cx="2971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M33 structure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125-kpc stream A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stream C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eastern arc (stream D)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Giant Stellar Stream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northwest minor axis stream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southwest could</a:t>
            </a:r>
            <a:endParaRPr lang="en-US" sz="15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ibata01_fig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564" y="3886200"/>
            <a:ext cx="2883436" cy="29208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2800" y="3886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Times New Roman"/>
                <a:cs typeface="Times New Roman"/>
              </a:rPr>
              <a:t>Ferguson et al. (2002)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36576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lang="en-US" sz="1800" b="1" i="1" dirty="0" err="1" smtClean="0">
                <a:solidFill>
                  <a:srgbClr val="FFFF66"/>
                </a:solidFill>
                <a:latin typeface="Times New Roman"/>
                <a:cs typeface="Times New Roman"/>
              </a:rPr>
              <a:t>PAndAS</a:t>
            </a:r>
            <a:r>
              <a:rPr lang="en-US" sz="18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survey</a:t>
            </a:r>
            <a:endParaRPr lang="en-US" sz="18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800" y="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Stellar density map of M31-M33</a:t>
            </a:r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3_spectru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645920" y="-632460"/>
            <a:ext cx="5814060" cy="8907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286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The low-resolution (</a:t>
            </a:r>
            <a:r>
              <a:rPr lang="en-US" sz="2000" b="1" i="1" dirty="0" smtClean="0">
                <a:latin typeface="Times New Roman"/>
                <a:cs typeface="Times New Roman"/>
              </a:rPr>
              <a:t>R</a:t>
            </a:r>
            <a:r>
              <a:rPr lang="en-US" sz="2000" b="1" dirty="0" smtClean="0">
                <a:latin typeface="Times New Roman"/>
                <a:cs typeface="Times New Roman"/>
              </a:rPr>
              <a:t>~1000) optical spectrum of a planetary nebula (PN)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1066801"/>
            <a:ext cx="4663440" cy="1569660"/>
          </a:xfrm>
          <a:prstGeom prst="rect">
            <a:avLst/>
          </a:prstGeom>
          <a:noFill/>
          <a:ln w="1524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 err="1" smtClean="0">
                <a:latin typeface="Times New Roman"/>
                <a:cs typeface="Times New Roman"/>
              </a:rPr>
              <a:t>PNe</a:t>
            </a:r>
            <a:r>
              <a:rPr lang="en-US" sz="1600" b="1" dirty="0" smtClean="0">
                <a:latin typeface="Times New Roman"/>
                <a:cs typeface="Times New Roman"/>
              </a:rPr>
              <a:t> can provide accurate velocity and abundance measurements;</a:t>
            </a:r>
          </a:p>
          <a:p>
            <a:pPr marL="342900" indent="-342900">
              <a:buAutoNum type="arabicPeriod"/>
            </a:pPr>
            <a:r>
              <a:rPr lang="en-US" sz="1600" b="1" dirty="0" err="1" smtClean="0">
                <a:latin typeface="Times New Roman"/>
                <a:cs typeface="Times New Roman"/>
              </a:rPr>
              <a:t>PNe</a:t>
            </a:r>
            <a:r>
              <a:rPr lang="en-US" sz="1600" b="1" dirty="0" smtClean="0">
                <a:latin typeface="Times New Roman"/>
                <a:cs typeface="Times New Roman"/>
              </a:rPr>
              <a:t> are excellent tracers of chemistry, kinematics and stellar populations of galaxies;</a:t>
            </a:r>
          </a:p>
          <a:p>
            <a:pPr marL="342900" indent="-342900">
              <a:buAutoNum type="arabicPeriod"/>
            </a:pPr>
            <a:r>
              <a:rPr lang="en-US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PNe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can be detected in galaxies at large distances.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31_all_P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35" y="0"/>
            <a:ext cx="6870129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280000">
            <a:off x="8389354" y="566928"/>
            <a:ext cx="105156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8403336" y="41148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0°.75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21540000">
            <a:off x="7543802" y="151051"/>
            <a:ext cx="1024128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72400" y="152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1°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2146518"/>
            <a:ext cx="2667000" cy="18158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M31 is the nearest (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780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kpc</a:t>
            </a:r>
            <a:r>
              <a:rPr lang="en-US" sz="1600" b="1" dirty="0" smtClean="0">
                <a:latin typeface="Times New Roman"/>
                <a:cs typeface="Times New Roman"/>
              </a:rPr>
              <a:t>) spiral system and an excellent candidate to study galaxy formation;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~</a:t>
            </a:r>
            <a:r>
              <a:rPr lang="en-US" sz="1600" b="1" dirty="0" smtClean="0">
                <a:solidFill>
                  <a:srgbClr val="C740F0"/>
                </a:solidFill>
                <a:latin typeface="Times New Roman"/>
                <a:cs typeface="Times New Roman"/>
              </a:rPr>
              <a:t>3000</a:t>
            </a:r>
            <a:r>
              <a:rPr lang="en-US" sz="1600" b="1" dirty="0" smtClean="0">
                <a:latin typeface="Times New Roman"/>
                <a:cs typeface="Times New Roman"/>
              </a:rPr>
              <a:t> planetary nebulae have been identified in M31 (</a:t>
            </a:r>
            <a:r>
              <a:rPr lang="en-US" sz="1600" b="1" dirty="0" err="1" smtClean="0">
                <a:latin typeface="Times New Roman"/>
                <a:cs typeface="Times New Roman"/>
              </a:rPr>
              <a:t>Merrett</a:t>
            </a:r>
            <a:r>
              <a:rPr lang="en-US" sz="1600" b="1" dirty="0" smtClean="0">
                <a:latin typeface="Times New Roman"/>
                <a:cs typeface="Times New Roman"/>
              </a:rPr>
              <a:t> et al. 2006).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M31_optical_w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80768" cy="2080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4038600"/>
            <a:ext cx="2670048" cy="21544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/>
                <a:cs typeface="Times New Roman"/>
              </a:rPr>
              <a:t>1) </a:t>
            </a:r>
            <a:r>
              <a:rPr lang="en-US" altLang="zh-CN" sz="1600" b="1" dirty="0" err="1" smtClean="0">
                <a:latin typeface="Times New Roman"/>
                <a:cs typeface="Times New Roman"/>
              </a:rPr>
              <a:t>PNe</a:t>
            </a:r>
            <a:r>
              <a:rPr lang="en-US" altLang="zh-CN" sz="1600" b="1" dirty="0" smtClean="0">
                <a:latin typeface="Times New Roman"/>
                <a:cs typeface="Times New Roman"/>
              </a:rPr>
              <a:t> in the M31 disk have been observed since 1970s to derive abundance gradients.</a:t>
            </a:r>
          </a:p>
          <a:p>
            <a:endParaRPr lang="en-US" altLang="zh-CN" sz="1600" b="1" dirty="0" smtClean="0">
              <a:latin typeface="Times New Roman"/>
              <a:cs typeface="Times New Roman"/>
            </a:endParaRPr>
          </a:p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2)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pectra of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PNe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substructures of M31 are lacking.</a:t>
            </a:r>
            <a:endParaRPr lang="en-US" sz="1800" b="1" dirty="0" smtClean="0">
              <a:latin typeface="Times New Roman"/>
              <a:cs typeface="Times New Roman"/>
            </a:endParaRPr>
          </a:p>
          <a:p>
            <a:endParaRPr lang="en-US" sz="1600" b="1" dirty="0" smtClean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M31</a:t>
            </a:r>
            <a:endParaRPr lang="en-US" sz="16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B42F6"/>
                </a:solidFill>
                <a:latin typeface="Times New Roman"/>
                <a:cs typeface="Times New Roman"/>
              </a:rPr>
              <a:t>Planetary Nebulae in M31</a:t>
            </a:r>
            <a:endParaRPr lang="en-US" b="1" dirty="0">
              <a:solidFill>
                <a:srgbClr val="CB42F6"/>
              </a:solidFill>
              <a:latin typeface="Times New Roman"/>
              <a:cs typeface="Times New Roman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77840" y="3672840"/>
            <a:ext cx="365760" cy="36576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  <a:cs typeface="宋体" charset="-122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187440" y="2529840"/>
            <a:ext cx="457200" cy="4572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  <a:cs typeface="宋体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400484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M32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760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NGC205</a:t>
            </a:r>
            <a:endParaRPr lang="en-US" sz="1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0" descr="M31_PNe_di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530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M31_PNe_di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52" y="82296"/>
            <a:ext cx="6766560" cy="6766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32402"/>
            <a:ext cx="220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FF00"/>
                </a:solidFill>
                <a:latin typeface="Times New Roman"/>
              </a:rPr>
              <a:t>Hale 5.1m, Palomar, CA.</a:t>
            </a:r>
          </a:p>
          <a:p>
            <a:r>
              <a:rPr lang="en-US" sz="1500" b="1" dirty="0" smtClean="0">
                <a:solidFill>
                  <a:srgbClr val="FFFF00"/>
                </a:solidFill>
                <a:latin typeface="Times New Roman"/>
              </a:rPr>
              <a:t>Sept. 22-23, 2011</a:t>
            </a:r>
            <a:endParaRPr lang="en-US" sz="1500" b="1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28600"/>
            <a:ext cx="2895600" cy="738664"/>
          </a:xfrm>
          <a:prstGeom prst="rect">
            <a:avLst/>
          </a:prstGeom>
          <a:noFill/>
          <a:ln w="1524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</a:rPr>
              <a:t>Black dots: </a:t>
            </a:r>
            <a:r>
              <a:rPr lang="en-US" sz="1400" b="1" dirty="0" err="1" smtClean="0">
                <a:latin typeface="Times New Roman"/>
              </a:rPr>
              <a:t>Merrett</a:t>
            </a:r>
            <a:r>
              <a:rPr lang="en-US" sz="1400" b="1" dirty="0" smtClean="0">
                <a:latin typeface="Times New Roman"/>
              </a:rPr>
              <a:t> et al. (2006)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Times New Roman"/>
              </a:rPr>
              <a:t>Blue open circles</a:t>
            </a:r>
            <a:r>
              <a:rPr lang="en-US" sz="1400" b="1" dirty="0" smtClean="0">
                <a:latin typeface="Times New Roman"/>
              </a:rPr>
              <a:t>: Yuan et al. (2010)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Red asterisks</a:t>
            </a:r>
            <a:r>
              <a:rPr lang="en-US" sz="1400" b="1" dirty="0" smtClean="0">
                <a:latin typeface="Times New Roman"/>
              </a:rPr>
              <a:t>: Palomar sample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70435"/>
            <a:ext cx="2286000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Supported by the 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/>
              </a:rPr>
              <a:t>Telescope Access Program</a:t>
            </a:r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 (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/>
              </a:rPr>
              <a:t>TAP</a:t>
            </a:r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).</a:t>
            </a:r>
          </a:p>
          <a:p>
            <a:endParaRPr lang="en-US" sz="1600" b="1" dirty="0" smtClean="0">
              <a:solidFill>
                <a:srgbClr val="FFFF00"/>
              </a:solidFill>
              <a:latin typeface="Times New Roman"/>
            </a:endParaRPr>
          </a:p>
          <a:p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The 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/>
              </a:rPr>
              <a:t>first</a:t>
            </a:r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 chemical study of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/>
              </a:rPr>
              <a:t>PNe</a:t>
            </a:r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 in a substructure of M31.</a:t>
            </a:r>
          </a:p>
          <a:p>
            <a:endParaRPr lang="en-US" sz="1600" b="1" dirty="0" smtClean="0">
              <a:solidFill>
                <a:srgbClr val="FFFF00"/>
              </a:solidFill>
              <a:latin typeface="Times New Roman"/>
            </a:endParaRPr>
          </a:p>
          <a:p>
            <a:r>
              <a:rPr lang="en-US" sz="1800" b="1" i="1" dirty="0" smtClean="0">
                <a:solidFill>
                  <a:srgbClr val="FFFF00"/>
                </a:solidFill>
                <a:latin typeface="Times New Roman"/>
              </a:rPr>
              <a:t>Instrument:</a:t>
            </a:r>
            <a:endParaRPr lang="en-US" sz="1600" b="1" i="1" dirty="0" smtClean="0">
              <a:solidFill>
                <a:srgbClr val="FFFF00"/>
              </a:solidFill>
              <a:latin typeface="Times New Roman"/>
            </a:endParaRPr>
          </a:p>
          <a:p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Double Spectrograph (DBSP) on the 5.1m Hale Telescope (P200).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" y="36576"/>
            <a:ext cx="2267712" cy="141577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Times New Roman"/>
              </a:rPr>
              <a:t>Spectroscopy of </a:t>
            </a:r>
            <a:r>
              <a:rPr lang="en-US" sz="1800" b="1" dirty="0" err="1" smtClean="0">
                <a:solidFill>
                  <a:srgbClr val="FFFF00"/>
                </a:solidFill>
                <a:latin typeface="Times New Roman"/>
              </a:rPr>
              <a:t>PNe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</a:rPr>
              <a:t> in the 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/>
              </a:rPr>
              <a:t>Northern Spur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</a:rPr>
              <a:t> substructure of M31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(Fang et al. 2013,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/>
              </a:rPr>
              <a:t>ApJ</a:t>
            </a:r>
            <a:r>
              <a:rPr lang="en-US" sz="1600" b="1" dirty="0" smtClean="0">
                <a:solidFill>
                  <a:srgbClr val="FFFF00"/>
                </a:solidFill>
                <a:latin typeface="Times New Roman"/>
              </a:rPr>
              <a:t>, 774, 138)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228600"/>
            <a:ext cx="1828800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5007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~20.61–20.84</a:t>
            </a:r>
          </a:p>
          <a:p>
            <a:endParaRPr lang="en-US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3_blue_sp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054" y="152400"/>
            <a:ext cx="6197346" cy="3209146"/>
          </a:xfrm>
          <a:prstGeom prst="rect">
            <a:avLst/>
          </a:prstGeom>
        </p:spPr>
      </p:pic>
      <p:pic>
        <p:nvPicPr>
          <p:cNvPr id="3" name="Picture 2" descr="PN3_red_spe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054" y="3513946"/>
            <a:ext cx="6197346" cy="3209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/>
              </a:rPr>
              <a:t>DBSP blue spectrum of PN3: </a:t>
            </a:r>
            <a:endParaRPr lang="en-US" sz="1800" b="1" dirty="0"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324600"/>
            <a:ext cx="2667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Times New Roman"/>
                <a:cs typeface="Times New Roman"/>
              </a:rPr>
              <a:t>Fang et al. 2013, </a:t>
            </a:r>
            <a:r>
              <a:rPr lang="en-US" sz="1500" b="1" i="1" dirty="0" err="1" smtClean="0">
                <a:latin typeface="Times New Roman"/>
                <a:cs typeface="Times New Roman"/>
              </a:rPr>
              <a:t>ApJ</a:t>
            </a:r>
            <a:r>
              <a:rPr lang="en-US" sz="1500" b="1" dirty="0" smtClean="0">
                <a:latin typeface="Times New Roman"/>
                <a:cs typeface="Times New Roman"/>
              </a:rPr>
              <a:t>, 774, 138</a:t>
            </a:r>
            <a:endParaRPr lang="en-US" sz="1500" b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811959"/>
            <a:ext cx="2286000" cy="76944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Larger telescopes are needed!</a:t>
            </a:r>
            <a:endParaRPr lang="en-US" sz="2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352" y="3962400"/>
            <a:ext cx="220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/>
              </a:rPr>
              <a:t>DBSP red spectrum of PN3: </a:t>
            </a:r>
            <a:endParaRPr lang="en-US" sz="1800" b="1" dirty="0"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2286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Exposure: 6×1800s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623846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Exposure: 6×1800s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ChangeArrowheads="1"/>
          </p:cNvSpPr>
          <p:nvPr/>
        </p:nvSpPr>
        <p:spPr bwMode="auto">
          <a:xfrm>
            <a:off x="304801" y="762000"/>
            <a:ext cx="541019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8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GTC OSIRIS spectroscopy (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2014 Aug. 23–29</a:t>
            </a:r>
            <a:r>
              <a:rPr lang="en-US" altLang="zh-CN" sz="18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8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15 hours</a:t>
            </a:r>
            <a:r>
              <a:rPr lang="en-US" altLang="zh-CN" sz="17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awarded for seven targets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7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Dark moon; seeing ~0.6”–0.8”;  1” wide long slit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7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Two </a:t>
            </a:r>
            <a:r>
              <a:rPr lang="en-US" altLang="zh-CN" sz="1700" b="1" dirty="0" err="1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CCDs</a:t>
            </a:r>
            <a:r>
              <a:rPr lang="en-US" altLang="zh-CN" sz="17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, 2k×4k each; 0.127”/pixel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700" b="1" dirty="0" err="1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Grism</a:t>
            </a:r>
            <a:r>
              <a:rPr lang="en-US" altLang="zh-CN" sz="17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altLang="zh-CN" sz="17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R1000B</a:t>
            </a:r>
            <a:r>
              <a:rPr lang="en-US" altLang="zh-CN" sz="17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(3620–7780 Å)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700" b="1" dirty="0" smtClean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FWHM ~ 6 Å (2.06 Å/pixel)</a:t>
            </a:r>
            <a:endParaRPr lang="zh-CN" altLang="en-US" sz="1700" b="1" dirty="0"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2" y="3048000"/>
          <a:ext cx="8458198" cy="337305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066798"/>
                <a:gridCol w="1219200"/>
                <a:gridCol w="1219200"/>
                <a:gridCol w="838200"/>
                <a:gridCol w="685800"/>
                <a:gridCol w="914400"/>
                <a:gridCol w="1371600"/>
                <a:gridCol w="1143000"/>
              </a:tblGrid>
              <a:tr h="513114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ID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R.A.</a:t>
                      </a:r>
                    </a:p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(J2000)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Decl.</a:t>
                      </a:r>
                    </a:p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(J2000)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m</a:t>
                      </a:r>
                      <a:r>
                        <a:rPr lang="en-US" sz="1600" b="1" i="0" baseline="-250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5007</a:t>
                      </a:r>
                      <a:endParaRPr lang="en-US" sz="1600" b="1" i="0" baseline="-250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V</a:t>
                      </a:r>
                      <a:r>
                        <a:rPr lang="en-US" sz="1400" b="1" i="0" baseline="-2500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helio</a:t>
                      </a:r>
                      <a:endParaRPr lang="en-US" sz="1400" b="1" i="0" baseline="-2500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(km/</a:t>
                      </a:r>
                      <a:r>
                        <a:rPr lang="en-US" sz="1400" b="1" i="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s</a:t>
                      </a: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R</a:t>
                      </a:r>
                      <a:r>
                        <a:rPr lang="en-US" sz="1400" b="1" i="0" baseline="-2500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gal</a:t>
                      </a:r>
                      <a:endParaRPr lang="en-US" sz="1400" b="1" i="0" baseline="-2500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(</a:t>
                      </a:r>
                      <a:r>
                        <a:rPr lang="en-US" sz="1400" b="1" i="0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kpc</a:t>
                      </a: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Location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GTC exposure</a:t>
                      </a:r>
                      <a:endParaRPr lang="en-US" sz="1400" b="1" i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</a:tr>
              <a:tr h="37506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PN1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00:45:52.8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+42:36:52.9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20.65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-149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20.1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Northern Spur</a:t>
                      </a:r>
                      <a:endParaRPr lang="en-US" sz="1400" b="1" i="1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4 × 1250s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</a:tr>
              <a:tr h="37506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PN2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00:46:59.3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+42:37:58.2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20.81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-81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21.6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Northern Spur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latin typeface="Times New Roman"/>
                        </a:rPr>
                        <a:t>4 × 1250s</a:t>
                      </a:r>
                      <a:endParaRPr lang="en-US" sz="1600" b="1" i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</a:tr>
              <a:tr h="37506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PN3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00:46:26.5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+43:00:43.0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20.48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-420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25.7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Northern Spur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latin typeface="Times New Roman"/>
                        </a:rPr>
                        <a:t>4 × 1250s</a:t>
                      </a:r>
                      <a:endParaRPr lang="en-US" sz="1600" b="1" i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</a:tr>
              <a:tr h="37506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PN4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00:43:32.3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+41:58:42.5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20.99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-579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9.93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Giant Stream</a:t>
                      </a:r>
                      <a:endParaRPr lang="en-US" sz="1400" b="1" i="1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latin typeface="Times New Roman"/>
                        </a:rPr>
                        <a:t>4 × 1200s</a:t>
                      </a:r>
                      <a:endParaRPr lang="en-US" sz="1600" b="1" i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</a:tr>
              <a:tr h="37506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PN5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00:43:07.9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+41:28:45.5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20.82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-713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3.05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Giant 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latin typeface="Times New Roman"/>
                        </a:rPr>
                        <a:t>4 × 1200s</a:t>
                      </a:r>
                      <a:endParaRPr lang="en-US" sz="1600" b="1" i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</a:tr>
              <a:tr h="37506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PN6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00:42:40.3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+41:19:07.4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21.23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-766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0.70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Giant 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latin typeface="Times New Roman"/>
                        </a:rPr>
                        <a:t>4 × 1200s</a:t>
                      </a:r>
                      <a:endParaRPr lang="en-US" sz="1600" b="1" i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</a:tr>
              <a:tr h="513114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PN7</a:t>
                      </a:r>
                      <a:r>
                        <a:rPr lang="en-US" sz="1600" b="1" i="0" baseline="0" dirty="0" smtClean="0">
                          <a:latin typeface="Times New Roman"/>
                        </a:rPr>
                        <a:t> 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LAMOST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00:49:29.0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+37:50:45.4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latin typeface="Times New Roman"/>
                        </a:rPr>
                        <a:t>21.51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-203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latin typeface="Times New Roman"/>
                        </a:rPr>
                        <a:t>50.2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Giant 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latin typeface="Times New Roman"/>
                        </a:rPr>
                        <a:t>4 × 2400s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</a:t>
                      </a:r>
                      <a:r>
                        <a:rPr lang="en-US" sz="1600" b="1" i="0" dirty="0" smtClean="0">
                          <a:latin typeface="Times New Roman"/>
                        </a:rPr>
                        <a:t>× </a:t>
                      </a:r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1200s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dirty="0" smtClean="0">
                <a:latin typeface="Times New Roman" pitchFamily="28" charset="0"/>
                <a:ea typeface="+mj-ea"/>
                <a:cs typeface="+mj-cs"/>
              </a:rPr>
              <a:t>GTC observations </a:t>
            </a:r>
            <a:r>
              <a:rPr lang="en-US" altLang="zh-CN" sz="2200" b="1" kern="0" dirty="0" smtClean="0">
                <a:latin typeface="Times New Roman" pitchFamily="28" charset="0"/>
                <a:ea typeface="+mj-ea"/>
                <a:cs typeface="+mj-cs"/>
              </a:rPr>
              <a:t>(#</a:t>
            </a:r>
            <a:r>
              <a:rPr lang="en-US" altLang="zh-CN" sz="2200" b="1" kern="0" dirty="0" smtClean="0">
                <a:solidFill>
                  <a:srgbClr val="000000"/>
                </a:solidFill>
                <a:latin typeface="Times New Roman" pitchFamily="28" charset="0"/>
                <a:ea typeface="+mj-ea"/>
                <a:cs typeface="+mj-cs"/>
              </a:rPr>
              <a:t>GTC55-14B</a:t>
            </a:r>
            <a:r>
              <a:rPr lang="en-US" altLang="zh-CN" sz="2200" b="1" kern="0" dirty="0" smtClean="0">
                <a:latin typeface="Times New Roman" pitchFamily="28" charset="0"/>
                <a:ea typeface="+mj-ea"/>
                <a:cs typeface="+mj-cs"/>
              </a:rPr>
              <a:t>)</a:t>
            </a:r>
            <a:endParaRPr kumimoji="0" lang="en-US" altLang="zh-CN" sz="2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28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6443246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Times New Roman"/>
                <a:cs typeface="Times New Roman"/>
              </a:rPr>
              <a:t>Fang et al. 2015, </a:t>
            </a:r>
            <a:r>
              <a:rPr lang="en-US" sz="1600" b="1" i="1" dirty="0" err="1" smtClean="0">
                <a:latin typeface="Times New Roman"/>
                <a:cs typeface="Times New Roman"/>
              </a:rPr>
              <a:t>ApJ</a:t>
            </a:r>
            <a:r>
              <a:rPr lang="en-US" sz="1600" b="1" dirty="0" smtClean="0">
                <a:latin typeface="Times New Roman"/>
                <a:cs typeface="Times New Roman"/>
              </a:rPr>
              <a:t>, 815, 69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pic>
        <p:nvPicPr>
          <p:cNvPr id="7" name="Picture 6" descr="GTC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685800"/>
            <a:ext cx="3527778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652046"/>
            <a:ext cx="335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66"/>
                </a:solidFill>
                <a:latin typeface="Times New Roman"/>
                <a:cs typeface="Times New Roman"/>
              </a:rPr>
              <a:t>10.4m Gran </a:t>
            </a:r>
            <a:r>
              <a:rPr lang="en-US" sz="1600" b="1" dirty="0" err="1" smtClean="0">
                <a:solidFill>
                  <a:srgbClr val="FFFF66"/>
                </a:solidFill>
                <a:latin typeface="Times New Roman"/>
                <a:cs typeface="Times New Roman"/>
              </a:rPr>
              <a:t>Telescopio</a:t>
            </a:r>
            <a:r>
              <a:rPr lang="en-US" sz="1600" b="1" dirty="0" smtClean="0">
                <a:solidFill>
                  <a:srgbClr val="FFFF66"/>
                </a:solidFill>
                <a:latin typeface="Times New Roman"/>
                <a:cs typeface="Times New Roman"/>
              </a:rPr>
              <a:t> Canarias</a:t>
            </a:r>
          </a:p>
          <a:p>
            <a:r>
              <a:rPr lang="en-US" sz="1600" b="1" dirty="0" smtClean="0">
                <a:solidFill>
                  <a:srgbClr val="FFFF66"/>
                </a:solidFill>
                <a:latin typeface="Times New Roman"/>
                <a:cs typeface="Times New Roman"/>
              </a:rPr>
              <a:t>La Palma</a:t>
            </a:r>
            <a:endParaRPr lang="en-US" sz="1600" b="1" dirty="0">
              <a:solidFill>
                <a:srgbClr val="FFFF66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  <a:cs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  <a:cs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157273781</TotalTime>
  <Pages>0</Pages>
  <Words>2054</Words>
  <Characters>0</Characters>
  <Application>Microsoft Office PowerPoint</Application>
  <DocSecurity>0</DocSecurity>
  <PresentationFormat>On-screen Show (4:3)</PresentationFormat>
  <Lines>0</Lines>
  <Paragraphs>337</Paragraphs>
  <Slides>23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默认设计模板</vt:lpstr>
      <vt:lpstr>Slide 1</vt:lpstr>
      <vt:lpstr>Outline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Summary</vt:lpstr>
      <vt:lpstr>Backup slide</vt:lpstr>
      <vt:lpstr>Slide 23</vt:lpstr>
    </vt:vector>
  </TitlesOfParts>
  <Manager/>
  <Company/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deep spectroscopy of planetary nebula NGC7009 The rich optical recombination spectrum and new effective recombination coefficients</dc:title>
  <dc:subject/>
  <dc:creator>Xuan Fang</dc:creator>
  <cp:keywords/>
  <dc:description/>
  <cp:lastModifiedBy>Xuan Fang</cp:lastModifiedBy>
  <cp:revision>4273</cp:revision>
  <cp:lastPrinted>2013-07-16T08:46:15Z</cp:lastPrinted>
  <dcterms:created xsi:type="dcterms:W3CDTF">2017-02-19T04:36:03Z</dcterms:created>
  <dcterms:modified xsi:type="dcterms:W3CDTF">2017-02-19T04:37:19Z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2052-9.1.0.4249</vt:lpwstr>
  </property>
</Properties>
</file>