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3"/>
  </p:notesMasterIdLst>
  <p:sldIdLst>
    <p:sldId id="256" r:id="rId4"/>
    <p:sldId id="366" r:id="rId5"/>
    <p:sldId id="323" r:id="rId6"/>
    <p:sldId id="324" r:id="rId7"/>
    <p:sldId id="364" r:id="rId8"/>
    <p:sldId id="326" r:id="rId9"/>
    <p:sldId id="375" r:id="rId10"/>
    <p:sldId id="330" r:id="rId11"/>
    <p:sldId id="332" r:id="rId12"/>
    <p:sldId id="333" r:id="rId13"/>
    <p:sldId id="362" r:id="rId14"/>
    <p:sldId id="363" r:id="rId15"/>
    <p:sldId id="336" r:id="rId16"/>
    <p:sldId id="337" r:id="rId17"/>
    <p:sldId id="338" r:id="rId18"/>
    <p:sldId id="339" r:id="rId19"/>
    <p:sldId id="298" r:id="rId20"/>
    <p:sldId id="312" r:id="rId21"/>
    <p:sldId id="367" r:id="rId22"/>
    <p:sldId id="368" r:id="rId23"/>
    <p:sldId id="369" r:id="rId24"/>
    <p:sldId id="370" r:id="rId25"/>
    <p:sldId id="314" r:id="rId26"/>
    <p:sldId id="371" r:id="rId27"/>
    <p:sldId id="372" r:id="rId28"/>
    <p:sldId id="319" r:id="rId29"/>
    <p:sldId id="373" r:id="rId30"/>
    <p:sldId id="374" r:id="rId31"/>
    <p:sldId id="282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17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7991788791144486"/>
          <c:y val="7.9246825427805326E-2"/>
          <c:w val="0.45203487491288935"/>
          <c:h val="0.696462780411784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Gal by 1D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Gal recognition method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12685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Gal by eye and EM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Gal recognition method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24719</c:v>
                </c:pt>
              </c:numCache>
            </c:numRef>
          </c:val>
        </c:ser>
        <c:axId val="186661120"/>
        <c:axId val="186662912"/>
      </c:barChart>
      <c:catAx>
        <c:axId val="186661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186662912"/>
        <c:crosses val="autoZero"/>
        <c:auto val="1"/>
        <c:lblAlgn val="ctr"/>
        <c:lblOffset val="100"/>
      </c:catAx>
      <c:valAx>
        <c:axId val="186662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186661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 baseline="0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Objtype is star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OBJTYPE CLASS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19509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Objtype is not star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OBJTYPE CLASS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18156</c:v>
                </c:pt>
              </c:numCache>
            </c:numRef>
          </c:val>
        </c:ser>
        <c:overlap val="100"/>
        <c:axId val="186703872"/>
        <c:axId val="186705408"/>
      </c:barChart>
      <c:catAx>
        <c:axId val="18670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186705408"/>
        <c:crosses val="autoZero"/>
        <c:auto val="1"/>
        <c:lblAlgn val="ctr"/>
        <c:lblOffset val="100"/>
      </c:catAx>
      <c:valAx>
        <c:axId val="186705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186703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 baseline="0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21905276808323978"/>
          <c:y val="8.7331246348971978E-2"/>
          <c:w val="0.29879917557053043"/>
          <c:h val="0.6961139622479213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objtype is star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OBJTYPE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objtype is not star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OBJTYPE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7937</c:v>
                </c:pt>
              </c:numCache>
            </c:numRef>
          </c:val>
        </c:ser>
        <c:overlap val="100"/>
        <c:axId val="194668800"/>
        <c:axId val="194670592"/>
      </c:barChart>
      <c:catAx>
        <c:axId val="194668800"/>
        <c:scaling>
          <c:orientation val="minMax"/>
        </c:scaling>
        <c:axPos val="b"/>
        <c:tickLblPos val="nextTo"/>
        <c:crossAx val="194670592"/>
        <c:crosses val="autoZero"/>
        <c:auto val="1"/>
        <c:lblAlgn val="ctr"/>
        <c:lblOffset val="100"/>
      </c:catAx>
      <c:valAx>
        <c:axId val="194670592"/>
        <c:scaling>
          <c:orientation val="minMax"/>
        </c:scaling>
        <c:axPos val="l"/>
        <c:majorGridlines/>
        <c:numFmt formatCode="General" sourceLinked="1"/>
        <c:tickLblPos val="nextTo"/>
        <c:crossAx val="19466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906242218297489"/>
          <c:y val="0.25639534675358594"/>
          <c:w val="0.32111735059740837"/>
          <c:h val="0.52134529855105705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24911883429074341"/>
          <c:y val="8.4602144900566598E-2"/>
          <c:w val="0.25941916039830032"/>
          <c:h val="0.5915215149705584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QSO by pipeline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recognition method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QSO by other method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recognition method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4058</c:v>
                </c:pt>
              </c:numCache>
            </c:numRef>
          </c:val>
        </c:ser>
        <c:overlap val="100"/>
        <c:axId val="194584576"/>
        <c:axId val="194586112"/>
      </c:barChart>
      <c:catAx>
        <c:axId val="194584576"/>
        <c:scaling>
          <c:orientation val="minMax"/>
        </c:scaling>
        <c:axPos val="b"/>
        <c:tickLblPos val="nextTo"/>
        <c:crossAx val="194586112"/>
        <c:crosses val="autoZero"/>
        <c:auto val="1"/>
        <c:lblAlgn val="ctr"/>
        <c:lblOffset val="100"/>
      </c:catAx>
      <c:valAx>
        <c:axId val="194586112"/>
        <c:scaling>
          <c:orientation val="minMax"/>
        </c:scaling>
        <c:axPos val="l"/>
        <c:majorGridlines/>
        <c:numFmt formatCode="General" sourceLinked="1"/>
        <c:tickLblPos val="nextTo"/>
        <c:crossAx val="19458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73277587893284"/>
          <c:y val="6.0583112293078507E-2"/>
          <c:w val="0.41192291270468961"/>
          <c:h val="0.7300221850349955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280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2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282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F1310171-E131-4151-A1E1-0191C1618151}" type="slidenum">
              <a:rPr lang="en-US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9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1B1A1A1-B1C1-4131-B151-8151F1A171D1}" type="slidenum">
              <a:rPr lang="en-US" b="1">
                <a:solidFill>
                  <a:srgbClr val="000000"/>
                </a:solidFill>
                <a:latin typeface="Arial"/>
                <a:ea typeface="宋体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F1310171-E131-4151-A1E1-0191C1618151}" type="slidenum">
              <a:rPr lang="en-US" smtClean="0"/>
              <a:pPr algn="r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F1310171-E131-4151-A1E1-0191C1618151}" type="slidenum">
              <a:rPr lang="en-US" smtClean="0"/>
              <a:pPr algn="r"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838080" y="2133720"/>
            <a:ext cx="7772040" cy="3447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96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5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6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7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8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9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0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1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2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3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7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8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9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4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5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6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7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8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9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0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1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32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33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34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5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6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37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38" name="Line 39"/>
          <p:cNvSpPr/>
          <p:nvPr/>
        </p:nvSpPr>
        <p:spPr>
          <a:xfrm>
            <a:off x="552276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39" name="Line 40"/>
          <p:cNvSpPr/>
          <p:nvPr/>
        </p:nvSpPr>
        <p:spPr>
          <a:xfrm>
            <a:off x="62370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0" name="Line 41"/>
          <p:cNvSpPr/>
          <p:nvPr/>
        </p:nvSpPr>
        <p:spPr>
          <a:xfrm>
            <a:off x="69768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1" name="Line 42"/>
          <p:cNvSpPr/>
          <p:nvPr/>
        </p:nvSpPr>
        <p:spPr>
          <a:xfrm>
            <a:off x="769140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2" name="Line 43"/>
          <p:cNvSpPr/>
          <p:nvPr/>
        </p:nvSpPr>
        <p:spPr>
          <a:xfrm>
            <a:off x="841680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3" name="Line 44"/>
          <p:cNvSpPr/>
          <p:nvPr/>
        </p:nvSpPr>
        <p:spPr>
          <a:xfrm>
            <a:off x="262080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4" name="Line 45"/>
          <p:cNvSpPr/>
          <p:nvPr/>
        </p:nvSpPr>
        <p:spPr>
          <a:xfrm>
            <a:off x="333504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5" name="Line 46"/>
          <p:cNvSpPr/>
          <p:nvPr/>
        </p:nvSpPr>
        <p:spPr>
          <a:xfrm>
            <a:off x="407484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6" name="Line 47"/>
          <p:cNvSpPr/>
          <p:nvPr/>
        </p:nvSpPr>
        <p:spPr>
          <a:xfrm>
            <a:off x="478944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7" name="Line 48"/>
          <p:cNvSpPr/>
          <p:nvPr/>
        </p:nvSpPr>
        <p:spPr>
          <a:xfrm>
            <a:off x="43488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8" name="Line 49"/>
          <p:cNvSpPr/>
          <p:nvPr/>
        </p:nvSpPr>
        <p:spPr>
          <a:xfrm>
            <a:off x="1174680" y="4680"/>
            <a:ext cx="3312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49" name="Line 50"/>
          <p:cNvSpPr/>
          <p:nvPr/>
        </p:nvSpPr>
        <p:spPr>
          <a:xfrm>
            <a:off x="1888920" y="4680"/>
            <a:ext cx="33480" cy="685332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>
            <a:off x="0" y="1795320"/>
            <a:ext cx="9143640" cy="2503080"/>
          </a:xfrm>
          <a:prstGeom prst="rect">
            <a:avLst/>
          </a:prstGeom>
          <a:gradFill>
            <a:gsLst>
              <a:gs pos="0">
                <a:srgbClr val="152538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51" name="CustomShape 52"/>
          <p:cNvSpPr/>
          <p:nvPr/>
        </p:nvSpPr>
        <p:spPr>
          <a:xfrm>
            <a:off x="5553000" y="5576760"/>
            <a:ext cx="712440" cy="6440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52" name="CustomShape 53"/>
          <p:cNvSpPr/>
          <p:nvPr/>
        </p:nvSpPr>
        <p:spPr>
          <a:xfrm>
            <a:off x="700740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3" name="CustomShape 54"/>
          <p:cNvSpPr/>
          <p:nvPr/>
        </p:nvSpPr>
        <p:spPr>
          <a:xfrm>
            <a:off x="626904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4" name="CustomShape 55"/>
          <p:cNvSpPr/>
          <p:nvPr/>
        </p:nvSpPr>
        <p:spPr>
          <a:xfrm>
            <a:off x="8447040" y="5587920"/>
            <a:ext cx="69660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5" name="CustomShape 56"/>
          <p:cNvSpPr/>
          <p:nvPr/>
        </p:nvSpPr>
        <p:spPr>
          <a:xfrm>
            <a:off x="265104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6" name="CustomShape 57"/>
          <p:cNvSpPr/>
          <p:nvPr/>
        </p:nvSpPr>
        <p:spPr>
          <a:xfrm>
            <a:off x="4105440" y="5587920"/>
            <a:ext cx="725040" cy="6346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7" name="CustomShape 58"/>
          <p:cNvSpPr/>
          <p:nvPr/>
        </p:nvSpPr>
        <p:spPr>
          <a:xfrm>
            <a:off x="336708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8" name="CustomShape 59"/>
          <p:cNvSpPr/>
          <p:nvPr/>
        </p:nvSpPr>
        <p:spPr>
          <a:xfrm>
            <a:off x="4818240" y="4943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59" name="CustomShape 60"/>
          <p:cNvSpPr/>
          <p:nvPr/>
        </p:nvSpPr>
        <p:spPr>
          <a:xfrm>
            <a:off x="1917720" y="4943520"/>
            <a:ext cx="725040" cy="63612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0" name="CustomShape 61"/>
          <p:cNvSpPr/>
          <p:nvPr/>
        </p:nvSpPr>
        <p:spPr>
          <a:xfrm>
            <a:off x="5541840" y="4309920"/>
            <a:ext cx="725040" cy="63612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1" name="CustomShape 62"/>
          <p:cNvSpPr/>
          <p:nvPr/>
        </p:nvSpPr>
        <p:spPr>
          <a:xfrm>
            <a:off x="6996240" y="4300560"/>
            <a:ext cx="725040" cy="6458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2" name="CustomShape 63"/>
          <p:cNvSpPr/>
          <p:nvPr/>
        </p:nvSpPr>
        <p:spPr>
          <a:xfrm>
            <a:off x="8435880" y="4300560"/>
            <a:ext cx="703080" cy="645840"/>
          </a:xfrm>
          <a:prstGeom prst="rect">
            <a:avLst/>
          </a:prstGeom>
          <a:solidFill>
            <a:srgbClr val="8AC246"/>
          </a:solidFill>
        </p:spPr>
      </p:sp>
      <p:sp>
        <p:nvSpPr>
          <p:cNvPr id="63" name="CustomShape 64"/>
          <p:cNvSpPr/>
          <p:nvPr/>
        </p:nvSpPr>
        <p:spPr>
          <a:xfrm>
            <a:off x="4105440" y="43099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4" name="CustomShape 65"/>
          <p:cNvSpPr/>
          <p:nvPr/>
        </p:nvSpPr>
        <p:spPr>
          <a:xfrm>
            <a:off x="771984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5" name="CustomShape 66"/>
          <p:cNvSpPr/>
          <p:nvPr/>
        </p:nvSpPr>
        <p:spPr>
          <a:xfrm>
            <a:off x="3371760" y="6221520"/>
            <a:ext cx="72828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6" name="CustomShape 67"/>
          <p:cNvSpPr/>
          <p:nvPr/>
        </p:nvSpPr>
        <p:spPr>
          <a:xfrm>
            <a:off x="482616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7" name="CustomShape 68"/>
          <p:cNvSpPr/>
          <p:nvPr/>
        </p:nvSpPr>
        <p:spPr>
          <a:xfrm>
            <a:off x="1920960" y="6221520"/>
            <a:ext cx="725040" cy="63612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68" name="Line 69"/>
          <p:cNvSpPr/>
          <p:nvPr/>
        </p:nvSpPr>
        <p:spPr>
          <a:xfrm flipH="1">
            <a:off x="0" y="53316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69" name="Line 70"/>
          <p:cNvSpPr/>
          <p:nvPr/>
        </p:nvSpPr>
        <p:spPr>
          <a:xfrm flipH="1">
            <a:off x="0" y="11635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0" name="Line 71"/>
          <p:cNvSpPr/>
          <p:nvPr/>
        </p:nvSpPr>
        <p:spPr>
          <a:xfrm flipH="1">
            <a:off x="0" y="17827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1" name="Line 72"/>
          <p:cNvSpPr/>
          <p:nvPr/>
        </p:nvSpPr>
        <p:spPr>
          <a:xfrm flipH="1">
            <a:off x="0" y="429732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2" name="Line 73"/>
          <p:cNvSpPr/>
          <p:nvPr/>
        </p:nvSpPr>
        <p:spPr>
          <a:xfrm flipH="1">
            <a:off x="0" y="493848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3" name="Line 74"/>
          <p:cNvSpPr/>
          <p:nvPr/>
        </p:nvSpPr>
        <p:spPr>
          <a:xfrm flipH="1">
            <a:off x="0" y="558144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4" name="Line 75"/>
          <p:cNvSpPr/>
          <p:nvPr/>
        </p:nvSpPr>
        <p:spPr>
          <a:xfrm flipH="1">
            <a:off x="0" y="6222960"/>
            <a:ext cx="9144000" cy="0"/>
          </a:xfrm>
          <a:prstGeom prst="line">
            <a:avLst/>
          </a:prstGeom>
          <a:ln w="9360">
            <a:solidFill>
              <a:srgbClr val="DDDDDD"/>
            </a:solidFill>
            <a:round/>
          </a:ln>
        </p:spPr>
      </p:sp>
      <p:sp>
        <p:nvSpPr>
          <p:cNvPr id="75" name="CustomShape 76"/>
          <p:cNvSpPr/>
          <p:nvPr/>
        </p:nvSpPr>
        <p:spPr>
          <a:xfrm>
            <a:off x="0" y="461880"/>
            <a:ext cx="1098360" cy="425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1">
                <a:solidFill>
                  <a:srgbClr val="FFFFFF"/>
                </a:solidFill>
                <a:latin typeface="Calibri"/>
                <a:ea typeface="微软雅黑"/>
              </a:rPr>
              <a:t>LOGO</a:t>
            </a:r>
            <a:endParaRPr/>
          </a:p>
        </p:txBody>
      </p:sp>
      <p:sp>
        <p:nvSpPr>
          <p:cNvPr id="76" name="CustomShape 77"/>
          <p:cNvSpPr/>
          <p:nvPr/>
        </p:nvSpPr>
        <p:spPr>
          <a:xfrm>
            <a:off x="552456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77" name="CustomShape 78"/>
          <p:cNvSpPr/>
          <p:nvPr/>
        </p:nvSpPr>
        <p:spPr>
          <a:xfrm>
            <a:off x="697860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78" name="CustomShape 79"/>
          <p:cNvSpPr/>
          <p:nvPr/>
        </p:nvSpPr>
        <p:spPr>
          <a:xfrm>
            <a:off x="7691400" y="4680"/>
            <a:ext cx="725040" cy="52200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79" name="CustomShape 80"/>
          <p:cNvSpPr/>
          <p:nvPr/>
        </p:nvSpPr>
        <p:spPr>
          <a:xfrm>
            <a:off x="407664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0" name="CustomShape 81"/>
          <p:cNvSpPr/>
          <p:nvPr/>
        </p:nvSpPr>
        <p:spPr>
          <a:xfrm>
            <a:off x="478944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1" name="CustomShape 82"/>
          <p:cNvSpPr/>
          <p:nvPr/>
        </p:nvSpPr>
        <p:spPr>
          <a:xfrm>
            <a:off x="446040" y="114768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2" name="CustomShape 83"/>
          <p:cNvSpPr/>
          <p:nvPr/>
        </p:nvSpPr>
        <p:spPr>
          <a:xfrm>
            <a:off x="188928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3" name="CustomShape 84"/>
          <p:cNvSpPr/>
          <p:nvPr/>
        </p:nvSpPr>
        <p:spPr>
          <a:xfrm>
            <a:off x="6251400" y="11653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4" name="CustomShape 85"/>
          <p:cNvSpPr/>
          <p:nvPr/>
        </p:nvSpPr>
        <p:spPr>
          <a:xfrm>
            <a:off x="769140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5" name="CustomShape 86"/>
          <p:cNvSpPr/>
          <p:nvPr/>
        </p:nvSpPr>
        <p:spPr>
          <a:xfrm>
            <a:off x="3349800" y="11653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6" name="CustomShape 87"/>
          <p:cNvSpPr/>
          <p:nvPr/>
        </p:nvSpPr>
        <p:spPr>
          <a:xfrm>
            <a:off x="480060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7" name="CustomShape 88"/>
          <p:cNvSpPr/>
          <p:nvPr/>
        </p:nvSpPr>
        <p:spPr>
          <a:xfrm>
            <a:off x="1889280" y="1165320"/>
            <a:ext cx="725040" cy="632880"/>
          </a:xfrm>
          <a:prstGeom prst="rect">
            <a:avLst/>
          </a:prstGeom>
          <a:solidFill>
            <a:srgbClr val="EFC821"/>
          </a:solidFill>
        </p:spPr>
      </p:sp>
      <p:sp>
        <p:nvSpPr>
          <p:cNvPr id="88" name="CustomShape 89"/>
          <p:cNvSpPr/>
          <p:nvPr/>
        </p:nvSpPr>
        <p:spPr>
          <a:xfrm>
            <a:off x="438120" y="4680"/>
            <a:ext cx="725040" cy="52200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89" name="CustomShape 90"/>
          <p:cNvSpPr/>
          <p:nvPr/>
        </p:nvSpPr>
        <p:spPr>
          <a:xfrm>
            <a:off x="1143000" y="53352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90" name="CustomShape 91"/>
          <p:cNvSpPr/>
          <p:nvPr/>
        </p:nvSpPr>
        <p:spPr>
          <a:xfrm>
            <a:off x="2577960" y="534960"/>
            <a:ext cx="725040" cy="632880"/>
          </a:xfrm>
          <a:prstGeom prst="rect">
            <a:avLst/>
          </a:prstGeom>
          <a:solidFill>
            <a:srgbClr val="DDDDDD"/>
          </a:solidFill>
        </p:spPr>
      </p:sp>
      <p:sp>
        <p:nvSpPr>
          <p:cNvPr id="91" name="PlaceHolder 92"/>
          <p:cNvSpPr>
            <a:spLocks noGrp="1"/>
          </p:cNvSpPr>
          <p:nvPr>
            <p:ph type="title"/>
          </p:nvPr>
        </p:nvSpPr>
        <p:spPr>
          <a:xfrm>
            <a:off x="838080" y="2133720"/>
            <a:ext cx="7772040" cy="933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92" name="PlaceHolder 93"/>
          <p:cNvSpPr>
            <a:spLocks noGrp="1"/>
          </p:cNvSpPr>
          <p:nvPr>
            <p:ph type="dt"/>
          </p:nvPr>
        </p:nvSpPr>
        <p:spPr>
          <a:xfrm>
            <a:off x="304920" y="6400800"/>
            <a:ext cx="2133360" cy="3204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93" name="PlaceHolder 94"/>
          <p:cNvSpPr>
            <a:spLocks noGrp="1"/>
          </p:cNvSpPr>
          <p:nvPr>
            <p:ph type="sldNum"/>
          </p:nvPr>
        </p:nvSpPr>
        <p:spPr>
          <a:xfrm>
            <a:off x="3733920" y="6400800"/>
            <a:ext cx="2133360" cy="320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1191D1-4121-4161-A1E1-51C1F1411131}" type="slidenum">
              <a:rPr lang="en-US" b="1">
                <a:solidFill>
                  <a:srgbClr val="000000"/>
                </a:solidFill>
                <a:latin typeface="Arial"/>
                <a:ea typeface="微软雅黑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4" name="PlaceHolder 9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128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29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0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1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2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3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4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5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36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37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38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39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40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1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2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3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4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5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46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7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8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49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0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51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52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153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4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5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6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7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58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59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160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161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2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3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164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165" name="PlaceHolder 39"/>
          <p:cNvSpPr>
            <a:spLocks noGrp="1"/>
          </p:cNvSpPr>
          <p:nvPr>
            <p:ph type="title"/>
          </p:nvPr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166" name="PlaceHolder 40"/>
          <p:cNvSpPr>
            <a:spLocks noGrp="1"/>
          </p:cNvSpPr>
          <p:nvPr>
            <p:ph type="body"/>
          </p:nvPr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Seventh Outline Level单击此处编辑母版文本样式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Calibri"/>
                <a:ea typeface="微软雅黑"/>
              </a:rPr>
              <a:t>第二级</a:t>
            </a:r>
            <a:endParaRPr/>
          </a:p>
          <a:p>
            <a:pPr lvl="1">
              <a:buFont typeface="Wingdings" charset="2"/>
              <a:buChar char=""/>
            </a:pPr>
            <a:r>
              <a:rPr lang="en-US" sz="2400">
                <a:solidFill>
                  <a:srgbClr val="000000"/>
                </a:solidFill>
                <a:latin typeface="Calibri"/>
                <a:ea typeface="微软雅黑"/>
              </a:rPr>
              <a:t>第三级</a:t>
            </a:r>
            <a:endParaRPr/>
          </a:p>
          <a:p>
            <a:pPr lvl="2">
              <a:buFont typeface="StarSymbol"/>
              <a:buChar char=""/>
            </a:pPr>
            <a:r>
              <a:rPr lang="en-US" sz="1600">
                <a:solidFill>
                  <a:srgbClr val="000000"/>
                </a:solidFill>
                <a:latin typeface="Calibri"/>
                <a:ea typeface="微软雅黑"/>
              </a:rPr>
              <a:t>第四级</a:t>
            </a:r>
            <a:endParaRPr/>
          </a:p>
          <a:p>
            <a:pPr lvl="3">
              <a:buFont typeface="StarSymbol"/>
              <a:buChar char=""/>
            </a:pPr>
            <a:r>
              <a:rPr lang="en-US" sz="1600">
                <a:solidFill>
                  <a:srgbClr val="000000"/>
                </a:solidFill>
                <a:latin typeface="Calibri"/>
                <a:ea typeface="微软雅黑"/>
              </a:rPr>
              <a:t>第五级</a:t>
            </a:r>
            <a:endParaRPr/>
          </a:p>
        </p:txBody>
      </p:sp>
      <p:sp>
        <p:nvSpPr>
          <p:cNvPr id="167" name="PlaceHolder 41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68" name="PlaceHolder 42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69" name="PlaceHolder 43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0" y="228600"/>
            <a:ext cx="9143640" cy="837720"/>
          </a:xfrm>
          <a:prstGeom prst="rect">
            <a:avLst/>
          </a:prstGeom>
          <a:gradFill>
            <a:gsLst>
              <a:gs pos="0">
                <a:srgbClr val="122032"/>
              </a:gs>
              <a:gs pos="100000">
                <a:srgbClr val="2E507A"/>
              </a:gs>
            </a:gsLst>
            <a:lin ang="0"/>
          </a:gradFill>
        </p:spPr>
      </p:sp>
      <p:sp>
        <p:nvSpPr>
          <p:cNvPr id="203" name="CustomShape 2"/>
          <p:cNvSpPr/>
          <p:nvPr/>
        </p:nvSpPr>
        <p:spPr>
          <a:xfrm>
            <a:off x="661356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04" name="CustomShape 3"/>
          <p:cNvSpPr/>
          <p:nvPr/>
        </p:nvSpPr>
        <p:spPr>
          <a:xfrm>
            <a:off x="76294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5" name="CustomShape 4"/>
          <p:cNvSpPr/>
          <p:nvPr/>
        </p:nvSpPr>
        <p:spPr>
          <a:xfrm>
            <a:off x="71136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6" name="CustomShape 5"/>
          <p:cNvSpPr/>
          <p:nvPr/>
        </p:nvSpPr>
        <p:spPr>
          <a:xfrm>
            <a:off x="862632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7" name="CustomShape 6"/>
          <p:cNvSpPr/>
          <p:nvPr/>
        </p:nvSpPr>
        <p:spPr>
          <a:xfrm>
            <a:off x="457524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8" name="CustomShape 7"/>
          <p:cNvSpPr/>
          <p:nvPr/>
        </p:nvSpPr>
        <p:spPr>
          <a:xfrm>
            <a:off x="56008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09" name="CustomShape 8"/>
          <p:cNvSpPr/>
          <p:nvPr/>
        </p:nvSpPr>
        <p:spPr>
          <a:xfrm>
            <a:off x="50832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0" name="CustomShape 9"/>
          <p:cNvSpPr/>
          <p:nvPr/>
        </p:nvSpPr>
        <p:spPr>
          <a:xfrm>
            <a:off x="6097680" y="5440320"/>
            <a:ext cx="5094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1" name="CustomShape 10"/>
          <p:cNvSpPr/>
          <p:nvPr/>
        </p:nvSpPr>
        <p:spPr>
          <a:xfrm>
            <a:off x="4068720" y="5440320"/>
            <a:ext cx="50940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12" name="CustomShape 11"/>
          <p:cNvSpPr/>
          <p:nvPr/>
        </p:nvSpPr>
        <p:spPr>
          <a:xfrm>
            <a:off x="6605640" y="4971960"/>
            <a:ext cx="50616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13" name="CustomShape 12"/>
          <p:cNvSpPr/>
          <p:nvPr/>
        </p:nvSpPr>
        <p:spPr>
          <a:xfrm>
            <a:off x="7623000" y="4971960"/>
            <a:ext cx="506160" cy="47268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14" name="CustomShape 13"/>
          <p:cNvSpPr/>
          <p:nvPr/>
        </p:nvSpPr>
        <p:spPr>
          <a:xfrm>
            <a:off x="86281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15" name="CustomShape 14"/>
          <p:cNvSpPr/>
          <p:nvPr/>
        </p:nvSpPr>
        <p:spPr>
          <a:xfrm>
            <a:off x="56008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16" name="CustomShape 15"/>
          <p:cNvSpPr/>
          <p:nvPr/>
        </p:nvSpPr>
        <p:spPr>
          <a:xfrm>
            <a:off x="8128080" y="638640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7" name="CustomShape 16"/>
          <p:cNvSpPr/>
          <p:nvPr/>
        </p:nvSpPr>
        <p:spPr>
          <a:xfrm>
            <a:off x="50911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18" name="CustomShape 17"/>
          <p:cNvSpPr/>
          <p:nvPr/>
        </p:nvSpPr>
        <p:spPr>
          <a:xfrm>
            <a:off x="610560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19" name="CustomShape 18"/>
          <p:cNvSpPr/>
          <p:nvPr/>
        </p:nvSpPr>
        <p:spPr>
          <a:xfrm>
            <a:off x="4068720" y="6386400"/>
            <a:ext cx="5094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0" name="CustomShape 19"/>
          <p:cNvSpPr/>
          <p:nvPr/>
        </p:nvSpPr>
        <p:spPr>
          <a:xfrm>
            <a:off x="8113680" y="544032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1" name="CustomShape 20"/>
          <p:cNvSpPr/>
          <p:nvPr/>
        </p:nvSpPr>
        <p:spPr>
          <a:xfrm>
            <a:off x="4575240" y="49658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2" name="CustomShape 21"/>
          <p:cNvSpPr/>
          <p:nvPr/>
        </p:nvSpPr>
        <p:spPr>
          <a:xfrm>
            <a:off x="7113600" y="638496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3" name="CustomShape 22"/>
          <p:cNvSpPr/>
          <p:nvPr/>
        </p:nvSpPr>
        <p:spPr>
          <a:xfrm>
            <a:off x="355608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4" name="CustomShape 23"/>
          <p:cNvSpPr/>
          <p:nvPr/>
        </p:nvSpPr>
        <p:spPr>
          <a:xfrm>
            <a:off x="303840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5" name="CustomShape 24"/>
          <p:cNvSpPr/>
          <p:nvPr/>
        </p:nvSpPr>
        <p:spPr>
          <a:xfrm>
            <a:off x="355608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6" name="CustomShape 25"/>
          <p:cNvSpPr/>
          <p:nvPr/>
        </p:nvSpPr>
        <p:spPr>
          <a:xfrm>
            <a:off x="3046320" y="6386400"/>
            <a:ext cx="507600" cy="47124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27" name="CustomShape 26"/>
          <p:cNvSpPr/>
          <p:nvPr/>
        </p:nvSpPr>
        <p:spPr>
          <a:xfrm>
            <a:off x="1523880" y="5918040"/>
            <a:ext cx="506160" cy="469440"/>
          </a:xfrm>
          <a:prstGeom prst="rect">
            <a:avLst/>
          </a:prstGeom>
          <a:solidFill>
            <a:srgbClr val="8AC246"/>
          </a:solidFill>
          <a:ln w="9360">
            <a:solidFill>
              <a:srgbClr val="DDDDDD"/>
            </a:solidFill>
            <a:miter/>
          </a:ln>
        </p:spPr>
      </p:sp>
      <p:sp>
        <p:nvSpPr>
          <p:cNvPr id="228" name="CustomShape 27"/>
          <p:cNvSpPr/>
          <p:nvPr/>
        </p:nvSpPr>
        <p:spPr>
          <a:xfrm>
            <a:off x="254016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29" name="CustomShape 28"/>
          <p:cNvSpPr/>
          <p:nvPr/>
        </p:nvSpPr>
        <p:spPr>
          <a:xfrm>
            <a:off x="202392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0" name="CustomShape 29"/>
          <p:cNvSpPr/>
          <p:nvPr/>
        </p:nvSpPr>
        <p:spPr>
          <a:xfrm>
            <a:off x="511200" y="5918040"/>
            <a:ext cx="506160" cy="4694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1" name="CustomShape 30"/>
          <p:cNvSpPr/>
          <p:nvPr/>
        </p:nvSpPr>
        <p:spPr>
          <a:xfrm>
            <a:off x="4680" y="5440320"/>
            <a:ext cx="50616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2" name="CustomShape 31"/>
          <p:cNvSpPr/>
          <p:nvPr/>
        </p:nvSpPr>
        <p:spPr>
          <a:xfrm>
            <a:off x="1008000" y="5440320"/>
            <a:ext cx="507600" cy="47268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3" name="CustomShape 32"/>
          <p:cNvSpPr/>
          <p:nvPr/>
        </p:nvSpPr>
        <p:spPr>
          <a:xfrm>
            <a:off x="151452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34" name="CustomShape 33"/>
          <p:cNvSpPr/>
          <p:nvPr/>
        </p:nvSpPr>
        <p:spPr>
          <a:xfrm>
            <a:off x="2532240" y="4971960"/>
            <a:ext cx="507600" cy="472680"/>
          </a:xfrm>
          <a:prstGeom prst="rect">
            <a:avLst/>
          </a:prstGeom>
          <a:solidFill>
            <a:srgbClr val="EAEAEA"/>
          </a:solidFill>
          <a:ln w="9360">
            <a:solidFill>
              <a:srgbClr val="DDDDDD"/>
            </a:solidFill>
            <a:miter/>
          </a:ln>
        </p:spPr>
      </p:sp>
      <p:sp>
        <p:nvSpPr>
          <p:cNvPr id="235" name="CustomShape 34"/>
          <p:cNvSpPr/>
          <p:nvPr/>
        </p:nvSpPr>
        <p:spPr>
          <a:xfrm>
            <a:off x="511200" y="4971960"/>
            <a:ext cx="506160" cy="472680"/>
          </a:xfrm>
          <a:prstGeom prst="rect">
            <a:avLst/>
          </a:prstGeom>
          <a:solidFill>
            <a:srgbClr val="EFC821"/>
          </a:solidFill>
          <a:ln w="9360">
            <a:solidFill>
              <a:srgbClr val="DDDDDD"/>
            </a:solidFill>
            <a:miter/>
          </a:ln>
        </p:spPr>
      </p:sp>
      <p:sp>
        <p:nvSpPr>
          <p:cNvPr id="236" name="CustomShape 35"/>
          <p:cNvSpPr/>
          <p:nvPr/>
        </p:nvSpPr>
        <p:spPr>
          <a:xfrm>
            <a:off x="1260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7" name="CustomShape 36"/>
          <p:cNvSpPr/>
          <p:nvPr/>
        </p:nvSpPr>
        <p:spPr>
          <a:xfrm>
            <a:off x="1015920" y="6386400"/>
            <a:ext cx="50760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8" name="CustomShape 37"/>
          <p:cNvSpPr/>
          <p:nvPr/>
        </p:nvSpPr>
        <p:spPr>
          <a:xfrm>
            <a:off x="2023920" y="6384960"/>
            <a:ext cx="506160" cy="471240"/>
          </a:xfrm>
          <a:prstGeom prst="rect">
            <a:avLst/>
          </a:prstGeom>
          <a:solidFill>
            <a:srgbClr val="DDDDDD"/>
          </a:solidFill>
          <a:ln w="9360">
            <a:solidFill>
              <a:srgbClr val="DDDDDD"/>
            </a:solidFill>
            <a:miter/>
          </a:ln>
        </p:spPr>
      </p:sp>
      <p:sp>
        <p:nvSpPr>
          <p:cNvPr id="239" name="CustomShape 38"/>
          <p:cNvSpPr/>
          <p:nvPr/>
        </p:nvSpPr>
        <p:spPr>
          <a:xfrm>
            <a:off x="0" y="4908600"/>
            <a:ext cx="9143640" cy="14774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240" name="PlaceHolder 39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Arial"/>
                <a:ea typeface="微软雅黑"/>
              </a:rPr>
              <a:t>Click to edit the title text format单击此处编辑母版标题样式</a:t>
            </a:r>
            <a:endParaRPr/>
          </a:p>
        </p:txBody>
      </p:sp>
      <p:sp>
        <p:nvSpPr>
          <p:cNvPr id="241" name="PlaceHolder 40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Click to edit the outline text format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Second Outline Level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Third Outline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Fourth Outline Level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Fifth Outline Level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Sixth Outline Level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alibri"/>
                <a:ea typeface="微软雅黑"/>
              </a:rPr>
              <a:t>Seventh Outline Level</a:t>
            </a:r>
            <a:endParaRPr/>
          </a:p>
        </p:txBody>
      </p:sp>
      <p:sp>
        <p:nvSpPr>
          <p:cNvPr id="242" name="PlaceHolder 41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  <a:ea typeface="宋体"/>
              </a:rPr>
              <a:t>Seventh Outline Level单击此处编辑母版文本样式</a:t>
            </a:r>
            <a:endParaRPr/>
          </a:p>
        </p:txBody>
      </p:sp>
      <p:sp>
        <p:nvSpPr>
          <p:cNvPr id="243" name="PlaceHolder 4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44" name="PlaceHolder 4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45" name="PlaceHolder 4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1F191D1-61C1-4101-91B1-81D18101E1A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467640" y="2637000"/>
            <a:ext cx="8142840" cy="9331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Recognition of GALAXY and QSO Spectra from LAMOST Survey</a:t>
            </a:r>
            <a:endParaRPr lang="en-US" sz="4000" dirty="0" smtClean="0">
              <a:solidFill>
                <a:srgbClr val="FFFFFF"/>
              </a:solidFill>
              <a:latin typeface="Arial"/>
              <a:ea typeface="微软雅黑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FFFF"/>
                </a:solidFill>
                <a:latin typeface="Arial"/>
                <a:ea typeface="微软雅黑"/>
              </a:rPr>
              <a:t>张健楠           </a:t>
            </a:r>
            <a:r>
              <a:rPr lang="en-US" altLang="zh-CN" dirty="0" smtClean="0">
                <a:solidFill>
                  <a:srgbClr val="FFFFFF"/>
                </a:solidFill>
                <a:latin typeface="Arial"/>
                <a:ea typeface="微软雅黑"/>
              </a:rPr>
              <a:t> Feb. 2017 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FFFFFF"/>
                </a:solidFill>
                <a:latin typeface="Arial"/>
                <a:ea typeface="微软雅黑"/>
              </a:rPr>
              <a:t>LAMOST</a:t>
            </a:r>
            <a:r>
              <a:rPr lang="zh-CN" altLang="en-US" dirty="0" smtClean="0">
                <a:solidFill>
                  <a:srgbClr val="FFFFFF"/>
                </a:solidFill>
                <a:latin typeface="Arial"/>
                <a:ea typeface="微软雅黑"/>
              </a:rPr>
              <a:t>研究与发展中心数据部</a:t>
            </a:r>
            <a:endParaRPr lang="en-US" dirty="0" smtClean="0">
              <a:solidFill>
                <a:srgbClr val="FFFFFF"/>
              </a:solidFill>
              <a:latin typeface="Arial"/>
              <a:ea typeface="微软雅黑"/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56" name="TextShape 2"/>
          <p:cNvSpPr txBox="1"/>
          <p:nvPr/>
        </p:nvSpPr>
        <p:spPr>
          <a:xfrm>
            <a:off x="467640" y="119664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 smtClean="0">
                <a:latin typeface="Calibri"/>
                <a:ea typeface="微软雅黑"/>
              </a:rPr>
              <a:t>High </a:t>
            </a:r>
            <a:r>
              <a:rPr lang="en-US" sz="2400" b="1" dirty="0">
                <a:latin typeface="Calibri"/>
                <a:ea typeface="微软雅黑"/>
              </a:rPr>
              <a:t>weight lines</a:t>
            </a:r>
            <a:r>
              <a:rPr lang="en-US" sz="2000" dirty="0">
                <a:latin typeface="Calibri"/>
                <a:ea typeface="微软雅黑"/>
              </a:rPr>
              <a:t>: Select the top 20% ( or 4) strongest lines, mask with high weight.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Lines matching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微软雅黑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1) Match all the lines centers with the galaxy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lines.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If most of the galaxy lines list were matched successfully with all the lines of high weight such as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H_alpha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OII,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H_beta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OIII, NII for emit galaxy or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NaD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Mgb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CaII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H,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CaII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K for absorption galaxy were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matchedand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the corresponded z was  the raw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value of the spectrum.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     </a:t>
            </a:r>
            <a:r>
              <a:rPr lang="en-US" sz="2000" dirty="0">
                <a:latin typeface="Calibri"/>
                <a:ea typeface="微软雅黑"/>
              </a:rPr>
              <a:t>2)For every raw </a:t>
            </a:r>
            <a:r>
              <a:rPr lang="en-US" sz="2000" dirty="0" err="1">
                <a:latin typeface="Calibri"/>
                <a:ea typeface="微软雅黑"/>
              </a:rPr>
              <a:t>redshift</a:t>
            </a:r>
            <a:r>
              <a:rPr lang="en-US" sz="2000" dirty="0">
                <a:latin typeface="Calibri"/>
                <a:ea typeface="微软雅黑"/>
              </a:rPr>
              <a:t>,  matching the normalized spectrum with three type galaxy templates. The spectrum was set to be galaxy if the template matching </a:t>
            </a:r>
            <a:r>
              <a:rPr lang="en-US" sz="2000" dirty="0" smtClean="0">
                <a:latin typeface="Calibri"/>
                <a:ea typeface="微软雅黑"/>
              </a:rPr>
              <a:t>success.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latin typeface="Calibri"/>
                <a:ea typeface="微软雅黑"/>
              </a:rPr>
              <a:t>       3) Confidence of t</a:t>
            </a:r>
            <a:r>
              <a:rPr lang="en-US" altLang="zh-CN" dirty="0" smtClean="0">
                <a:latin typeface="Calibri"/>
                <a:ea typeface="微软雅黑"/>
              </a:rPr>
              <a:t>emplate matching: 20%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Average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the lines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 to obtain the final spectrum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35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" name="TextShape 1"/>
          <p:cNvSpPr txBox="1"/>
          <p:nvPr/>
        </p:nvSpPr>
        <p:spPr>
          <a:xfrm>
            <a:off x="609600" y="260648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Procedure of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GM v2.0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66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1D11121-A161-4191-91D1-11C1C111012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  <p:pic>
        <p:nvPicPr>
          <p:cNvPr id="36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3956400" cy="2698920"/>
          </a:xfrm>
          <a:prstGeom prst="rect">
            <a:avLst/>
          </a:prstGeom>
        </p:spPr>
      </p:pic>
      <p:pic>
        <p:nvPicPr>
          <p:cNvPr id="369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016" y="3861048"/>
            <a:ext cx="3956400" cy="2698920"/>
          </a:xfrm>
          <a:prstGeom prst="rect">
            <a:avLst/>
          </a:prstGeom>
        </p:spPr>
      </p:pic>
      <p:pic>
        <p:nvPicPr>
          <p:cNvPr id="370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16016" y="980728"/>
            <a:ext cx="3956400" cy="2698920"/>
          </a:xfrm>
          <a:prstGeom prst="rect">
            <a:avLst/>
          </a:prstGeom>
        </p:spPr>
      </p:pic>
      <p:sp>
        <p:nvSpPr>
          <p:cNvPr id="371" name="CustomShape 4"/>
          <p:cNvSpPr/>
          <p:nvPr/>
        </p:nvSpPr>
        <p:spPr>
          <a:xfrm>
            <a:off x="827584" y="5085184"/>
            <a:ext cx="3716640" cy="577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Fig.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宋体"/>
              </a:rPr>
              <a:t>Procedure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of spectral lines extraction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 and measurement </a:t>
            </a: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CN" sz="3200" dirty="0" smtClean="0">
                <a:solidFill>
                  <a:srgbClr val="FFFFFF"/>
                </a:solidFill>
                <a:ea typeface="微软雅黑"/>
              </a:rPr>
              <a:t>Example 1: procedure of lines detection and </a:t>
            </a:r>
            <a:r>
              <a:rPr lang="en-US" altLang="zh-CN" sz="3200" dirty="0" smtClean="0">
                <a:solidFill>
                  <a:schemeClr val="bg1"/>
                </a:solidFill>
                <a:ea typeface="宋体"/>
              </a:rPr>
              <a:t>measurement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4139952" y="227687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7164288" y="3573016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73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4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1E171F1-F1E1-41B1-9101-B161D191717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  <p:pic>
        <p:nvPicPr>
          <p:cNvPr id="37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4005064"/>
            <a:ext cx="3560760" cy="2429280"/>
          </a:xfrm>
          <a:prstGeom prst="rect">
            <a:avLst/>
          </a:prstGeom>
        </p:spPr>
      </p:pic>
      <p:pic>
        <p:nvPicPr>
          <p:cNvPr id="376" name="Pictur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640" y="1124640"/>
            <a:ext cx="3560760" cy="2429280"/>
          </a:xfrm>
          <a:prstGeom prst="rect">
            <a:avLst/>
          </a:prstGeom>
        </p:spPr>
      </p:pic>
      <p:pic>
        <p:nvPicPr>
          <p:cNvPr id="377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67240" y="1124640"/>
            <a:ext cx="3560760" cy="2429280"/>
          </a:xfrm>
          <a:prstGeom prst="rect">
            <a:avLst/>
          </a:prstGeom>
        </p:spPr>
      </p:pic>
      <p:sp>
        <p:nvSpPr>
          <p:cNvPr id="378" name="CustomShape 4"/>
          <p:cNvSpPr/>
          <p:nvPr/>
        </p:nvSpPr>
        <p:spPr>
          <a:xfrm>
            <a:off x="467544" y="4941168"/>
            <a:ext cx="3716640" cy="577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Fig.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宋体"/>
              </a:rPr>
              <a:t>Procedure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of spectral lines extraction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rial"/>
                <a:ea typeface="宋体"/>
              </a:rPr>
              <a:t> and measurement </a:t>
            </a: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CN" sz="3200" dirty="0" smtClean="0">
                <a:solidFill>
                  <a:srgbClr val="FFFFFF"/>
                </a:solidFill>
                <a:ea typeface="微软雅黑"/>
              </a:rPr>
              <a:t>Example 2: procedure of lines detection and </a:t>
            </a:r>
            <a:r>
              <a:rPr lang="en-US" altLang="zh-CN" sz="3200" dirty="0" smtClean="0">
                <a:solidFill>
                  <a:schemeClr val="bg1"/>
                </a:solidFill>
                <a:ea typeface="宋体"/>
              </a:rPr>
              <a:t>measurement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4067944" y="220486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6012160" y="3645024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4149080"/>
            <a:ext cx="4392488" cy="2232248"/>
          </a:xfrm>
        </p:spPr>
        <p:txBody>
          <a:bodyPr/>
          <a:lstStyle/>
          <a:p>
            <a:r>
              <a:rPr lang="en-US" altLang="zh-CN" dirty="0" smtClean="0"/>
              <a:t>Galaxy spectral templates</a:t>
            </a:r>
            <a:br>
              <a:rPr lang="en-US" altLang="zh-CN" dirty="0" smtClean="0"/>
            </a:br>
            <a:r>
              <a:rPr lang="en-US" altLang="zh-CN" dirty="0" smtClean="0"/>
              <a:t>Method: K-mean cluster </a:t>
            </a:r>
            <a:br>
              <a:rPr lang="en-US" altLang="zh-CN" dirty="0" smtClean="0"/>
            </a:br>
            <a:r>
              <a:rPr lang="en-US" altLang="zh-CN" dirty="0" smtClean="0"/>
              <a:t>from  3178 galaxy spectra of DR2 with</a:t>
            </a:r>
            <a:br>
              <a:rPr lang="en-US" altLang="zh-CN" dirty="0" smtClean="0"/>
            </a:br>
            <a:r>
              <a:rPr lang="en-US" altLang="zh-CN" dirty="0" err="1" smtClean="0"/>
              <a:t>sng</a:t>
            </a:r>
            <a:r>
              <a:rPr lang="en-US" altLang="zh-CN" dirty="0" smtClean="0"/>
              <a:t>&gt;10</a:t>
            </a:r>
            <a:br>
              <a:rPr lang="en-US" altLang="zh-CN" dirty="0" smtClean="0"/>
            </a:br>
            <a:r>
              <a:rPr lang="en-US" altLang="zh-CN" dirty="0" err="1" smtClean="0"/>
              <a:t>snr</a:t>
            </a:r>
            <a:r>
              <a:rPr lang="en-US" altLang="zh-CN" dirty="0" smtClean="0"/>
              <a:t>&gt;15</a:t>
            </a:r>
            <a:br>
              <a:rPr lang="en-US" altLang="zh-CN" dirty="0" smtClean="0"/>
            </a:br>
            <a:r>
              <a:rPr lang="en-US" altLang="zh-CN" dirty="0" smtClean="0"/>
              <a:t>z:0.001-0.3 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76672"/>
            <a:ext cx="7016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Galaxy spectra template construction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680520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889670"/>
            <a:ext cx="4716016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749852"/>
            <a:ext cx="4716016" cy="32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040" cy="93348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6945882" cy="298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784" y="3692322"/>
            <a:ext cx="6945882" cy="298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480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Galaxy spectra templates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040" cy="933480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Galaxy spectra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templats</a:t>
            </a:r>
            <a:r>
              <a:rPr lang="zh-CN" altLang="en-US" dirty="0" smtClean="0">
                <a:solidFill>
                  <a:schemeClr val="bg1"/>
                </a:solidFill>
              </a:rPr>
              <a:t/>
            </a:r>
            <a:br>
              <a:rPr lang="zh-CN" altLang="en-US" dirty="0" smtClean="0">
                <a:solidFill>
                  <a:schemeClr val="bg1"/>
                </a:solidFill>
              </a:rPr>
            </a:b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78354"/>
            <a:ext cx="7056784" cy="312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018" y="3645024"/>
            <a:ext cx="7089898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040" cy="933480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Galaxy spectra templates</a:t>
            </a:r>
            <a:endParaRPr lang="zh-CN" alt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9913" y="1195388"/>
            <a:ext cx="8682353" cy="372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extShape 2"/>
          <p:cNvSpPr txBox="1"/>
          <p:nvPr/>
        </p:nvSpPr>
        <p:spPr>
          <a:xfrm>
            <a:off x="457200" y="1334824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endParaRPr lang="en-US" altLang="zh-CN" sz="2000" b="1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r>
              <a:rPr lang="en-US" altLang="zh-CN" sz="2000" dirty="0" smtClean="0">
                <a:ea typeface="微软雅黑"/>
              </a:rPr>
              <a:t>QSO module procedure:</a:t>
            </a:r>
            <a:endParaRPr lang="en-US" altLang="zh-CN" sz="2000" dirty="0" smtClean="0"/>
          </a:p>
          <a:p>
            <a:pPr>
              <a:lnSpc>
                <a:spcPct val="100000"/>
              </a:lnSpc>
            </a:pPr>
            <a:endParaRPr lang="en-US" altLang="zh-CN" sz="2000" b="1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Noise processing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A Gaussian filter with sigma of 1.5 times of wavelength step was applied to the spectrum to eliminate noise.  </a:t>
            </a:r>
            <a:endParaRPr lang="en-US" sz="20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Spectrum normalization</a:t>
            </a:r>
            <a:r>
              <a:rPr lang="en-US" altLang="zh-CN" sz="2000" dirty="0" smtClean="0">
                <a:solidFill>
                  <a:srgbClr val="000000"/>
                </a:solidFill>
                <a:latin typeface="Calibri"/>
                <a:ea typeface="微软雅黑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Spectrum was extracted the continuum with median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filters. Normalized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spectrum was achieved through original spectrum minus final continuum.   </a:t>
            </a:r>
            <a:endParaRPr lang="en-US" sz="2000" dirty="0" smtClean="0">
              <a:solidFill>
                <a:srgbClr val="000000"/>
              </a:solidFill>
              <a:latin typeface="Calibri"/>
              <a:ea typeface="微软雅黑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altLang="zh-CN" sz="2000" b="1" dirty="0" smtClean="0">
                <a:solidFill>
                  <a:srgbClr val="000000"/>
                </a:solidFill>
                <a:latin typeface="Calibri"/>
                <a:ea typeface="微软雅黑"/>
              </a:rPr>
              <a:t>Template matching</a:t>
            </a:r>
            <a:r>
              <a:rPr lang="zh-CN" altLang="en-US" sz="2000" dirty="0" smtClean="0">
                <a:solidFill>
                  <a:srgbClr val="000000"/>
                </a:solidFill>
                <a:latin typeface="Calibri"/>
                <a:ea typeface="微软雅黑"/>
              </a:rPr>
              <a:t>：</a:t>
            </a:r>
            <a:r>
              <a:rPr lang="en-US" altLang="zh-CN" sz="2000" dirty="0" smtClean="0">
                <a:latin typeface="Calibri"/>
                <a:ea typeface="微软雅黑"/>
              </a:rPr>
              <a:t> matching the normalized spectrum with QSO templates. The spectrum was set to be QSO if the template matching success.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354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1A1D111-21F1-4101-B1B1-61712141E11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7544" y="332656"/>
            <a:ext cx="7772040" cy="93348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类星体模块（</a:t>
            </a: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QM</a:t>
            </a: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）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772040" cy="27354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sz="2800" b="1" dirty="0" smtClean="0"/>
              <a:t>星系模块与类星体模块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性能测试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1</a:t>
            </a:r>
            <a:r>
              <a:rPr lang="zh-CN" altLang="en-US" dirty="0" smtClean="0"/>
              <a:t>）星系模块（</a:t>
            </a:r>
            <a:r>
              <a:rPr lang="en-US" altLang="zh-CN" dirty="0" smtClean="0"/>
              <a:t>GM v2.0) </a:t>
            </a:r>
            <a:r>
              <a:rPr lang="zh-CN" altLang="en-US" dirty="0" smtClean="0"/>
              <a:t>分类与红移精度测试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2)   </a:t>
            </a:r>
            <a:r>
              <a:rPr lang="zh-CN" altLang="en-US" dirty="0" smtClean="0"/>
              <a:t>类星体模块</a:t>
            </a:r>
            <a:r>
              <a:rPr lang="en-US" altLang="zh-CN" dirty="0" smtClean="0"/>
              <a:t>(QM v1.0)</a:t>
            </a:r>
            <a:r>
              <a:rPr lang="zh-CN" altLang="en-US" dirty="0" smtClean="0"/>
              <a:t>分类与红移精度测试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3)   DR4-Q2</a:t>
            </a:r>
            <a:r>
              <a:rPr lang="zh-CN" altLang="en-US" dirty="0" smtClean="0"/>
              <a:t>星系类星体整体分类测试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7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040" cy="933480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GM v2.0: Correct galaxy recognition rate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内容占位符 9"/>
          <p:cNvSpPr>
            <a:spLocks noGrp="1"/>
          </p:cNvSpPr>
          <p:nvPr>
            <p:ph idx="4294967295"/>
          </p:nvPr>
        </p:nvSpPr>
        <p:spPr>
          <a:xfrm>
            <a:off x="467544" y="1296119"/>
            <a:ext cx="8569325" cy="616532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 dirty="0" smtClean="0"/>
          </a:p>
          <a:p>
            <a:pPr>
              <a:defRPr/>
            </a:pPr>
            <a:endParaRPr lang="en-US" altLang="zh-CN" dirty="0" smtClean="0"/>
          </a:p>
          <a:p>
            <a:pPr>
              <a:defRPr/>
            </a:pPr>
            <a:endParaRPr lang="en-US" altLang="zh-CN" dirty="0" smtClean="0"/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Upper left</a:t>
            </a:r>
            <a:r>
              <a:rPr lang="zh-CN" altLang="en-US" sz="1800" dirty="0" smtClean="0">
                <a:solidFill>
                  <a:srgbClr val="000000"/>
                </a:solidFill>
              </a:rPr>
              <a:t>：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       histogram of galaxy number with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SNg</a:t>
            </a:r>
            <a:endParaRPr lang="en-US" altLang="zh-CN" sz="1800" dirty="0" smtClean="0"/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Upper right</a:t>
            </a:r>
            <a:r>
              <a:rPr lang="zh-CN" altLang="en-US" sz="1800" dirty="0" smtClean="0">
                <a:solidFill>
                  <a:srgbClr val="000000"/>
                </a:solidFill>
              </a:rPr>
              <a:t>：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      </a:t>
            </a:r>
            <a:r>
              <a:rPr lang="zh-CN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</a:rPr>
              <a:t>histogram of galaxy number with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SNr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Down: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800" dirty="0" smtClean="0">
                <a:solidFill>
                  <a:srgbClr val="000000"/>
                </a:solidFill>
              </a:rPr>
              <a:t>      correct ratio of galaxy recognition VS. SNR 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zh-CN" sz="1100" dirty="0" smtClean="0"/>
          </a:p>
          <a:p>
            <a:pPr>
              <a:buFont typeface="Arial" pitchFamily="34" charset="0"/>
              <a:buChar char="•"/>
              <a:defRPr/>
            </a:pPr>
            <a:endParaRPr lang="en-US" altLang="zh-CN" sz="1100" dirty="0" smtClean="0"/>
          </a:p>
          <a:p>
            <a:pPr>
              <a:buFont typeface="Arial" pitchFamily="34" charset="0"/>
              <a:buChar char="•"/>
              <a:defRPr/>
            </a:pPr>
            <a:endParaRPr lang="en-US" altLang="zh-CN" sz="11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zh-CN" altLang="en-US" sz="1100" dirty="0" smtClean="0"/>
              <a:t>识别正确率测试数据：</a:t>
            </a:r>
            <a:r>
              <a:rPr lang="en-US" altLang="zh-CN" sz="1100" dirty="0" smtClean="0"/>
              <a:t>2014</a:t>
            </a:r>
            <a:r>
              <a:rPr lang="zh-CN" altLang="zh-CN" sz="1100" dirty="0" smtClean="0"/>
              <a:t>年</a:t>
            </a:r>
            <a:r>
              <a:rPr lang="en-US" altLang="zh-CN" sz="1100" dirty="0" smtClean="0"/>
              <a:t>3</a:t>
            </a:r>
            <a:r>
              <a:rPr lang="zh-CN" altLang="zh-CN" sz="1100" dirty="0" smtClean="0"/>
              <a:t>月</a:t>
            </a:r>
            <a:r>
              <a:rPr lang="zh-CN" altLang="en-US" sz="1100" dirty="0" smtClean="0"/>
              <a:t>、</a:t>
            </a:r>
            <a:r>
              <a:rPr lang="en-US" altLang="zh-CN" sz="1100" dirty="0" smtClean="0"/>
              <a:t>4</a:t>
            </a:r>
            <a:r>
              <a:rPr lang="zh-CN" altLang="en-US" sz="1100" dirty="0" smtClean="0"/>
              <a:t>月四个天区数据与</a:t>
            </a:r>
            <a:r>
              <a:rPr lang="en-US" altLang="zh-CN" sz="1100" dirty="0" smtClean="0"/>
              <a:t>SDSS DR12</a:t>
            </a:r>
            <a:r>
              <a:rPr lang="zh-CN" altLang="en-US" sz="1100" dirty="0" smtClean="0"/>
              <a:t>交叉获得</a:t>
            </a:r>
            <a:r>
              <a:rPr lang="en-US" altLang="zh-CN" sz="1100" dirty="0" smtClean="0"/>
              <a:t>1351</a:t>
            </a:r>
            <a:r>
              <a:rPr lang="zh-CN" altLang="en-US" sz="1100" dirty="0" smtClean="0"/>
              <a:t>条</a:t>
            </a:r>
            <a:r>
              <a:rPr lang="en-US" altLang="zh-CN" sz="1100" dirty="0" smtClean="0"/>
              <a:t>SDSS</a:t>
            </a:r>
            <a:r>
              <a:rPr lang="zh-CN" altLang="en-US" sz="1100" dirty="0" smtClean="0"/>
              <a:t>光谱类型为星系的</a:t>
            </a:r>
            <a:r>
              <a:rPr lang="en-US" altLang="zh-CN" sz="1100" dirty="0" smtClean="0"/>
              <a:t>LAMOST</a:t>
            </a:r>
            <a:r>
              <a:rPr lang="zh-CN" altLang="en-US" sz="1100" dirty="0" smtClean="0"/>
              <a:t>同源</a:t>
            </a:r>
            <a:r>
              <a:rPr lang="zh-CN" altLang="zh-CN" sz="1100" dirty="0" smtClean="0"/>
              <a:t>数据。</a:t>
            </a:r>
            <a:endParaRPr lang="en-US" altLang="zh-CN" sz="11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zh-CN" altLang="en-US" sz="1100" dirty="0" smtClean="0"/>
              <a:t>错误识别率数据：</a:t>
            </a:r>
            <a:r>
              <a:rPr lang="en-US" altLang="zh-CN" sz="1100" dirty="0" smtClean="0"/>
              <a:t> </a:t>
            </a:r>
            <a:r>
              <a:rPr lang="zh-CN" altLang="en-US" sz="1100" dirty="0" smtClean="0"/>
              <a:t>上述四个天区中与</a:t>
            </a:r>
            <a:r>
              <a:rPr lang="en-US" altLang="zh-CN" sz="1100" dirty="0" smtClean="0"/>
              <a:t>SDSS DR12</a:t>
            </a:r>
            <a:r>
              <a:rPr lang="zh-CN" altLang="en-US" sz="1100" dirty="0" smtClean="0"/>
              <a:t>交叉获得</a:t>
            </a:r>
            <a:r>
              <a:rPr lang="en-US" altLang="zh-CN" sz="1100" dirty="0" smtClean="0"/>
              <a:t>1346</a:t>
            </a:r>
            <a:r>
              <a:rPr lang="zh-CN" altLang="en-US" sz="1100" dirty="0" smtClean="0"/>
              <a:t>条</a:t>
            </a:r>
            <a:r>
              <a:rPr lang="en-US" altLang="zh-CN" sz="1100" dirty="0" smtClean="0"/>
              <a:t>SDSS</a:t>
            </a:r>
            <a:r>
              <a:rPr lang="zh-CN" altLang="en-US" sz="1100" dirty="0" smtClean="0"/>
              <a:t>光谱类型为恒星和类星体的</a:t>
            </a:r>
            <a:r>
              <a:rPr lang="en-US" altLang="zh-CN" sz="1100" dirty="0" smtClean="0"/>
              <a:t>LAMOST</a:t>
            </a:r>
            <a:r>
              <a:rPr lang="zh-CN" altLang="en-US" sz="1100" dirty="0" smtClean="0"/>
              <a:t>同源</a:t>
            </a:r>
            <a:r>
              <a:rPr lang="zh-CN" altLang="zh-CN" sz="1100" dirty="0" smtClean="0"/>
              <a:t>数据</a:t>
            </a:r>
            <a:r>
              <a:rPr lang="zh-CN" altLang="en-US" sz="1100" dirty="0" smtClean="0"/>
              <a:t>。</a:t>
            </a:r>
            <a:endParaRPr lang="en-US" altLang="zh-CN" sz="1100" dirty="0" smtClean="0"/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 smtClean="0"/>
          </a:p>
          <a:p>
            <a:pPr>
              <a:buFont typeface="Wingdings" pitchFamily="2" charset="2"/>
              <a:buNone/>
              <a:defRPr/>
            </a:pPr>
            <a:endParaRPr lang="zh-CN" altLang="en-US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4487" y="1060042"/>
            <a:ext cx="4039961" cy="266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82" y="1124744"/>
            <a:ext cx="3861831" cy="259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3645024"/>
            <a:ext cx="375077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>
          <a:xfrm>
            <a:off x="971600" y="1772816"/>
            <a:ext cx="7416824" cy="397692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Introduction 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Galaxy Module (GM) : LAMOST galaxy spectra recognition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and measurement program;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000" dirty="0" smtClean="0"/>
              <a:t>3.  QSO Module (QM) ) : LAMOST QSO spectra recognition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000" dirty="0" smtClean="0"/>
              <a:t>     and measurement program;</a:t>
            </a:r>
          </a:p>
          <a:p>
            <a:pPr marL="342900" indent="-342900">
              <a:lnSpc>
                <a:spcPct val="150000"/>
              </a:lnSpc>
            </a:pP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GM and QM function , key method, and output products;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Some test results and performance.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dirty="0" smtClean="0"/>
              <a:t>Summary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040" cy="933480"/>
          </a:xfrm>
        </p:spPr>
        <p:txBody>
          <a:bodyPr/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Contents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323528" y="204969"/>
            <a:ext cx="7772040" cy="93348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bg1"/>
                </a:solidFill>
              </a:rPr>
              <a:t>星系模块（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GM2.0) 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红移测量精度测试结果：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en-US" altLang="zh-CN" sz="2000" b="1" dirty="0" smtClean="0">
                <a:solidFill>
                  <a:schemeClr val="bg1"/>
                </a:solidFill>
              </a:rPr>
              <a:t>Upper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z_LAMOST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 vs.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z_SDSS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for the identical sources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；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en-US" altLang="zh-CN" sz="2000" b="1" dirty="0" smtClean="0">
                <a:solidFill>
                  <a:schemeClr val="bg1"/>
                </a:solidFill>
              </a:rPr>
              <a:t>Down left: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SNRof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SDSS sources ;  Down right: SNR of LAMOST sources.</a:t>
            </a:r>
            <a:endParaRPr lang="zh-CN" alt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04025" y="1700213"/>
          <a:ext cx="216024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2241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altLang="zh-CN" dirty="0" smtClean="0"/>
                        <a:t>Δ</a:t>
                      </a:r>
                      <a:r>
                        <a:rPr lang="en-US" altLang="zh-CN" dirty="0" smtClean="0"/>
                        <a:t>Z</a:t>
                      </a:r>
                      <a:r>
                        <a:rPr lang="en-US" altLang="zh-CN" baseline="0" dirty="0" smtClean="0"/>
                        <a:t>   (</a:t>
                      </a:r>
                      <a:r>
                        <a:rPr lang="en-US" altLang="zh-CN" dirty="0" err="1" smtClean="0"/>
                        <a:t>z_SDSS-z_ours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μ</a:t>
                      </a:r>
                      <a:endParaRPr lang="zh-CN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δ</a:t>
                      </a:r>
                      <a:endParaRPr lang="zh-CN" altLang="zh-C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0.0002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60km/s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TextBox 8"/>
          <p:cNvSpPr txBox="1">
            <a:spLocks noChangeArrowheads="1"/>
          </p:cNvSpPr>
          <p:nvPr/>
        </p:nvSpPr>
        <p:spPr bwMode="auto">
          <a:xfrm>
            <a:off x="6948488" y="3500438"/>
            <a:ext cx="21955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 Z_SDSS: </a:t>
            </a:r>
          </a:p>
          <a:p>
            <a:r>
              <a:rPr lang="en-US" altLang="zh-CN" sz="1600" b="0" dirty="0"/>
              <a:t>  </a:t>
            </a:r>
            <a:r>
              <a:rPr lang="en-US" altLang="zh-CN" sz="1600" b="0" dirty="0" smtClean="0"/>
              <a:t>template matching-PCAZ</a:t>
            </a:r>
            <a:r>
              <a:rPr lang="zh-CN" altLang="en-US" sz="1600" b="0" dirty="0" smtClean="0"/>
              <a:t>；</a:t>
            </a:r>
            <a:endParaRPr lang="en-US" altLang="zh-CN" sz="1600" b="0" dirty="0"/>
          </a:p>
          <a:p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  Z_LAMOST : </a:t>
            </a:r>
          </a:p>
          <a:p>
            <a:r>
              <a:rPr lang="en-US" altLang="zh-CN" sz="1600" b="0" dirty="0"/>
              <a:t>   </a:t>
            </a:r>
            <a:r>
              <a:rPr lang="en-US" altLang="zh-CN" sz="1600" b="0" dirty="0" smtClean="0"/>
              <a:t>GM through lines information </a:t>
            </a:r>
            <a:endParaRPr lang="zh-CN" altLang="en-US" sz="1600" b="0" dirty="0"/>
          </a:p>
          <a:p>
            <a:endParaRPr lang="zh-CN" altLang="en-US" sz="1400" dirty="0"/>
          </a:p>
        </p:txBody>
      </p:sp>
      <p:pic>
        <p:nvPicPr>
          <p:cNvPr id="1435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1196975"/>
            <a:ext cx="3743326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650" y="1196752"/>
            <a:ext cx="383063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7725" y="3716338"/>
            <a:ext cx="3779838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5"/>
          <p:cNvPicPr>
            <a:picLocks noGrp="1" noChangeAspect="1" noChangeArrowheads="1"/>
          </p:cNvPicPr>
          <p:nvPr>
            <p:ph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0" y="3716338"/>
            <a:ext cx="3779838" cy="324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040" cy="933480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2. </a:t>
            </a:r>
            <a:r>
              <a:rPr lang="zh-CN" altLang="zh-CN" sz="2800" b="1" dirty="0" smtClean="0">
                <a:solidFill>
                  <a:schemeClr val="bg1"/>
                </a:solidFill>
              </a:rPr>
              <a:t>类星体识别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与测量模块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v1.0</a:t>
            </a:r>
            <a:r>
              <a:rPr lang="en-US" altLang="zh-CN" b="1" dirty="0" smtClean="0">
                <a:solidFill>
                  <a:schemeClr val="bg1"/>
                </a:solidFill>
              </a:rPr>
              <a:t/>
            </a:r>
            <a:br>
              <a:rPr lang="en-US" altLang="zh-CN" b="1" dirty="0" smtClean="0">
                <a:solidFill>
                  <a:schemeClr val="bg1"/>
                </a:solidFill>
              </a:rPr>
            </a:br>
            <a:endParaRPr lang="zh-CN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79512" y="1124744"/>
            <a:ext cx="8229600" cy="4830763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en-US" altLang="zh-CN" sz="2200" dirty="0" smtClean="0"/>
          </a:p>
          <a:p>
            <a:pPr eaLnBrk="1" hangingPunct="1">
              <a:defRPr/>
            </a:pPr>
            <a:endParaRPr lang="en-US" altLang="zh-CN" sz="2200" dirty="0" smtClean="0"/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600" dirty="0" smtClean="0">
                <a:solidFill>
                  <a:srgbClr val="000000"/>
                </a:solidFill>
              </a:rPr>
              <a:t>Right</a:t>
            </a:r>
            <a:r>
              <a:rPr lang="zh-CN" altLang="en-US" sz="1600" dirty="0" smtClean="0">
                <a:solidFill>
                  <a:srgbClr val="000000"/>
                </a:solidFill>
              </a:rPr>
              <a:t>：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600" dirty="0" smtClean="0">
                <a:solidFill>
                  <a:srgbClr val="000000"/>
                </a:solidFill>
              </a:rPr>
              <a:t>      </a:t>
            </a:r>
            <a:r>
              <a:rPr lang="zh-CN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</a:rPr>
              <a:t>histogram of recognized QSO number with </a:t>
            </a:r>
            <a:r>
              <a:rPr lang="en-US" altLang="zh-CN" sz="1600" dirty="0" err="1" smtClean="0">
                <a:solidFill>
                  <a:srgbClr val="000000"/>
                </a:solidFill>
              </a:rPr>
              <a:t>SN_r</a:t>
            </a:r>
            <a:endParaRPr lang="en-US" altLang="zh-CN" sz="1600" dirty="0" smtClean="0"/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600" dirty="0" err="1" smtClean="0">
                <a:solidFill>
                  <a:srgbClr val="000000"/>
                </a:solidFill>
              </a:rPr>
              <a:t>Uper</a:t>
            </a:r>
            <a:r>
              <a:rPr lang="en-US" altLang="zh-CN" sz="1600" dirty="0" smtClean="0">
                <a:solidFill>
                  <a:srgbClr val="000000"/>
                </a:solidFill>
              </a:rPr>
              <a:t> Left</a:t>
            </a:r>
            <a:r>
              <a:rPr lang="zh-CN" altLang="en-US" sz="1600" dirty="0" smtClean="0">
                <a:solidFill>
                  <a:srgbClr val="000000"/>
                </a:solidFill>
              </a:rPr>
              <a:t>：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histogram of recognized QSO number with </a:t>
            </a:r>
            <a:r>
              <a:rPr lang="en-US" altLang="zh-CN" sz="1600" dirty="0" err="1" smtClean="0">
                <a:solidFill>
                  <a:srgbClr val="000000"/>
                </a:solidFill>
              </a:rPr>
              <a:t>SN_g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Wingdings" charset="2"/>
              <a:buChar char=""/>
              <a:defRPr/>
            </a:pPr>
            <a:r>
              <a:rPr lang="en-US" altLang="zh-CN" sz="1600" dirty="0" smtClean="0">
                <a:solidFill>
                  <a:srgbClr val="000000"/>
                </a:solidFill>
              </a:rPr>
              <a:t>Down: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altLang="zh-CN" sz="1600" dirty="0" smtClean="0">
                <a:solidFill>
                  <a:srgbClr val="000000"/>
                </a:solidFill>
              </a:rPr>
              <a:t>      correct ratio of QSO recognition VS. SNR</a:t>
            </a:r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r>
              <a:rPr lang="zh-CN" altLang="en-US" sz="1400" dirty="0" smtClean="0"/>
              <a:t>识别正确率测试数据：</a:t>
            </a:r>
            <a:r>
              <a:rPr lang="en-US" altLang="zh-CN" sz="1400" dirty="0" smtClean="0"/>
              <a:t>2014</a:t>
            </a:r>
            <a:r>
              <a:rPr lang="zh-CN" altLang="zh-CN" sz="1400" dirty="0" smtClean="0"/>
              <a:t>年</a:t>
            </a:r>
            <a:r>
              <a:rPr lang="en-US" altLang="zh-CN" sz="1400" dirty="0" smtClean="0"/>
              <a:t>3</a:t>
            </a:r>
            <a:r>
              <a:rPr lang="zh-CN" altLang="zh-CN" sz="1400" dirty="0" smtClean="0"/>
              <a:t>月</a:t>
            </a:r>
            <a:r>
              <a:rPr lang="zh-CN" altLang="en-US" sz="1400" dirty="0" smtClean="0"/>
              <a:t>、</a:t>
            </a:r>
            <a:r>
              <a:rPr lang="en-US" altLang="zh-CN" sz="1400" dirty="0"/>
              <a:t>5</a:t>
            </a:r>
            <a:r>
              <a:rPr lang="zh-CN" altLang="en-US" sz="1400" dirty="0" smtClean="0"/>
              <a:t>月四个天区数据</a:t>
            </a:r>
            <a:endParaRPr lang="en-US" altLang="zh-CN" sz="1400" dirty="0" smtClean="0"/>
          </a:p>
          <a:p>
            <a:r>
              <a:rPr lang="zh-CN" altLang="en-US" sz="1400" dirty="0" smtClean="0"/>
              <a:t>与</a:t>
            </a:r>
            <a:r>
              <a:rPr lang="en-US" altLang="zh-CN" sz="1400" dirty="0" smtClean="0"/>
              <a:t>SDSS DR12</a:t>
            </a:r>
            <a:r>
              <a:rPr lang="zh-CN" altLang="en-US" sz="1400" dirty="0" smtClean="0"/>
              <a:t>交叉获得</a:t>
            </a:r>
            <a:r>
              <a:rPr lang="en-US" altLang="zh-CN" sz="1400" dirty="0" smtClean="0"/>
              <a:t>463</a:t>
            </a:r>
            <a:r>
              <a:rPr lang="zh-CN" altLang="en-US" sz="1400" dirty="0" smtClean="0"/>
              <a:t>条</a:t>
            </a:r>
            <a:r>
              <a:rPr lang="zh-CN" altLang="en-US" sz="1400" dirty="0"/>
              <a:t>与</a:t>
            </a:r>
            <a:r>
              <a:rPr lang="en-US" altLang="zh-CN" sz="1400" dirty="0" smtClean="0"/>
              <a:t>SDSS</a:t>
            </a:r>
            <a:r>
              <a:rPr lang="zh-CN" altLang="en-US" sz="1400" dirty="0" smtClean="0"/>
              <a:t>同源的</a:t>
            </a:r>
            <a:r>
              <a:rPr lang="en-US" altLang="zh-CN" sz="1400" dirty="0" smtClean="0"/>
              <a:t>LAMOST</a:t>
            </a:r>
          </a:p>
          <a:p>
            <a:r>
              <a:rPr lang="en-US" altLang="zh-CN" sz="1400" dirty="0" smtClean="0"/>
              <a:t>QSO</a:t>
            </a:r>
            <a:r>
              <a:rPr lang="zh-CN" altLang="en-US" sz="1400" dirty="0"/>
              <a:t>光谱</a:t>
            </a:r>
            <a:r>
              <a:rPr lang="zh-CN" altLang="zh-CN" sz="1400" dirty="0" smtClean="0"/>
              <a:t>。</a:t>
            </a:r>
            <a:endParaRPr lang="en-US" altLang="zh-CN" sz="1800" dirty="0" smtClean="0"/>
          </a:p>
          <a:p>
            <a:pPr eaLnBrk="1" hangingPunct="1">
              <a:defRPr/>
            </a:pPr>
            <a:endParaRPr lang="en-US" altLang="zh-CN" sz="2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dirty="0" smtClean="0"/>
              <a:t>    </a:t>
            </a:r>
            <a:endParaRPr lang="zh-CN" altLang="en-US" sz="2000" dirty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412630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908720"/>
            <a:ext cx="412630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933056"/>
            <a:ext cx="4245685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7984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040" cy="933480"/>
          </a:xfrm>
        </p:spPr>
        <p:txBody>
          <a:bodyPr/>
          <a:lstStyle/>
          <a:p>
            <a:r>
              <a:rPr lang="zh-CN" altLang="en-US" sz="2000" b="1" dirty="0" smtClean="0">
                <a:solidFill>
                  <a:schemeClr val="bg1"/>
                </a:solidFill>
              </a:rPr>
              <a:t>类星体模块（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QM1.0) 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红移测量精度测试结果：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上：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LAMOST</a:t>
            </a:r>
            <a:r>
              <a:rPr lang="zh-CN" altLang="zh-CN" sz="2000" b="1" dirty="0" smtClean="0">
                <a:solidFill>
                  <a:schemeClr val="bg1"/>
                </a:solidFill>
              </a:rPr>
              <a:t>与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SDSS</a:t>
            </a:r>
            <a:r>
              <a:rPr lang="zh-CN" altLang="zh-CN" sz="2000" b="1" dirty="0" smtClean="0">
                <a:solidFill>
                  <a:schemeClr val="bg1"/>
                </a:solidFill>
              </a:rPr>
              <a:t>同源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类星体</a:t>
            </a:r>
            <a:r>
              <a:rPr lang="zh-CN" altLang="zh-CN" sz="2000" b="1" dirty="0" smtClean="0">
                <a:solidFill>
                  <a:schemeClr val="bg1"/>
                </a:solidFill>
              </a:rPr>
              <a:t>光谱红移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对比；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下：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LAMOST</a:t>
            </a:r>
            <a:r>
              <a:rPr lang="zh-CN" altLang="zh-CN" sz="2000" b="1" dirty="0" smtClean="0">
                <a:solidFill>
                  <a:schemeClr val="bg1"/>
                </a:solidFill>
              </a:rPr>
              <a:t>与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SDSS</a:t>
            </a:r>
            <a:r>
              <a:rPr lang="zh-CN" altLang="zh-CN" sz="2000" b="1" dirty="0" smtClean="0">
                <a:solidFill>
                  <a:schemeClr val="bg1"/>
                </a:solidFill>
              </a:rPr>
              <a:t>同源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类星体光谱信噪比对比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1125538"/>
            <a:ext cx="379253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16160" y="1124744"/>
            <a:ext cx="3933825" cy="2859087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96075" y="2060575"/>
          <a:ext cx="23397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876"/>
                <a:gridCol w="11698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altLang="zh-CN" dirty="0" smtClean="0"/>
                        <a:t>Δ</a:t>
                      </a:r>
                      <a:r>
                        <a:rPr lang="en-US" altLang="zh-CN" dirty="0" smtClean="0"/>
                        <a:t>Z</a:t>
                      </a:r>
                      <a:r>
                        <a:rPr lang="en-US" altLang="zh-CN" baseline="0" dirty="0" smtClean="0"/>
                        <a:t>   (</a:t>
                      </a:r>
                      <a:r>
                        <a:rPr lang="en-US" altLang="zh-CN" dirty="0" err="1" smtClean="0"/>
                        <a:t>z_SDSS-z_LAMOST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μ</a:t>
                      </a:r>
                      <a:endParaRPr lang="zh-CN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δ</a:t>
                      </a:r>
                      <a:endParaRPr lang="zh-CN" altLang="zh-C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0.0056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27" name="TextBox 8"/>
          <p:cNvSpPr txBox="1">
            <a:spLocks noChangeArrowheads="1"/>
          </p:cNvSpPr>
          <p:nvPr/>
        </p:nvSpPr>
        <p:spPr bwMode="auto">
          <a:xfrm>
            <a:off x="6732588" y="4149725"/>
            <a:ext cx="241141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b="0"/>
              <a:t>  </a:t>
            </a:r>
            <a:r>
              <a:rPr lang="zh-CN" altLang="zh-CN" sz="1400" b="0"/>
              <a:t>分类正确的</a:t>
            </a:r>
            <a:r>
              <a:rPr lang="en-US" altLang="zh-CN" sz="1400" b="0"/>
              <a:t>178</a:t>
            </a:r>
            <a:r>
              <a:rPr lang="zh-CN" altLang="en-US" sz="1400" b="0"/>
              <a:t>条与</a:t>
            </a:r>
            <a:r>
              <a:rPr lang="en-US" altLang="zh-CN" sz="1400" b="0"/>
              <a:t>SDSS DR12</a:t>
            </a:r>
            <a:r>
              <a:rPr lang="zh-CN" altLang="zh-CN" sz="1400" b="0"/>
              <a:t>同源</a:t>
            </a:r>
            <a:r>
              <a:rPr lang="zh-CN" altLang="en-US" sz="1400" b="0"/>
              <a:t>类星体</a:t>
            </a:r>
            <a:r>
              <a:rPr lang="zh-CN" altLang="zh-CN" sz="1400" b="0"/>
              <a:t>光谱</a:t>
            </a:r>
            <a:r>
              <a:rPr lang="zh-CN" altLang="en-US" sz="1400" b="0"/>
              <a:t>红移测量对比。</a:t>
            </a:r>
            <a:endParaRPr lang="en-US" altLang="zh-CN" sz="1400" b="0"/>
          </a:p>
          <a:p>
            <a:pPr>
              <a:buFont typeface="Arial" pitchFamily="34" charset="0"/>
              <a:buChar char="•"/>
            </a:pPr>
            <a:r>
              <a:rPr lang="en-US" altLang="zh-CN" sz="1400" b="0"/>
              <a:t>  Z_SDSS: </a:t>
            </a:r>
          </a:p>
          <a:p>
            <a:r>
              <a:rPr lang="en-US" altLang="zh-CN" sz="1400" b="0"/>
              <a:t>   </a:t>
            </a:r>
            <a:r>
              <a:rPr lang="zh-CN" altLang="en-US" sz="1400" b="0"/>
              <a:t>全谱</a:t>
            </a:r>
            <a:r>
              <a:rPr lang="zh-CN" altLang="zh-CN" sz="1400" b="0"/>
              <a:t>模板匹配算法</a:t>
            </a:r>
            <a:r>
              <a:rPr lang="en-US" altLang="zh-CN" sz="1400" b="0"/>
              <a:t>PCAZ</a:t>
            </a:r>
            <a:r>
              <a:rPr lang="zh-CN" altLang="en-US" sz="1400" b="0"/>
              <a:t>；</a:t>
            </a:r>
            <a:endParaRPr lang="en-US" altLang="zh-CN" sz="1400" b="0"/>
          </a:p>
          <a:p>
            <a:endParaRPr lang="en-US" altLang="zh-CN" sz="1400" b="0"/>
          </a:p>
          <a:p>
            <a:pPr>
              <a:buFont typeface="Arial" pitchFamily="34" charset="0"/>
              <a:buChar char="•"/>
            </a:pPr>
            <a:r>
              <a:rPr lang="en-US" altLang="zh-CN" sz="1400" b="0"/>
              <a:t>  Z_LAMOST : </a:t>
            </a:r>
          </a:p>
          <a:p>
            <a:r>
              <a:rPr lang="en-US" altLang="zh-CN" sz="1400" b="0"/>
              <a:t>    QM</a:t>
            </a:r>
            <a:r>
              <a:rPr lang="zh-CN" altLang="zh-CN" sz="1400" b="0"/>
              <a:t>算法</a:t>
            </a:r>
            <a:endParaRPr lang="zh-CN" altLang="en-US" sz="1400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3738" y="3860800"/>
            <a:ext cx="3816350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3" y="3860800"/>
            <a:ext cx="36718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>
          <a:xfrm>
            <a:off x="683568" y="1052736"/>
            <a:ext cx="7772040" cy="41044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以人工检查确定后的光谱类型为标准测试模块分类性能。</a:t>
            </a:r>
            <a:endParaRPr lang="en-US" altLang="zh-CN" sz="2400" dirty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400" dirty="0" smtClean="0"/>
              <a:t>DR4-ALPHA-Q2</a:t>
            </a:r>
            <a:r>
              <a:rPr lang="zh-CN" altLang="zh-CN" sz="2400" dirty="0"/>
              <a:t>中河外选源</a:t>
            </a:r>
            <a:r>
              <a:rPr lang="zh-CN" altLang="zh-CN" sz="2400" dirty="0" smtClean="0"/>
              <a:t>光谱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32181</a:t>
            </a:r>
            <a:r>
              <a:rPr lang="zh-CN" altLang="zh-CN" sz="2400" dirty="0" smtClean="0"/>
              <a:t>条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zh-CN" sz="2400" dirty="0" smtClean="0"/>
              <a:t>人工检查</a:t>
            </a:r>
            <a:r>
              <a:rPr lang="zh-CN" altLang="en-US" sz="2400" dirty="0" smtClean="0"/>
              <a:t>全部河外选源的光谱确定其</a:t>
            </a:r>
            <a:r>
              <a:rPr lang="zh-CN" altLang="zh-CN" sz="2400" dirty="0" smtClean="0"/>
              <a:t>类型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|</a:t>
            </a:r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040" cy="933480"/>
          </a:xfrm>
        </p:spPr>
        <p:txBody>
          <a:bodyPr/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DR4-Q2 </a:t>
            </a:r>
            <a:r>
              <a:rPr lang="zh-CN" altLang="en-US" sz="4000" dirty="0" smtClean="0">
                <a:solidFill>
                  <a:schemeClr val="bg1"/>
                </a:solidFill>
              </a:rPr>
              <a:t>的</a:t>
            </a:r>
            <a:r>
              <a:rPr lang="zh-CN" altLang="zh-CN" sz="4000" dirty="0" smtClean="0">
                <a:solidFill>
                  <a:schemeClr val="bg1"/>
                </a:solidFill>
              </a:rPr>
              <a:t>人工</a:t>
            </a:r>
            <a:r>
              <a:rPr lang="zh-CN" altLang="zh-CN" sz="4000" dirty="0">
                <a:solidFill>
                  <a:schemeClr val="bg1"/>
                </a:solidFill>
              </a:rPr>
              <a:t>检查测试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31640" y="3429000"/>
          <a:ext cx="590465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156"/>
                <a:gridCol w="298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Final_class</a:t>
                      </a:r>
                      <a:r>
                        <a:rPr lang="en-US" altLang="zh-CN" dirty="0" smtClean="0"/>
                        <a:t> by </a:t>
                      </a:r>
                      <a:r>
                        <a:rPr lang="en-US" altLang="zh-CN" dirty="0" err="1" smtClean="0"/>
                        <a:t>eye_check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Number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GALAXY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6477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QSO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5855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3366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Unknown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6849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Verylow</a:t>
                      </a:r>
                      <a:r>
                        <a:rPr lang="en-US" altLang="zh-CN" baseline="0" dirty="0" err="1" smtClean="0"/>
                        <a:t>Flux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9534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7770812" cy="933450"/>
          </a:xfrm>
        </p:spPr>
        <p:txBody>
          <a:bodyPr/>
          <a:lstStyle/>
          <a:p>
            <a:r>
              <a:rPr lang="en-US" altLang="zh-CN" sz="2800" smtClean="0">
                <a:solidFill>
                  <a:schemeClr val="bg1"/>
                </a:solidFill>
              </a:rPr>
              <a:t>DR4-Q2 </a:t>
            </a:r>
            <a:r>
              <a:rPr lang="zh-CN" altLang="en-US" sz="2800" smtClean="0">
                <a:solidFill>
                  <a:schemeClr val="bg1"/>
                </a:solidFill>
              </a:rPr>
              <a:t>的</a:t>
            </a:r>
            <a:r>
              <a:rPr lang="zh-CN" altLang="zh-CN" sz="2800" smtClean="0">
                <a:solidFill>
                  <a:schemeClr val="bg1"/>
                </a:solidFill>
              </a:rPr>
              <a:t>人工检查测试</a:t>
            </a:r>
            <a:r>
              <a:rPr lang="zh-CN" altLang="en-US" sz="2800" smtClean="0">
                <a:solidFill>
                  <a:schemeClr val="bg1"/>
                </a:solidFill>
              </a:rPr>
              <a:t>：星系光谱</a:t>
            </a:r>
            <a:endParaRPr lang="zh-CN" altLang="en-US" sz="280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268413"/>
          <a:ext cx="6624736" cy="2110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032"/>
                <a:gridCol w="2829704"/>
              </a:tblGrid>
              <a:tr h="43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河外源光谱（</a:t>
                      </a: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DR4-Q2</a:t>
                      </a: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）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32181</a:t>
                      </a:r>
                      <a:endParaRPr lang="zh-CN" sz="2000" kern="50" dirty="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341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>
                          <a:latin typeface="Times New Roman"/>
                          <a:ea typeface="宋体"/>
                        </a:rPr>
                        <a:t>人工检查为</a:t>
                      </a:r>
                      <a:r>
                        <a:rPr lang="en-US" sz="2000" kern="50">
                          <a:latin typeface="Times New Roman"/>
                          <a:ea typeface="宋体"/>
                        </a:rPr>
                        <a:t>GALAXY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>
                          <a:latin typeface="Times New Roman"/>
                          <a:ea typeface="宋体"/>
                        </a:rPr>
                        <a:t>6477 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618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>
                          <a:latin typeface="Times New Roman"/>
                          <a:ea typeface="宋体"/>
                        </a:rPr>
                        <a:t>GALAXY  BY   GM v2.0 (</a:t>
                      </a:r>
                      <a:r>
                        <a:rPr lang="zh-CN" sz="2000" kern="50">
                          <a:latin typeface="Times New Roman"/>
                          <a:ea typeface="宋体"/>
                        </a:rPr>
                        <a:t>正确率</a:t>
                      </a:r>
                      <a:r>
                        <a:rPr lang="en-US" sz="2000" kern="50">
                          <a:latin typeface="Times New Roman"/>
                          <a:ea typeface="宋体"/>
                        </a:rPr>
                        <a:t>)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6388   </a:t>
                      </a: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(98.63%)</a:t>
                      </a:r>
                      <a:endParaRPr lang="zh-CN" sz="2000" kern="50" dirty="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618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错分类为</a:t>
                      </a: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GALAXY  BY   GM v2.0</a:t>
                      </a: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（错误率）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1607 </a:t>
                      </a: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  (</a:t>
                      </a: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8.11%)</a:t>
                      </a:r>
                      <a:endParaRPr lang="zh-CN" sz="2000" kern="50" dirty="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pic>
        <p:nvPicPr>
          <p:cNvPr id="194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357563"/>
            <a:ext cx="33131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357563"/>
            <a:ext cx="3311525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8" name="TextBox 9"/>
          <p:cNvSpPr txBox="1">
            <a:spLocks noChangeArrowheads="1"/>
          </p:cNvSpPr>
          <p:nvPr/>
        </p:nvSpPr>
        <p:spPr bwMode="auto">
          <a:xfrm>
            <a:off x="1979613" y="5692775"/>
            <a:ext cx="5302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200" dirty="0"/>
              <a:t>图</a:t>
            </a:r>
            <a:r>
              <a:rPr lang="en-US" altLang="zh-CN" sz="1200" dirty="0"/>
              <a:t>8. DR4-Q2</a:t>
            </a:r>
            <a:r>
              <a:rPr lang="zh-CN" altLang="zh-CN" sz="1200" dirty="0"/>
              <a:t>中的河外选源</a:t>
            </a:r>
            <a:r>
              <a:rPr lang="en-US" altLang="zh-CN" sz="1200" dirty="0"/>
              <a:t>GM</a:t>
            </a:r>
            <a:r>
              <a:rPr lang="zh-CN" altLang="zh-CN" sz="1200" dirty="0"/>
              <a:t>的运行结果：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zh-CN" altLang="zh-CN" sz="1200" dirty="0"/>
              <a:t>蓝色</a:t>
            </a:r>
            <a:r>
              <a:rPr lang="zh-CN" altLang="en-US" sz="1200" dirty="0"/>
              <a:t>：</a:t>
            </a:r>
            <a:r>
              <a:rPr lang="en-US" altLang="zh-CN" sz="1200" dirty="0"/>
              <a:t>6477</a:t>
            </a:r>
            <a:r>
              <a:rPr lang="zh-CN" altLang="zh-CN" sz="1200" dirty="0"/>
              <a:t>条</a:t>
            </a:r>
            <a:r>
              <a:rPr lang="en-US" altLang="zh-CN" sz="1200" dirty="0" err="1"/>
              <a:t>eyecheck</a:t>
            </a:r>
            <a:r>
              <a:rPr lang="en-US" altLang="zh-CN" sz="1200" dirty="0"/>
              <a:t> </a:t>
            </a:r>
            <a:r>
              <a:rPr lang="zh-CN" altLang="zh-CN" sz="1200" dirty="0"/>
              <a:t>星系光谱</a:t>
            </a:r>
            <a:r>
              <a:rPr lang="zh-CN" altLang="en-US" sz="1200" dirty="0"/>
              <a:t>；</a:t>
            </a:r>
            <a:r>
              <a:rPr lang="zh-CN" altLang="zh-CN" sz="1200" dirty="0"/>
              <a:t>红色</a:t>
            </a:r>
            <a:r>
              <a:rPr lang="en-US" altLang="zh-CN" sz="1200" dirty="0"/>
              <a:t>:  6388</a:t>
            </a:r>
            <a:r>
              <a:rPr lang="zh-CN" altLang="zh-CN" sz="1200" dirty="0"/>
              <a:t>条</a:t>
            </a:r>
            <a:r>
              <a:rPr lang="en-US" altLang="zh-CN" sz="1200" dirty="0"/>
              <a:t> GM </a:t>
            </a:r>
            <a:r>
              <a:rPr lang="zh-CN" altLang="en-US" sz="1200" dirty="0"/>
              <a:t>识别出的</a:t>
            </a:r>
            <a:r>
              <a:rPr lang="zh-CN" altLang="zh-CN" sz="1200" dirty="0"/>
              <a:t>星系光谱。</a:t>
            </a:r>
          </a:p>
          <a:p>
            <a:pPr>
              <a:lnSpc>
                <a:spcPct val="150000"/>
              </a:lnSpc>
            </a:pPr>
            <a:r>
              <a:rPr lang="zh-CN" altLang="zh-CN" sz="1200" dirty="0"/>
              <a:t>左：</a:t>
            </a:r>
            <a:r>
              <a:rPr lang="en-US" altLang="zh-CN" sz="1200" dirty="0"/>
              <a:t>g</a:t>
            </a:r>
            <a:r>
              <a:rPr lang="zh-CN" altLang="zh-CN" sz="1200" dirty="0"/>
              <a:t>波段信噪比直方图； 右：</a:t>
            </a:r>
            <a:r>
              <a:rPr lang="en-US" altLang="zh-CN" sz="1200" dirty="0"/>
              <a:t>r</a:t>
            </a:r>
            <a:r>
              <a:rPr lang="zh-CN" altLang="zh-CN" sz="1200" dirty="0"/>
              <a:t>波段信噪比直方图。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7770812" cy="933450"/>
          </a:xfrm>
        </p:spPr>
        <p:txBody>
          <a:bodyPr/>
          <a:lstStyle/>
          <a:p>
            <a:r>
              <a:rPr lang="en-US" altLang="zh-CN" sz="2800" smtClean="0">
                <a:solidFill>
                  <a:schemeClr val="bg1"/>
                </a:solidFill>
              </a:rPr>
              <a:t>DR4-Q2 </a:t>
            </a:r>
            <a:r>
              <a:rPr lang="zh-CN" altLang="en-US" sz="2800" smtClean="0">
                <a:solidFill>
                  <a:schemeClr val="bg1"/>
                </a:solidFill>
              </a:rPr>
              <a:t>的</a:t>
            </a:r>
            <a:r>
              <a:rPr lang="zh-CN" altLang="zh-CN" sz="2800" smtClean="0">
                <a:solidFill>
                  <a:schemeClr val="bg1"/>
                </a:solidFill>
              </a:rPr>
              <a:t>人工检查测试</a:t>
            </a:r>
            <a:r>
              <a:rPr lang="zh-CN" altLang="en-US" sz="2800" smtClean="0">
                <a:solidFill>
                  <a:schemeClr val="bg1"/>
                </a:solidFill>
              </a:rPr>
              <a:t>：类星体光谱</a:t>
            </a:r>
            <a:endParaRPr lang="zh-CN" altLang="en-US" sz="280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23925" y="1270000"/>
          <a:ext cx="6960098" cy="16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792"/>
                <a:gridCol w="2736306"/>
              </a:tblGrid>
              <a:tr h="382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河外源光谱（</a:t>
                      </a: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DR4-Q2</a:t>
                      </a:r>
                      <a:r>
                        <a:rPr lang="zh-CN" sz="2000" kern="50" dirty="0">
                          <a:latin typeface="Times New Roman"/>
                          <a:ea typeface="宋体"/>
                        </a:rPr>
                        <a:t>）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smtClean="0">
                          <a:latin typeface="Times New Roman"/>
                          <a:ea typeface="宋体"/>
                        </a:rPr>
                        <a:t>32181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354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>
                          <a:latin typeface="Times New Roman"/>
                          <a:ea typeface="宋体"/>
                        </a:rPr>
                        <a:t>人工检查为</a:t>
                      </a:r>
                      <a:r>
                        <a:rPr lang="en-US" sz="2000" kern="50">
                          <a:latin typeface="Times New Roman"/>
                          <a:ea typeface="宋体"/>
                        </a:rPr>
                        <a:t>QSO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>
                          <a:latin typeface="Times New Roman"/>
                          <a:ea typeface="宋体"/>
                        </a:rPr>
                        <a:t>5855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382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>
                          <a:latin typeface="Times New Roman"/>
                          <a:ea typeface="宋体"/>
                        </a:rPr>
                        <a:t>QSO BY   QM v1.0(</a:t>
                      </a:r>
                      <a:r>
                        <a:rPr lang="zh-CN" sz="2000" kern="50">
                          <a:latin typeface="Times New Roman"/>
                          <a:ea typeface="宋体"/>
                        </a:rPr>
                        <a:t>正确率</a:t>
                      </a:r>
                      <a:r>
                        <a:rPr lang="en-US" sz="2000" kern="50">
                          <a:latin typeface="Times New Roman"/>
                          <a:ea typeface="宋体"/>
                        </a:rPr>
                        <a:t>)</a:t>
                      </a:r>
                      <a:endParaRPr lang="zh-CN" sz="2000" kern="5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3638   </a:t>
                      </a: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(62.13%)</a:t>
                      </a:r>
                      <a:endParaRPr lang="zh-CN" sz="2000" kern="50" dirty="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  <a:tr h="534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50">
                          <a:latin typeface="Times New Roman"/>
                          <a:ea typeface="宋体"/>
                        </a:rPr>
                        <a:t>错分类为</a:t>
                      </a:r>
                      <a:r>
                        <a:rPr lang="en-US" sz="2000" kern="50">
                          <a:latin typeface="Times New Roman"/>
                          <a:ea typeface="宋体"/>
                        </a:rPr>
                        <a:t>QSO  BY  QM v1.0</a:t>
                      </a:r>
                      <a:r>
                        <a:rPr lang="zh-CN" sz="2000" kern="50">
                          <a:latin typeface="Times New Roman"/>
                          <a:ea typeface="宋体"/>
                        </a:rPr>
                        <a:t>（错误率）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50" dirty="0" smtClean="0">
                          <a:latin typeface="Times New Roman"/>
                          <a:ea typeface="宋体"/>
                        </a:rPr>
                        <a:t>398   </a:t>
                      </a:r>
                      <a:r>
                        <a:rPr lang="en-US" sz="2000" kern="50" dirty="0">
                          <a:latin typeface="Times New Roman"/>
                          <a:ea typeface="宋体"/>
                        </a:rPr>
                        <a:t>(2.01%)</a:t>
                      </a:r>
                      <a:endParaRPr lang="zh-CN" sz="2000" kern="50" dirty="0">
                        <a:latin typeface="Times New Roman"/>
                        <a:ea typeface="宋体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20500" name="TextBox 7"/>
          <p:cNvSpPr txBox="1">
            <a:spLocks noChangeArrowheads="1"/>
          </p:cNvSpPr>
          <p:nvPr/>
        </p:nvSpPr>
        <p:spPr bwMode="auto">
          <a:xfrm>
            <a:off x="2051050" y="5607050"/>
            <a:ext cx="640873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/>
              <a:t>图</a:t>
            </a:r>
            <a:r>
              <a:rPr lang="en-US" altLang="zh-CN" sz="1400"/>
              <a:t>8. DR4-Q2</a:t>
            </a:r>
            <a:r>
              <a:rPr lang="zh-CN" altLang="zh-CN" sz="1400"/>
              <a:t>中的河外选源</a:t>
            </a:r>
            <a:r>
              <a:rPr lang="en-US" altLang="zh-CN" sz="1400"/>
              <a:t>QM</a:t>
            </a:r>
            <a:r>
              <a:rPr lang="zh-CN" altLang="zh-CN" sz="1400"/>
              <a:t>的运行结果：</a:t>
            </a:r>
            <a:endParaRPr lang="en-US" altLang="zh-CN" sz="1400"/>
          </a:p>
          <a:p>
            <a:pPr>
              <a:lnSpc>
                <a:spcPct val="150000"/>
              </a:lnSpc>
            </a:pPr>
            <a:r>
              <a:rPr lang="zh-CN" altLang="zh-CN" sz="1400"/>
              <a:t>蓝色</a:t>
            </a:r>
            <a:r>
              <a:rPr lang="zh-CN" altLang="en-US" sz="1400"/>
              <a:t>：</a:t>
            </a:r>
            <a:r>
              <a:rPr lang="en-US" altLang="zh-CN" sz="1400"/>
              <a:t>5855</a:t>
            </a:r>
            <a:r>
              <a:rPr lang="zh-CN" altLang="zh-CN" sz="1400"/>
              <a:t>条</a:t>
            </a:r>
            <a:r>
              <a:rPr lang="en-US" altLang="zh-CN" sz="1400"/>
              <a:t>eyecheck QSO</a:t>
            </a:r>
            <a:r>
              <a:rPr lang="zh-CN" altLang="zh-CN" sz="1400"/>
              <a:t>光谱</a:t>
            </a:r>
            <a:r>
              <a:rPr lang="zh-CN" altLang="en-US" sz="1400"/>
              <a:t>；</a:t>
            </a:r>
            <a:r>
              <a:rPr lang="zh-CN" altLang="zh-CN" sz="1400"/>
              <a:t>红色</a:t>
            </a:r>
            <a:r>
              <a:rPr lang="en-US" altLang="zh-CN" sz="1400"/>
              <a:t>:  3688</a:t>
            </a:r>
            <a:r>
              <a:rPr lang="zh-CN" altLang="zh-CN" sz="1400"/>
              <a:t>条</a:t>
            </a:r>
            <a:r>
              <a:rPr lang="en-US" altLang="zh-CN" sz="1400"/>
              <a:t> QM </a:t>
            </a:r>
            <a:r>
              <a:rPr lang="zh-CN" altLang="en-US" sz="1400"/>
              <a:t>识别出的</a:t>
            </a:r>
            <a:r>
              <a:rPr lang="en-US" altLang="zh-CN" sz="1400"/>
              <a:t>QSO</a:t>
            </a:r>
            <a:r>
              <a:rPr lang="zh-CN" altLang="zh-CN" sz="1400"/>
              <a:t>光谱。</a:t>
            </a:r>
          </a:p>
          <a:p>
            <a:pPr>
              <a:lnSpc>
                <a:spcPct val="150000"/>
              </a:lnSpc>
            </a:pPr>
            <a:r>
              <a:rPr lang="zh-CN" altLang="zh-CN" sz="1400"/>
              <a:t>左：</a:t>
            </a:r>
            <a:r>
              <a:rPr lang="en-US" altLang="zh-CN" sz="1400"/>
              <a:t>g</a:t>
            </a:r>
            <a:r>
              <a:rPr lang="zh-CN" altLang="zh-CN" sz="1400"/>
              <a:t>波段信噪比直方图； 右：</a:t>
            </a:r>
            <a:r>
              <a:rPr lang="en-US" altLang="zh-CN" sz="1400"/>
              <a:t>r</a:t>
            </a:r>
            <a:r>
              <a:rPr lang="zh-CN" altLang="zh-CN" sz="1400"/>
              <a:t>波段信噪比直方图。</a:t>
            </a:r>
            <a:endParaRPr lang="zh-CN" altLang="en-US" sz="1400"/>
          </a:p>
        </p:txBody>
      </p:sp>
      <p:pic>
        <p:nvPicPr>
          <p:cNvPr id="205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852738"/>
            <a:ext cx="3819525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852738"/>
            <a:ext cx="376237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/>
          </p:nvPr>
        </p:nvSpPr>
        <p:spPr>
          <a:xfrm>
            <a:off x="457200" y="1828344"/>
            <a:ext cx="8046360" cy="4408968"/>
          </a:xfrm>
        </p:spPr>
        <p:txBody>
          <a:bodyPr/>
          <a:lstStyle/>
          <a:p>
            <a:endParaRPr lang="en-US" altLang="zh-CN" sz="2400" b="1" dirty="0" smtClean="0"/>
          </a:p>
          <a:p>
            <a:endParaRPr lang="en-US" altLang="zh-CN" sz="2400" b="1" dirty="0"/>
          </a:p>
          <a:p>
            <a:r>
              <a:rPr lang="en-US" altLang="zh-CN" sz="2400" b="1" dirty="0" smtClean="0"/>
              <a:t>Summary : </a:t>
            </a:r>
          </a:p>
          <a:p>
            <a:endParaRPr lang="en-US" altLang="zh-CN" sz="2400" b="1" dirty="0"/>
          </a:p>
          <a:p>
            <a:r>
              <a:rPr lang="en-US" altLang="zh-CN" sz="2400" dirty="0" smtClean="0"/>
              <a:t>GM v2.0:</a:t>
            </a:r>
          </a:p>
          <a:p>
            <a:r>
              <a:rPr lang="en-US" altLang="zh-CN" sz="2400" dirty="0" err="1" smtClean="0"/>
              <a:t>SN_g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&gt;3, </a:t>
            </a:r>
            <a:r>
              <a:rPr lang="en-US" altLang="zh-CN" sz="2400" dirty="0" err="1" smtClean="0"/>
              <a:t>SN_r</a:t>
            </a:r>
            <a:r>
              <a:rPr lang="en-US" altLang="zh-CN" sz="2400" dirty="0" smtClean="0"/>
              <a:t>&gt;5:   correct recognition ratio:&gt;95%</a:t>
            </a:r>
            <a:r>
              <a:rPr lang="zh-CN" altLang="zh-CN" sz="2400" dirty="0" smtClean="0"/>
              <a:t>；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Redshift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accuary</a:t>
            </a:r>
            <a:r>
              <a:rPr lang="en-US" altLang="zh-CN" sz="2400" dirty="0" smtClean="0"/>
              <a:t>: systematic deviation: 0</a:t>
            </a:r>
            <a:r>
              <a:rPr lang="zh-CN" altLang="zh-CN" sz="2400" dirty="0" smtClean="0"/>
              <a:t>，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error scatter: 0.0002.</a:t>
            </a:r>
          </a:p>
          <a:p>
            <a:endParaRPr lang="zh-CN" altLang="zh-CN" sz="2400" dirty="0"/>
          </a:p>
          <a:p>
            <a:r>
              <a:rPr lang="en-US" altLang="zh-CN" sz="2400" dirty="0" smtClean="0"/>
              <a:t>QM v1.0:</a:t>
            </a:r>
          </a:p>
          <a:p>
            <a:r>
              <a:rPr lang="en-US" altLang="zh-CN" sz="2400" dirty="0" smtClean="0"/>
              <a:t>Affected mainly by flux calibration</a:t>
            </a:r>
          </a:p>
          <a:p>
            <a:r>
              <a:rPr lang="en-US" altLang="zh-CN" sz="2400" dirty="0" smtClean="0"/>
              <a:t>correct recognition ratio: 62% (DR4 Q2)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en-US" altLang="zh-CN" sz="2400" dirty="0" err="1" smtClean="0"/>
              <a:t>Redshift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accuary</a:t>
            </a:r>
            <a:r>
              <a:rPr lang="en-US" altLang="zh-CN" sz="2400" dirty="0" smtClean="0"/>
              <a:t> : systematic deviation: 0.0003</a:t>
            </a:r>
            <a:r>
              <a:rPr lang="zh-CN" altLang="zh-CN" sz="2400" dirty="0" smtClean="0"/>
              <a:t>，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error scatter:0.0056.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.</a:t>
            </a:r>
          </a:p>
          <a:p>
            <a:endParaRPr lang="en-US" altLang="zh-CN" sz="2400" dirty="0"/>
          </a:p>
          <a:p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040" cy="93348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性能与运行情况总结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13"/>
          <p:cNvSpPr txBox="1">
            <a:spLocks/>
          </p:cNvSpPr>
          <p:nvPr/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2016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年底，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DR4 (20150901-20160630) 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共发布星系光谱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39445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条，其中星系模块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(GM 2.0)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共识别出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35989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条星系光谱（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91.24%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），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1D pipeline 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识别出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21378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条星系光谱（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54.20%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），人工检查找出星系光谱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1996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条（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5.06%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）。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68421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68313" y="191294"/>
            <a:ext cx="7770812" cy="93345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星系模块（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GM 2.0)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运行情况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040" cy="93348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类星体模块（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QM 1.0)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运行情况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4" name="内容占位符 13"/>
          <p:cNvSpPr>
            <a:spLocks noGrp="1"/>
          </p:cNvSpPr>
          <p:nvPr>
            <p:ph idx="4294967295"/>
          </p:nvPr>
        </p:nvSpPr>
        <p:spPr>
          <a:xfrm>
            <a:off x="683568" y="1340768"/>
            <a:ext cx="8229600" cy="48307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z="1800" dirty="0" smtClean="0"/>
              <a:t>2016</a:t>
            </a:r>
            <a:r>
              <a:rPr lang="zh-CN" altLang="en-US" sz="1800" dirty="0" smtClean="0"/>
              <a:t>年度，</a:t>
            </a:r>
            <a:r>
              <a:rPr lang="en-US" altLang="zh-CN" sz="1800" dirty="0" smtClean="0"/>
              <a:t>DR4 (20150901-20160630) </a:t>
            </a:r>
            <a:r>
              <a:rPr lang="zh-CN" altLang="en-US" sz="1800" dirty="0" smtClean="0"/>
              <a:t>共发布类星体光谱</a:t>
            </a:r>
            <a:r>
              <a:rPr lang="en-US" altLang="zh-CN" sz="1800" dirty="0" smtClean="0"/>
              <a:t>16298</a:t>
            </a:r>
            <a:r>
              <a:rPr lang="zh-CN" altLang="en-US" sz="1800" dirty="0" smtClean="0"/>
              <a:t>条，其中类星体模块</a:t>
            </a:r>
            <a:r>
              <a:rPr lang="en-US" altLang="zh-CN" sz="1800" dirty="0" smtClean="0"/>
              <a:t>(QM 1.0)</a:t>
            </a:r>
            <a:r>
              <a:rPr lang="zh-CN" altLang="en-US" sz="1800" dirty="0" smtClean="0"/>
              <a:t>共识别出</a:t>
            </a:r>
            <a:r>
              <a:rPr lang="en-US" altLang="zh-CN" sz="1800" dirty="0" smtClean="0"/>
              <a:t>9511</a:t>
            </a:r>
            <a:r>
              <a:rPr lang="zh-CN" altLang="en-US" sz="1800" dirty="0" smtClean="0"/>
              <a:t>条类星体光谱（</a:t>
            </a:r>
            <a:r>
              <a:rPr lang="en-US" altLang="zh-CN" sz="1800" dirty="0" smtClean="0"/>
              <a:t>58.50%</a:t>
            </a:r>
            <a:r>
              <a:rPr lang="zh-CN" altLang="en-US" sz="1800" dirty="0" smtClean="0"/>
              <a:t>），</a:t>
            </a:r>
            <a:r>
              <a:rPr lang="en-US" altLang="zh-CN" sz="1800" dirty="0" smtClean="0"/>
              <a:t>1D pipeline </a:t>
            </a:r>
            <a:r>
              <a:rPr lang="zh-CN" altLang="en-US" sz="1800" dirty="0" smtClean="0"/>
              <a:t>识别出</a:t>
            </a:r>
            <a:r>
              <a:rPr lang="en-US" altLang="zh-CN" sz="1800" dirty="0" smtClean="0"/>
              <a:t>7351</a:t>
            </a:r>
            <a:r>
              <a:rPr lang="zh-CN" altLang="en-US" sz="1800" dirty="0" smtClean="0"/>
              <a:t>条类星体光谱（</a:t>
            </a:r>
            <a:r>
              <a:rPr lang="en-US" altLang="zh-CN" sz="1800" dirty="0" smtClean="0"/>
              <a:t>45.21%</a:t>
            </a:r>
            <a:r>
              <a:rPr lang="zh-CN" altLang="en-US" sz="1800" dirty="0" smtClean="0"/>
              <a:t>），人工检查找出类星体光谱</a:t>
            </a:r>
            <a:r>
              <a:rPr lang="en-US" altLang="zh-CN" sz="1800" dirty="0" smtClean="0"/>
              <a:t>4504</a:t>
            </a:r>
            <a:r>
              <a:rPr lang="zh-CN" altLang="en-US" sz="1800" dirty="0" smtClean="0"/>
              <a:t>条（</a:t>
            </a:r>
            <a:r>
              <a:rPr lang="en-US" altLang="zh-CN" sz="1800" dirty="0" smtClean="0"/>
              <a:t>27.70%</a:t>
            </a:r>
            <a:r>
              <a:rPr lang="zh-CN" altLang="en-US" sz="1800" dirty="0" smtClean="0"/>
              <a:t>）。</a:t>
            </a:r>
            <a:endParaRPr lang="zh-CN" altLang="en-US" sz="1800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47329"/>
            <a:ext cx="697706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Shape 1"/>
          <p:cNvSpPr txBox="1"/>
          <p:nvPr/>
        </p:nvSpPr>
        <p:spPr>
          <a:xfrm>
            <a:off x="838080" y="2133720"/>
            <a:ext cx="7772040" cy="9331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  <a:ea typeface="微软雅黑"/>
              </a:rPr>
              <a:t>Thanks！</a:t>
            </a:r>
            <a:endParaRPr/>
          </a:p>
        </p:txBody>
      </p:sp>
      <p:sp>
        <p:nvSpPr>
          <p:cNvPr id="415" name="TextShape 2"/>
          <p:cNvSpPr txBox="1"/>
          <p:nvPr/>
        </p:nvSpPr>
        <p:spPr>
          <a:xfrm>
            <a:off x="2209680" y="3124080"/>
            <a:ext cx="6400440" cy="68544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57200" y="26028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ea typeface="微软雅黑"/>
              </a:rPr>
              <a:t>Introduction: Background </a:t>
            </a:r>
            <a:r>
              <a:rPr lang="en-US" sz="3200" b="1" dirty="0">
                <a:solidFill>
                  <a:srgbClr val="FFFFFF"/>
                </a:solidFill>
                <a:latin typeface="Arial"/>
                <a:ea typeface="微软雅黑"/>
              </a:rPr>
              <a:t>of the Work</a:t>
            </a:r>
            <a:endParaRPr dirty="0"/>
          </a:p>
        </p:txBody>
      </p:sp>
      <p:sp>
        <p:nvSpPr>
          <p:cNvPr id="288" name="TextShape 2"/>
          <p:cNvSpPr txBox="1"/>
          <p:nvPr/>
        </p:nvSpPr>
        <p:spPr>
          <a:xfrm>
            <a:off x="457200" y="1295280"/>
            <a:ext cx="8686800" cy="5229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Products of LAMOST 1D pipeline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Galaxy、QSO、Star（sub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-class of star）、Unknown ，and 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微软雅黑"/>
              </a:rPr>
              <a:t>redshifts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for Galaxies and QSOs RVs for Stars  。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LAMOST Data release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：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DR1: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1944,000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spectra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released</a:t>
            </a:r>
            <a:r>
              <a:rPr lang="en-US" altLang="zh-CN" sz="2400" dirty="0" smtClean="0">
                <a:solidFill>
                  <a:srgbClr val="000000"/>
                </a:solidFill>
                <a:latin typeface="Calibri"/>
                <a:ea typeface="微软雅黑"/>
              </a:rPr>
              <a:t> .(12309 galaxies, 4712 QSOs)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DR2: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4136,400 spectra released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.(37665 galaxies, 8633 QSOs)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微软雅黑"/>
              </a:rPr>
              <a:t>       DR3: 5755,100 </a:t>
            </a:r>
            <a:r>
              <a:rPr lang="en-US" altLang="zh-CN" sz="2400" dirty="0" smtClean="0">
                <a:solidFill>
                  <a:srgbClr val="000000"/>
                </a:solidFill>
                <a:latin typeface="Calibri"/>
                <a:ea typeface="微软雅黑"/>
              </a:rPr>
              <a:t>spectra released. (62015 galaxies, 16354 QSOs)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Calibri"/>
                <a:ea typeface="微软雅黑"/>
              </a:rPr>
              <a:t>       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1D pipeline: work well for star spectra, but not as well for extra-galactic spectra recognition and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redshift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 measurement. </a:t>
            </a:r>
            <a:endParaRPr sz="2400" b="1"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89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t>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Galaxy spectra in DR2 (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galaxy:37665)：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     33.91%  of galaxies spectra are  recognized by 1D pipeline. Others are mainly picked out  by a  complicated method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eyecheck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and 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GM)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       51.61%  of galaxies spectra: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Obj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type of star.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29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63688" y="5445224"/>
          <a:ext cx="45365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Galaxy in DR2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Gal</a:t>
                      </a:r>
                      <a:r>
                        <a:rPr lang="en-US" altLang="zh-CN" baseline="0" dirty="0" smtClean="0"/>
                        <a:t> by 1D pipeline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Objtype</a:t>
                      </a:r>
                      <a:r>
                        <a:rPr lang="en-US" altLang="zh-CN" dirty="0" smtClean="0"/>
                        <a:t> is not</a:t>
                      </a:r>
                      <a:r>
                        <a:rPr lang="en-US" altLang="zh-CN" baseline="0" dirty="0" smtClean="0"/>
                        <a:t> star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37404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12685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18226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539552" y="2636912"/>
          <a:ext cx="39604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Shape 1"/>
          <p:cNvSpPr txBox="1"/>
          <p:nvPr/>
        </p:nvSpPr>
        <p:spPr>
          <a:xfrm>
            <a:off x="457200" y="26028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FFFFF"/>
                </a:solidFill>
                <a:latin typeface="Arial"/>
                <a:ea typeface="微软雅黑"/>
              </a:rPr>
              <a:t>Background of the Work</a:t>
            </a:r>
            <a:endParaRPr dirty="0"/>
          </a:p>
        </p:txBody>
      </p:sp>
      <p:graphicFrame>
        <p:nvGraphicFramePr>
          <p:cNvPr id="11" name="图表 10"/>
          <p:cNvGraphicFramePr/>
          <p:nvPr/>
        </p:nvGraphicFramePr>
        <p:xfrm>
          <a:off x="4860032" y="2708920"/>
          <a:ext cx="36004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CN" sz="2800" b="1" dirty="0" smtClean="0">
                <a:solidFill>
                  <a:srgbClr val="FFFFFF"/>
                </a:solidFill>
                <a:ea typeface="微软雅黑"/>
              </a:rPr>
              <a:t>Background of Our Work</a:t>
            </a:r>
            <a:endParaRPr lang="en-US" altLang="zh-CN" sz="2800" dirty="0"/>
          </a:p>
        </p:txBody>
      </p:sp>
      <p:sp>
        <p:nvSpPr>
          <p:cNvPr id="296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QSO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spectra in DR2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(QSO:8633)：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      52.99% 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QSO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spectra are  recognized by 1D pipeline. Others are mainly picked out  by a  complicated method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eyecheck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and 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QM)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8.06% 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微软雅黑"/>
              </a:rPr>
              <a:t>QSO 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spectra: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微软雅黑"/>
              </a:rPr>
              <a:t>Obj</a:t>
            </a:r>
            <a:r>
              <a:rPr lang="en-US" dirty="0">
                <a:solidFill>
                  <a:srgbClr val="000000"/>
                </a:solidFill>
                <a:latin typeface="Calibri"/>
                <a:ea typeface="微软雅黑"/>
              </a:rPr>
              <a:t> type of star.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297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75656" y="5373216"/>
          <a:ext cx="45365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QSO in DR2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QSO by 1D pipeline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Objtype</a:t>
                      </a:r>
                      <a:r>
                        <a:rPr lang="en-US" altLang="zh-CN" dirty="0" smtClean="0"/>
                        <a:t> is not</a:t>
                      </a:r>
                      <a:r>
                        <a:rPr lang="en-US" altLang="zh-CN" baseline="0" dirty="0" smtClean="0"/>
                        <a:t> star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8633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7937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图表 13"/>
          <p:cNvGraphicFramePr/>
          <p:nvPr/>
        </p:nvGraphicFramePr>
        <p:xfrm>
          <a:off x="4716016" y="2780928"/>
          <a:ext cx="39604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图表 14"/>
          <p:cNvGraphicFramePr/>
          <p:nvPr/>
        </p:nvGraphicFramePr>
        <p:xfrm>
          <a:off x="755576" y="2708920"/>
          <a:ext cx="36724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07" name="TextShape 2"/>
          <p:cNvSpPr txBox="1"/>
          <p:nvPr/>
        </p:nvSpPr>
        <p:spPr>
          <a:xfrm>
            <a:off x="457200" y="129528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Reasons for 1D Pipeline performance on galaxy spectra：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Key algorithm ：PCAZ；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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微软雅黑"/>
              </a:rPr>
              <a:t>LAMOST spectral data ：flux calibration; low SNR</a:t>
            </a:r>
            <a:endParaRPr dirty="0"/>
          </a:p>
        </p:txBody>
      </p:sp>
      <p:sp>
        <p:nvSpPr>
          <p:cNvPr id="308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040" cy="93348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Our work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67544" y="1190525"/>
            <a:ext cx="8229600" cy="48307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zh-CN" sz="2000" b="1" dirty="0" smtClean="0">
                <a:latin typeface="微软雅黑" pitchFamily="34" charset="-122"/>
                <a:ea typeface="微软雅黑" pitchFamily="34" charset="-122"/>
              </a:rPr>
              <a:t>星系识别与测量模块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GM v2.0)</a:t>
            </a:r>
            <a:r>
              <a:rPr lang="zh-CN" altLang="zh-CN" sz="20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CN" sz="1800" b="1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谱线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自动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提取与测量，识别星系谱线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类型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并求红移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，测量谱线参量（线心位置、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EW, 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线指数等）并确定星系类型，其它参量测量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类星体识别与测量模块  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(QM v1.0) :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自动识别类星体光谱和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红移测量。</a:t>
            </a:r>
            <a:endParaRPr lang="en-US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模块研究开发进展：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7</a:t>
            </a:r>
            <a:endParaRPr lang="en-US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9200" y="4149080"/>
          <a:ext cx="6304408" cy="2656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800126"/>
                <a:gridCol w="4504282"/>
              </a:tblGrid>
              <a:tr h="1492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时间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2014.10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谱线权重约束，假线识别；加权平均红移</a:t>
                      </a:r>
                      <a:r>
                        <a:rPr lang="en-US" altLang="zh-CN" dirty="0" smtClean="0"/>
                        <a:t>;</a:t>
                      </a:r>
                    </a:p>
                    <a:p>
                      <a:r>
                        <a:rPr lang="zh-CN" altLang="en-US" dirty="0" smtClean="0"/>
                        <a:t>星系模块</a:t>
                      </a:r>
                      <a:r>
                        <a:rPr lang="en-US" altLang="zh-CN" dirty="0" smtClean="0"/>
                        <a:t>(v1.0)</a:t>
                      </a:r>
                      <a:r>
                        <a:rPr lang="zh-CN" altLang="en-US" dirty="0" smtClean="0"/>
                        <a:t>设计报告，性能测试报告；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2015.10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星系光谱模板，红移误差，星系模块</a:t>
                      </a:r>
                      <a:r>
                        <a:rPr lang="en-US" altLang="zh-CN" dirty="0" smtClean="0"/>
                        <a:t>v2.0</a:t>
                      </a:r>
                      <a:r>
                        <a:rPr lang="zh-CN" altLang="en-US" dirty="0" smtClean="0"/>
                        <a:t>算法改进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2015. 11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类星体模块</a:t>
                      </a:r>
                      <a:r>
                        <a:rPr lang="en-US" altLang="zh-CN" dirty="0" smtClean="0"/>
                        <a:t>(v1.0)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2016.</a:t>
                      </a:r>
                      <a:r>
                        <a:rPr lang="en-US" altLang="zh-CN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星系模块（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GM2.0)</a:t>
                      </a:r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与类星体模块（</a:t>
                      </a: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QM1.0)</a:t>
                      </a:r>
                      <a:r>
                        <a:rPr lang="zh-CN" altLang="en-US" b="1" dirty="0" smtClean="0">
                          <a:solidFill>
                            <a:srgbClr val="FF0000"/>
                          </a:solidFill>
                        </a:rPr>
                        <a:t>升级，测试报告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Galaxy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Module </a:t>
            </a:r>
            <a:endParaRPr dirty="0"/>
          </a:p>
        </p:txBody>
      </p:sp>
      <p:sp>
        <p:nvSpPr>
          <p:cNvPr id="333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34" name="CustomShape 3"/>
          <p:cNvSpPr/>
          <p:nvPr/>
        </p:nvSpPr>
        <p:spPr>
          <a:xfrm>
            <a:off x="3564000" y="1628640"/>
            <a:ext cx="2016000" cy="72108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星系模块接口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宋体"/>
              </a:rPr>
              <a:t>GAL_M</a:t>
            </a:r>
            <a:endParaRPr/>
          </a:p>
        </p:txBody>
      </p:sp>
      <p:sp>
        <p:nvSpPr>
          <p:cNvPr id="335" name="Line 4"/>
          <p:cNvSpPr/>
          <p:nvPr/>
        </p:nvSpPr>
        <p:spPr>
          <a:xfrm>
            <a:off x="4588920" y="235008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36" name="Line 5"/>
          <p:cNvSpPr/>
          <p:nvPr/>
        </p:nvSpPr>
        <p:spPr>
          <a:xfrm>
            <a:off x="1518120" y="2945160"/>
            <a:ext cx="4716000" cy="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337" name="CustomShape 6"/>
          <p:cNvSpPr/>
          <p:nvPr/>
        </p:nvSpPr>
        <p:spPr>
          <a:xfrm>
            <a:off x="3722760" y="3582720"/>
            <a:ext cx="1728000" cy="7506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/>
              <a:t>谱线参量测量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/>
              <a:t>linepara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38" name="CustomShape 7"/>
          <p:cNvSpPr/>
          <p:nvPr/>
        </p:nvSpPr>
        <p:spPr>
          <a:xfrm>
            <a:off x="5478480" y="3582720"/>
            <a:ext cx="1511640" cy="750600"/>
          </a:xfrm>
          <a:prstGeom prst="rect">
            <a:avLst/>
          </a:prstGeom>
          <a:solidFill>
            <a:srgbClr val="E1E8F1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/>
                <a:ea typeface="宋体"/>
              </a:rPr>
              <a:t>星系类型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/>
                <a:ea typeface="宋体"/>
              </a:rPr>
              <a:t>galtype</a:t>
            </a:r>
            <a:endParaRPr dirty="0"/>
          </a:p>
        </p:txBody>
      </p:sp>
      <p:sp>
        <p:nvSpPr>
          <p:cNvPr id="339" name="Line 8"/>
          <p:cNvSpPr/>
          <p:nvPr/>
        </p:nvSpPr>
        <p:spPr>
          <a:xfrm>
            <a:off x="1504440" y="29340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0" name="Line 9"/>
          <p:cNvSpPr/>
          <p:nvPr/>
        </p:nvSpPr>
        <p:spPr>
          <a:xfrm>
            <a:off x="4586400" y="294912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1" name="Line 10"/>
          <p:cNvSpPr/>
          <p:nvPr/>
        </p:nvSpPr>
        <p:spPr>
          <a:xfrm>
            <a:off x="6257520" y="29340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2" name="CustomShape 11"/>
          <p:cNvSpPr/>
          <p:nvPr/>
        </p:nvSpPr>
        <p:spPr>
          <a:xfrm>
            <a:off x="705960" y="3586680"/>
            <a:ext cx="1489680" cy="7470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/>
              </a:rPr>
              <a:t>谱线提取与测量searchline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43" name="CustomShape 12"/>
          <p:cNvSpPr/>
          <p:nvPr/>
        </p:nvSpPr>
        <p:spPr>
          <a:xfrm>
            <a:off x="2195640" y="3582720"/>
            <a:ext cx="1544400" cy="750600"/>
          </a:xfrm>
          <a:prstGeom prst="rect">
            <a:avLst/>
          </a:prstGeom>
          <a:solidFill>
            <a:srgbClr val="CBE2AF"/>
          </a:solidFill>
          <a:ln w="25560">
            <a:solidFill>
              <a:srgbClr val="000000"/>
            </a:solidFill>
            <a:miter/>
          </a:ln>
        </p:spPr>
        <p:txBody>
          <a:bodyPr/>
          <a:lstStyle/>
          <a:p>
            <a:r>
              <a:rPr lang="en-US" sz="1600">
                <a:latin typeface="Calibri"/>
              </a:rPr>
              <a:t>谱线识别与红移测量getz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44" name="Line 13"/>
          <p:cNvSpPr/>
          <p:nvPr/>
        </p:nvSpPr>
        <p:spPr>
          <a:xfrm>
            <a:off x="2987640" y="2971800"/>
            <a:ext cx="0" cy="61200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345" name="CustomShape 14"/>
          <p:cNvSpPr/>
          <p:nvPr/>
        </p:nvSpPr>
        <p:spPr>
          <a:xfrm>
            <a:off x="7092360" y="3587760"/>
            <a:ext cx="1511640" cy="750600"/>
          </a:xfrm>
          <a:prstGeom prst="rect">
            <a:avLst/>
          </a:prstGeom>
          <a:solidFill>
            <a:srgbClr val="FFFFFF"/>
          </a:solidFill>
          <a:ln w="25560" cap="rnd">
            <a:solidFill>
              <a:srgbClr val="000000"/>
            </a:solidFill>
            <a:custDash>
              <a:ds d="284000" sp="213000"/>
            </a:custDash>
            <a:miter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600">
                <a:latin typeface="Calibri"/>
              </a:rPr>
              <a:t>其它参量测量</a:t>
            </a:r>
            <a:endParaRPr/>
          </a:p>
        </p:txBody>
      </p:sp>
      <p:sp>
        <p:nvSpPr>
          <p:cNvPr id="346" name="Line 15"/>
          <p:cNvSpPr/>
          <p:nvPr/>
        </p:nvSpPr>
        <p:spPr>
          <a:xfrm>
            <a:off x="6283440" y="2954160"/>
            <a:ext cx="1512000" cy="0"/>
          </a:xfrm>
          <a:prstGeom prst="line">
            <a:avLst/>
          </a:prstGeom>
          <a:ln w="25560">
            <a:solidFill>
              <a:srgbClr val="000000"/>
            </a:solidFill>
            <a:custDash>
              <a:ds d="284000" sp="213000"/>
            </a:custDash>
            <a:round/>
          </a:ln>
        </p:spPr>
      </p:sp>
      <p:sp>
        <p:nvSpPr>
          <p:cNvPr id="347" name="Line 16"/>
          <p:cNvSpPr/>
          <p:nvPr/>
        </p:nvSpPr>
        <p:spPr>
          <a:xfrm>
            <a:off x="7812360" y="2968560"/>
            <a:ext cx="0" cy="612000"/>
          </a:xfrm>
          <a:prstGeom prst="line">
            <a:avLst/>
          </a:prstGeom>
          <a:ln w="25560" cap="rnd">
            <a:solidFill>
              <a:srgbClr val="000000"/>
            </a:solidFill>
            <a:custDash>
              <a:ds d="284000" sp="213000"/>
            </a:custDash>
            <a:round/>
            <a:tailEnd type="triangle" w="med" len="med"/>
          </a:ln>
        </p:spPr>
      </p:sp>
      <p:sp>
        <p:nvSpPr>
          <p:cNvPr id="348" name="CustomShape 17"/>
          <p:cNvSpPr/>
          <p:nvPr/>
        </p:nvSpPr>
        <p:spPr>
          <a:xfrm>
            <a:off x="3501720" y="4869000"/>
            <a:ext cx="1665360" cy="913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  <a:ea typeface="宋体"/>
              </a:rPr>
              <a:t>Progress: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  <a:ea typeface="宋体"/>
              </a:rPr>
              <a:t>v1.0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completed and applied in DR3;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宋体"/>
              </a:rPr>
              <a:t>v2.0 now , and applied in DR4.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457200" y="276120"/>
            <a:ext cx="8229240" cy="7902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Arial"/>
                <a:ea typeface="微软雅黑"/>
              </a:rPr>
              <a:t>Procedure of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ea typeface="微软雅黑"/>
              </a:rPr>
              <a:t>GM v2.0</a:t>
            </a:r>
            <a:endParaRPr dirty="0"/>
          </a:p>
        </p:txBody>
      </p:sp>
      <p:sp>
        <p:nvSpPr>
          <p:cNvPr id="353" name="TextShape 2"/>
          <p:cNvSpPr txBox="1"/>
          <p:nvPr/>
        </p:nvSpPr>
        <p:spPr>
          <a:xfrm>
            <a:off x="457200" y="1124640"/>
            <a:ext cx="82292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Noise processing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A Gaussian filter with sigma of 1.5 times of wavelength step was applied to the spectrum to eliminate noise.  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Spectrum </a:t>
            </a:r>
            <a:r>
              <a:rPr lang="en-US" sz="2400" b="1" dirty="0" err="1">
                <a:solidFill>
                  <a:srgbClr val="000000"/>
                </a:solidFill>
                <a:latin typeface="Calibri"/>
                <a:ea typeface="微软雅黑"/>
              </a:rPr>
              <a:t>nomalization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Spectrum was extracted the continuum with median filters: firstly a median of width 60 smoothed the continuum and the points out of 3σof continuum were set to the continuum flux value; Then a median of width of 300 smoothed the processed spectrum above to obtain the final continuum. Normalized spectrum was achieved through original spectrum minus final continuum.  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Outlier flux points detection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Search all the lines points that the flux point outlier of the normalized  spectrum of 2σ where σ was determined through  local  normalized spectrum flux.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"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微软雅黑"/>
              </a:rPr>
              <a:t>Candidate lines measurement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微软雅黑"/>
              </a:rPr>
              <a:t>: Search all the lines peak points and the wing  points, then fit the lines points with Gaussian function to determine the line center, width and height.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50000"/>
              </a:lnSpc>
            </a:pPr>
            <a:endParaRPr dirty="0"/>
          </a:p>
        </p:txBody>
      </p:sp>
      <p:sp>
        <p:nvSpPr>
          <p:cNvPr id="354" name="TextShape 3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1A1D111-21F1-4101-B1B1-61712141E111}" type="slidenum">
              <a:rPr lang="en-US" b="1">
                <a:solidFill>
                  <a:srgbClr val="000000"/>
                </a:solidFill>
                <a:latin typeface="Calibri"/>
                <a:ea typeface="微软雅黑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1649</Words>
  <Application>Microsoft Office PowerPoint</Application>
  <PresentationFormat>全屏显示(4:3)</PresentationFormat>
  <Paragraphs>271</Paragraphs>
  <Slides>29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29</vt:i4>
      </vt:variant>
    </vt:vector>
  </HeadingPairs>
  <TitlesOfParts>
    <vt:vector size="32" baseType="lpstr">
      <vt:lpstr>Office Theme</vt:lpstr>
      <vt:lpstr>Office Theme</vt:lpstr>
      <vt:lpstr>Office Theme</vt:lpstr>
      <vt:lpstr>幻灯片 1</vt:lpstr>
      <vt:lpstr>Contents</vt:lpstr>
      <vt:lpstr>幻灯片 3</vt:lpstr>
      <vt:lpstr>幻灯片 4</vt:lpstr>
      <vt:lpstr>幻灯片 5</vt:lpstr>
      <vt:lpstr>幻灯片 6</vt:lpstr>
      <vt:lpstr>Our work</vt:lpstr>
      <vt:lpstr>幻灯片 8</vt:lpstr>
      <vt:lpstr>幻灯片 9</vt:lpstr>
      <vt:lpstr>幻灯片 10</vt:lpstr>
      <vt:lpstr>幻灯片 11</vt:lpstr>
      <vt:lpstr>幻灯片 12</vt:lpstr>
      <vt:lpstr>Galaxy spectral templates Method: K-mean cluster  from  3178 galaxy spectra of DR2 with sng&gt;10 snr&gt;15 z:0.001-0.3  </vt:lpstr>
      <vt:lpstr>幻灯片 14</vt:lpstr>
      <vt:lpstr>Galaxy spectra templats </vt:lpstr>
      <vt:lpstr>Galaxy spectra templates</vt:lpstr>
      <vt:lpstr>幻灯片 17</vt:lpstr>
      <vt:lpstr>星系模块与类星体模块 性能测试  1）星系模块（GM v2.0) 分类与红移精度测试 2)   类星体模块(QM v1.0)分类与红移精度测试 3)   DR4-Q2星系类星体整体分类测试</vt:lpstr>
      <vt:lpstr>GM v2.0: Correct galaxy recognition rate</vt:lpstr>
      <vt:lpstr>星系模块（GM2.0) 红移测量精度测试结果： Upper：z_LAMOST  vs. z_SDSS for the identical sources； Down left: SNRof SDSS sources ;  Down right: SNR of LAMOST sources.</vt:lpstr>
      <vt:lpstr>2. 类星体识别与测量模块v1.0 </vt:lpstr>
      <vt:lpstr>类星体模块（QM1.0) 红移测量精度测试结果： 上：LAMOST与SDSS同源类星体光谱红移对比； 下：LAMOST与SDSS同源类星体光谱信噪比对比</vt:lpstr>
      <vt:lpstr>DR4-Q2 的人工检查测试</vt:lpstr>
      <vt:lpstr>DR4-Q2 的人工检查测试：星系光谱</vt:lpstr>
      <vt:lpstr>DR4-Q2 的人工检查测试：类星体光谱</vt:lpstr>
      <vt:lpstr>性能与运行情况总结</vt:lpstr>
      <vt:lpstr>星系模块（GM 2.0)运行情况</vt:lpstr>
      <vt:lpstr>类星体模块（QM 1.0)运行情况</vt:lpstr>
      <vt:lpstr>幻灯片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zjn</dc:creator>
  <cp:lastModifiedBy>LI</cp:lastModifiedBy>
  <cp:revision>219</cp:revision>
  <dcterms:modified xsi:type="dcterms:W3CDTF">2017-02-19T05:34:47Z</dcterms:modified>
</cp:coreProperties>
</file>