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33"/>
  </p:notesMasterIdLst>
  <p:sldIdLst>
    <p:sldId id="256" r:id="rId4"/>
    <p:sldId id="366" r:id="rId5"/>
    <p:sldId id="323" r:id="rId6"/>
    <p:sldId id="324" r:id="rId7"/>
    <p:sldId id="364" r:id="rId8"/>
    <p:sldId id="326" r:id="rId9"/>
    <p:sldId id="375" r:id="rId10"/>
    <p:sldId id="330" r:id="rId11"/>
    <p:sldId id="332" r:id="rId12"/>
    <p:sldId id="333" r:id="rId13"/>
    <p:sldId id="362" r:id="rId14"/>
    <p:sldId id="363" r:id="rId15"/>
    <p:sldId id="336" r:id="rId16"/>
    <p:sldId id="337" r:id="rId17"/>
    <p:sldId id="338" r:id="rId18"/>
    <p:sldId id="339" r:id="rId19"/>
    <p:sldId id="298" r:id="rId20"/>
    <p:sldId id="312" r:id="rId21"/>
    <p:sldId id="367" r:id="rId22"/>
    <p:sldId id="368" r:id="rId23"/>
    <p:sldId id="369" r:id="rId24"/>
    <p:sldId id="370" r:id="rId25"/>
    <p:sldId id="314" r:id="rId26"/>
    <p:sldId id="371" r:id="rId27"/>
    <p:sldId id="372" r:id="rId28"/>
    <p:sldId id="319" r:id="rId29"/>
    <p:sldId id="373" r:id="rId30"/>
    <p:sldId id="374" r:id="rId31"/>
    <p:sldId id="282" r:id="rId3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47" d="100"/>
          <a:sy n="47" d="100"/>
        </p:scale>
        <p:origin x="-1176" y="-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plotArea>
      <c:layout>
        <c:manualLayout>
          <c:layoutTarget val="inner"/>
          <c:xMode val="edge"/>
          <c:yMode val="edge"/>
          <c:x val="0.17991788791144486"/>
          <c:y val="7.9246825427805326E-2"/>
          <c:w val="0.45203487491288935"/>
          <c:h val="0.69646278041178478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Gal by 1D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Gal recognition method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12685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Gal by eye and EM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Gal recognition method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24719</c:v>
                </c:pt>
              </c:numCache>
            </c:numRef>
          </c:val>
        </c:ser>
        <c:axId val="186661120"/>
        <c:axId val="186662912"/>
      </c:barChart>
      <c:catAx>
        <c:axId val="186661120"/>
        <c:scaling>
          <c:orientation val="minMax"/>
        </c:scaling>
        <c:axPos val="b"/>
        <c:tickLblPos val="nextTo"/>
        <c:txPr>
          <a:bodyPr/>
          <a:lstStyle/>
          <a:p>
            <a:pPr>
              <a:defRPr sz="1500" baseline="0"/>
            </a:pPr>
            <a:endParaRPr lang="zh-CN"/>
          </a:p>
        </c:txPr>
        <c:crossAx val="186662912"/>
        <c:crosses val="autoZero"/>
        <c:auto val="1"/>
        <c:lblAlgn val="ctr"/>
        <c:lblOffset val="100"/>
      </c:catAx>
      <c:valAx>
        <c:axId val="18666291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500" baseline="0"/>
            </a:pPr>
            <a:endParaRPr lang="zh-CN"/>
          </a:p>
        </c:txPr>
        <c:crossAx val="18666112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500" baseline="0"/>
          </a:pPr>
          <a:endParaRPr lang="zh-CN"/>
        </a:p>
      </c:txPr>
    </c:legend>
    <c:plotVisOnly val="1"/>
  </c:chart>
  <c:txPr>
    <a:bodyPr/>
    <a:lstStyle/>
    <a:p>
      <a:pPr>
        <a:defRPr sz="1800"/>
      </a:pPr>
      <a:endParaRPr lang="zh-CN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plotArea>
      <c:layout/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Objtype is star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OBJTYPE CLASS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19509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Objtype is not star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OBJTYPE CLASS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18156</c:v>
                </c:pt>
              </c:numCache>
            </c:numRef>
          </c:val>
        </c:ser>
        <c:overlap val="100"/>
        <c:axId val="186703872"/>
        <c:axId val="186705408"/>
      </c:barChart>
      <c:catAx>
        <c:axId val="186703872"/>
        <c:scaling>
          <c:orientation val="minMax"/>
        </c:scaling>
        <c:axPos val="b"/>
        <c:tickLblPos val="nextTo"/>
        <c:txPr>
          <a:bodyPr/>
          <a:lstStyle/>
          <a:p>
            <a:pPr>
              <a:defRPr sz="1500" baseline="0"/>
            </a:pPr>
            <a:endParaRPr lang="zh-CN"/>
          </a:p>
        </c:txPr>
        <c:crossAx val="186705408"/>
        <c:crosses val="autoZero"/>
        <c:auto val="1"/>
        <c:lblAlgn val="ctr"/>
        <c:lblOffset val="100"/>
      </c:catAx>
      <c:valAx>
        <c:axId val="18670540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500" baseline="0"/>
            </a:pPr>
            <a:endParaRPr lang="zh-CN"/>
          </a:p>
        </c:txPr>
        <c:crossAx val="18670387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500" baseline="0"/>
          </a:pPr>
          <a:endParaRPr lang="zh-CN"/>
        </a:p>
      </c:txPr>
    </c:legend>
    <c:plotVisOnly val="1"/>
  </c:chart>
  <c:txPr>
    <a:bodyPr/>
    <a:lstStyle/>
    <a:p>
      <a:pPr>
        <a:defRPr sz="1800"/>
      </a:pPr>
      <a:endParaRPr lang="zh-CN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plotArea>
      <c:layout>
        <c:manualLayout>
          <c:layoutTarget val="inner"/>
          <c:xMode val="edge"/>
          <c:yMode val="edge"/>
          <c:x val="0.21905276808323978"/>
          <c:y val="8.7331246348971978E-2"/>
          <c:w val="0.29879917557053043"/>
          <c:h val="0.69611396224792133"/>
        </c:manualLayout>
      </c:layout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objtype is star</c:v>
                </c:pt>
              </c:strCache>
            </c:strRef>
          </c:tx>
          <c:cat>
            <c:strRef>
              <c:f>Sheet1!$A$2:$A$5</c:f>
              <c:strCache>
                <c:ptCount val="1"/>
                <c:pt idx="0">
                  <c:v>OBJTYPE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696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objtype is not star</c:v>
                </c:pt>
              </c:strCache>
            </c:strRef>
          </c:tx>
          <c:cat>
            <c:strRef>
              <c:f>Sheet1!$A$2:$A$5</c:f>
              <c:strCache>
                <c:ptCount val="1"/>
                <c:pt idx="0">
                  <c:v>OBJTYPE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7937</c:v>
                </c:pt>
              </c:numCache>
            </c:numRef>
          </c:val>
        </c:ser>
        <c:overlap val="100"/>
        <c:axId val="194668800"/>
        <c:axId val="194670592"/>
      </c:barChart>
      <c:catAx>
        <c:axId val="194668800"/>
        <c:scaling>
          <c:orientation val="minMax"/>
        </c:scaling>
        <c:axPos val="b"/>
        <c:tickLblPos val="nextTo"/>
        <c:crossAx val="194670592"/>
        <c:crosses val="autoZero"/>
        <c:auto val="1"/>
        <c:lblAlgn val="ctr"/>
        <c:lblOffset val="100"/>
      </c:catAx>
      <c:valAx>
        <c:axId val="194670592"/>
        <c:scaling>
          <c:orientation val="minMax"/>
        </c:scaling>
        <c:axPos val="l"/>
        <c:majorGridlines/>
        <c:numFmt formatCode="General" sourceLinked="1"/>
        <c:tickLblPos val="nextTo"/>
        <c:crossAx val="1946688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8906242218297489"/>
          <c:y val="0.25639534675358594"/>
          <c:w val="0.32111735059740837"/>
          <c:h val="0.52134529855105705"/>
        </c:manualLayout>
      </c:layout>
    </c:legend>
    <c:plotVisOnly val="1"/>
  </c:chart>
  <c:txPr>
    <a:bodyPr/>
    <a:lstStyle/>
    <a:p>
      <a:pPr>
        <a:defRPr sz="1800"/>
      </a:pPr>
      <a:endParaRPr lang="zh-CN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plotArea>
      <c:layout>
        <c:manualLayout>
          <c:layoutTarget val="inner"/>
          <c:xMode val="edge"/>
          <c:yMode val="edge"/>
          <c:x val="0.24911883429074341"/>
          <c:y val="8.4602144900566598E-2"/>
          <c:w val="0.25941916039830032"/>
          <c:h val="0.59152151497055849"/>
        </c:manualLayout>
      </c:layout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QSO by pipeline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recognition method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4575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QSO by other method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recognition method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4058</c:v>
                </c:pt>
              </c:numCache>
            </c:numRef>
          </c:val>
        </c:ser>
        <c:overlap val="100"/>
        <c:axId val="194584576"/>
        <c:axId val="194586112"/>
      </c:barChart>
      <c:catAx>
        <c:axId val="194584576"/>
        <c:scaling>
          <c:orientation val="minMax"/>
        </c:scaling>
        <c:axPos val="b"/>
        <c:tickLblPos val="nextTo"/>
        <c:crossAx val="194586112"/>
        <c:crosses val="autoZero"/>
        <c:auto val="1"/>
        <c:lblAlgn val="ctr"/>
        <c:lblOffset val="100"/>
      </c:catAx>
      <c:valAx>
        <c:axId val="194586112"/>
        <c:scaling>
          <c:orientation val="minMax"/>
        </c:scaling>
        <c:axPos val="l"/>
        <c:majorGridlines/>
        <c:numFmt formatCode="General" sourceLinked="1"/>
        <c:tickLblPos val="nextTo"/>
        <c:crossAx val="1945845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673277587893284"/>
          <c:y val="6.0583112293078507E-2"/>
          <c:w val="0.41192291270468961"/>
          <c:h val="0.7300221850349955"/>
        </c:manualLayout>
      </c:layout>
    </c:legend>
    <c:plotVisOnly val="1"/>
  </c:chart>
  <c:txPr>
    <a:bodyPr/>
    <a:lstStyle/>
    <a:p>
      <a:pPr>
        <a:defRPr sz="1800"/>
      </a:pPr>
      <a:endParaRPr lang="zh-CN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wrap="none" lIns="0" tIns="0" rIns="0" bIns="0"/>
          <a:lstStyle/>
          <a:p>
            <a:r>
              <a:rPr lang="en-US"/>
              <a:t>Click to edit the notes format</a:t>
            </a:r>
            <a:endParaRPr/>
          </a:p>
        </p:txBody>
      </p:sp>
      <p:sp>
        <p:nvSpPr>
          <p:cNvPr id="279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320" cy="534240"/>
          </a:xfrm>
          <a:prstGeom prst="rect">
            <a:avLst/>
          </a:prstGeom>
        </p:spPr>
        <p:txBody>
          <a:bodyPr wrap="none" lIns="0" tIns="0" rIns="0" bIns="0"/>
          <a:lstStyle/>
          <a:p>
            <a:r>
              <a:rPr lang="en-US"/>
              <a:t>&lt;header&gt;</a:t>
            </a:r>
            <a:endParaRPr/>
          </a:p>
        </p:txBody>
      </p:sp>
      <p:sp>
        <p:nvSpPr>
          <p:cNvPr id="280" name="PlaceHolder 3"/>
          <p:cNvSpPr>
            <a:spLocks noGrp="1"/>
          </p:cNvSpPr>
          <p:nvPr>
            <p:ph type="dt"/>
          </p:nvPr>
        </p:nvSpPr>
        <p:spPr>
          <a:xfrm>
            <a:off x="4279320" y="0"/>
            <a:ext cx="3280320" cy="534240"/>
          </a:xfrm>
          <a:prstGeom prst="rect">
            <a:avLst/>
          </a:prstGeom>
        </p:spPr>
        <p:txBody>
          <a:bodyPr wrap="none" lIns="0" tIns="0" rIns="0" bIns="0"/>
          <a:lstStyle/>
          <a:p>
            <a:pPr algn="r"/>
            <a:r>
              <a:rPr lang="en-US"/>
              <a:t>&lt;date/time&gt;</a:t>
            </a:r>
            <a:endParaRPr/>
          </a:p>
        </p:txBody>
      </p:sp>
      <p:sp>
        <p:nvSpPr>
          <p:cNvPr id="281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320" cy="534240"/>
          </a:xfrm>
          <a:prstGeom prst="rect">
            <a:avLst/>
          </a:prstGeom>
        </p:spPr>
        <p:txBody>
          <a:bodyPr wrap="none" lIns="0" tIns="0" rIns="0" bIns="0" anchor="b"/>
          <a:lstStyle/>
          <a:p>
            <a:r>
              <a:rPr lang="en-US"/>
              <a:t>&lt;footer&gt;</a:t>
            </a:r>
            <a:endParaRPr/>
          </a:p>
        </p:txBody>
      </p:sp>
      <p:sp>
        <p:nvSpPr>
          <p:cNvPr id="282" name="PlaceHolder 5"/>
          <p:cNvSpPr>
            <a:spLocks noGrp="1"/>
          </p:cNvSpPr>
          <p:nvPr>
            <p:ph type="sldNum"/>
          </p:nvPr>
        </p:nvSpPr>
        <p:spPr>
          <a:xfrm>
            <a:off x="4279320" y="10157400"/>
            <a:ext cx="3280320" cy="534240"/>
          </a:xfrm>
          <a:prstGeom prst="rect">
            <a:avLst/>
          </a:prstGeom>
        </p:spPr>
        <p:txBody>
          <a:bodyPr wrap="none" lIns="0" tIns="0" rIns="0" bIns="0" anchor="b"/>
          <a:lstStyle/>
          <a:p>
            <a:pPr algn="r"/>
            <a:fld id="{F1310171-E131-4151-A1E1-0191C1618151}" type="slidenum">
              <a:rPr lang="en-US"/>
              <a:pPr algn="r"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  <p:sp>
        <p:nvSpPr>
          <p:cNvPr id="419" name="TextShape 2"/>
          <p:cNvSpPr txBox="1"/>
          <p:nvPr/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71B1A1A1-B1C1-4131-B151-8151F1A171D1}" type="slidenum">
              <a:rPr lang="en-US" b="1">
                <a:solidFill>
                  <a:srgbClr val="000000"/>
                </a:solidFill>
                <a:latin typeface="Arial"/>
                <a:ea typeface="宋体"/>
              </a:rPr>
              <a:pPr>
                <a:lnSpc>
                  <a:spcPct val="100000"/>
                </a:lnSpc>
              </a:pPr>
              <a:t>10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f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F1310171-E131-4151-A1E1-0191C1618151}" type="slidenum">
              <a:rPr lang="en-US" smtClean="0"/>
              <a:pPr algn="r"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F1310171-E131-4151-A1E1-0191C1618151}" type="slidenum">
              <a:rPr lang="en-US" smtClean="0"/>
              <a:pPr algn="r"/>
              <a:t>29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457200" y="3681360"/>
            <a:ext cx="80463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22" name="PlaceHolder 4"/>
          <p:cNvSpPr>
            <a:spLocks noGrp="1"/>
          </p:cNvSpPr>
          <p:nvPr>
            <p:ph type="body"/>
          </p:nvPr>
        </p:nvSpPr>
        <p:spPr>
          <a:xfrm>
            <a:off x="4579920" y="368136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23" name="PlaceHolder 5"/>
          <p:cNvSpPr>
            <a:spLocks noGrp="1"/>
          </p:cNvSpPr>
          <p:nvPr>
            <p:ph type="body"/>
          </p:nvPr>
        </p:nvSpPr>
        <p:spPr>
          <a:xfrm>
            <a:off x="457200" y="368136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26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7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7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7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76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subTitle"/>
          </p:nvPr>
        </p:nvSpPr>
        <p:spPr>
          <a:xfrm>
            <a:off x="838080" y="2133720"/>
            <a:ext cx="7772040" cy="34477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8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81" name="PlaceHolder 3"/>
          <p:cNvSpPr>
            <a:spLocks noGrp="1"/>
          </p:cNvSpPr>
          <p:nvPr>
            <p:ph type="body"/>
          </p:nvPr>
        </p:nvSpPr>
        <p:spPr>
          <a:xfrm>
            <a:off x="457200" y="368136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82" name="PlaceHolder 4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9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8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85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86" name="PlaceHolder 4"/>
          <p:cNvSpPr>
            <a:spLocks noGrp="1"/>
          </p:cNvSpPr>
          <p:nvPr>
            <p:ph type="body"/>
          </p:nvPr>
        </p:nvSpPr>
        <p:spPr>
          <a:xfrm>
            <a:off x="4579920" y="368136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8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89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90" name="PlaceHolder 4"/>
          <p:cNvSpPr>
            <a:spLocks noGrp="1"/>
          </p:cNvSpPr>
          <p:nvPr>
            <p:ph type="body"/>
          </p:nvPr>
        </p:nvSpPr>
        <p:spPr>
          <a:xfrm>
            <a:off x="457200" y="3681360"/>
            <a:ext cx="80456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9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93" name="PlaceHolder 3"/>
          <p:cNvSpPr>
            <a:spLocks noGrp="1"/>
          </p:cNvSpPr>
          <p:nvPr>
            <p:ph type="body"/>
          </p:nvPr>
        </p:nvSpPr>
        <p:spPr>
          <a:xfrm>
            <a:off x="457200" y="3681360"/>
            <a:ext cx="80463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9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96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97" name="PlaceHolder 4"/>
          <p:cNvSpPr>
            <a:spLocks noGrp="1"/>
          </p:cNvSpPr>
          <p:nvPr>
            <p:ph type="body"/>
          </p:nvPr>
        </p:nvSpPr>
        <p:spPr>
          <a:xfrm>
            <a:off x="4579920" y="368136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98" name="PlaceHolder 5"/>
          <p:cNvSpPr>
            <a:spLocks noGrp="1"/>
          </p:cNvSpPr>
          <p:nvPr>
            <p:ph type="body"/>
          </p:nvPr>
        </p:nvSpPr>
        <p:spPr>
          <a:xfrm>
            <a:off x="457200" y="368136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0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01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52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PlaceHolder 1"/>
          <p:cNvSpPr>
            <a:spLocks noGrp="1"/>
          </p:cNvSpPr>
          <p:nvPr>
            <p:ph type="subTitle"/>
          </p:nvPr>
        </p:nvSpPr>
        <p:spPr>
          <a:xfrm>
            <a:off x="838080" y="2133720"/>
            <a:ext cx="7772040" cy="34477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57" name="PlaceHolder 3"/>
          <p:cNvSpPr>
            <a:spLocks noGrp="1"/>
          </p:cNvSpPr>
          <p:nvPr>
            <p:ph type="body"/>
          </p:nvPr>
        </p:nvSpPr>
        <p:spPr>
          <a:xfrm>
            <a:off x="457200" y="368136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58" name="PlaceHolder 4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61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62" name="PlaceHolder 4"/>
          <p:cNvSpPr>
            <a:spLocks noGrp="1"/>
          </p:cNvSpPr>
          <p:nvPr>
            <p:ph type="body"/>
          </p:nvPr>
        </p:nvSpPr>
        <p:spPr>
          <a:xfrm>
            <a:off x="4579920" y="368136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65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66" name="PlaceHolder 4"/>
          <p:cNvSpPr>
            <a:spLocks noGrp="1"/>
          </p:cNvSpPr>
          <p:nvPr>
            <p:ph type="body"/>
          </p:nvPr>
        </p:nvSpPr>
        <p:spPr>
          <a:xfrm>
            <a:off x="457200" y="3681360"/>
            <a:ext cx="80456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69" name="PlaceHolder 3"/>
          <p:cNvSpPr>
            <a:spLocks noGrp="1"/>
          </p:cNvSpPr>
          <p:nvPr>
            <p:ph type="body"/>
          </p:nvPr>
        </p:nvSpPr>
        <p:spPr>
          <a:xfrm>
            <a:off x="457200" y="3681360"/>
            <a:ext cx="80463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72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73" name="PlaceHolder 4"/>
          <p:cNvSpPr>
            <a:spLocks noGrp="1"/>
          </p:cNvSpPr>
          <p:nvPr>
            <p:ph type="body"/>
          </p:nvPr>
        </p:nvSpPr>
        <p:spPr>
          <a:xfrm>
            <a:off x="4579920" y="368136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74" name="PlaceHolder 5"/>
          <p:cNvSpPr>
            <a:spLocks noGrp="1"/>
          </p:cNvSpPr>
          <p:nvPr>
            <p:ph type="body"/>
          </p:nvPr>
        </p:nvSpPr>
        <p:spPr>
          <a:xfrm>
            <a:off x="457200" y="368136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77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subTitle"/>
          </p:nvPr>
        </p:nvSpPr>
        <p:spPr>
          <a:xfrm>
            <a:off x="838080" y="2133720"/>
            <a:ext cx="7772040" cy="34477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457200" y="368136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4579920" y="368136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457200" y="3681360"/>
            <a:ext cx="80456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CustomShape 1"/>
          <p:cNvSpPr/>
          <p:nvPr/>
        </p:nvSpPr>
        <p:spPr>
          <a:xfrm>
            <a:off x="0" y="228600"/>
            <a:ext cx="9143640" cy="837720"/>
          </a:xfrm>
          <a:prstGeom prst="rect">
            <a:avLst/>
          </a:prstGeom>
          <a:gradFill>
            <a:gsLst>
              <a:gs pos="0">
                <a:srgbClr val="122032"/>
              </a:gs>
              <a:gs pos="100000">
                <a:srgbClr val="2E507A"/>
              </a:gs>
            </a:gsLst>
            <a:lin ang="0"/>
          </a:gradFill>
        </p:spPr>
      </p:sp>
      <p:sp>
        <p:nvSpPr>
          <p:cNvPr id="96" name="CustomShape 2"/>
          <p:cNvSpPr/>
          <p:nvPr/>
        </p:nvSpPr>
        <p:spPr>
          <a:xfrm>
            <a:off x="6613560" y="5918040"/>
            <a:ext cx="506160" cy="469440"/>
          </a:xfrm>
          <a:prstGeom prst="rect">
            <a:avLst/>
          </a:prstGeom>
          <a:solidFill>
            <a:srgbClr val="8AC246"/>
          </a:solidFill>
          <a:ln w="9360">
            <a:solidFill>
              <a:srgbClr val="DDDDDD"/>
            </a:solidFill>
            <a:miter/>
          </a:ln>
        </p:spPr>
      </p:sp>
      <p:sp>
        <p:nvSpPr>
          <p:cNvPr id="2" name="CustomShape 3"/>
          <p:cNvSpPr/>
          <p:nvPr/>
        </p:nvSpPr>
        <p:spPr>
          <a:xfrm>
            <a:off x="7629480" y="5918040"/>
            <a:ext cx="506160" cy="4694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3" name="CustomShape 4"/>
          <p:cNvSpPr/>
          <p:nvPr/>
        </p:nvSpPr>
        <p:spPr>
          <a:xfrm>
            <a:off x="7113600" y="5440320"/>
            <a:ext cx="507600" cy="47268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4" name="CustomShape 5"/>
          <p:cNvSpPr/>
          <p:nvPr/>
        </p:nvSpPr>
        <p:spPr>
          <a:xfrm>
            <a:off x="8626320" y="5918040"/>
            <a:ext cx="506160" cy="4694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5" name="CustomShape 6"/>
          <p:cNvSpPr/>
          <p:nvPr/>
        </p:nvSpPr>
        <p:spPr>
          <a:xfrm>
            <a:off x="4575240" y="5918040"/>
            <a:ext cx="506160" cy="4694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6" name="CustomShape 7"/>
          <p:cNvSpPr/>
          <p:nvPr/>
        </p:nvSpPr>
        <p:spPr>
          <a:xfrm>
            <a:off x="5600880" y="5918040"/>
            <a:ext cx="506160" cy="4694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7" name="CustomShape 8"/>
          <p:cNvSpPr/>
          <p:nvPr/>
        </p:nvSpPr>
        <p:spPr>
          <a:xfrm>
            <a:off x="5083200" y="5440320"/>
            <a:ext cx="507600" cy="47268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8" name="CustomShape 9"/>
          <p:cNvSpPr/>
          <p:nvPr/>
        </p:nvSpPr>
        <p:spPr>
          <a:xfrm>
            <a:off x="6097680" y="5440320"/>
            <a:ext cx="509400" cy="47268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9" name="CustomShape 10"/>
          <p:cNvSpPr/>
          <p:nvPr/>
        </p:nvSpPr>
        <p:spPr>
          <a:xfrm>
            <a:off x="4068720" y="5440320"/>
            <a:ext cx="509400" cy="472680"/>
          </a:xfrm>
          <a:prstGeom prst="rect">
            <a:avLst/>
          </a:prstGeom>
          <a:solidFill>
            <a:srgbClr val="8AC246"/>
          </a:solidFill>
          <a:ln w="9360">
            <a:solidFill>
              <a:srgbClr val="DDDDDD"/>
            </a:solidFill>
            <a:miter/>
          </a:ln>
        </p:spPr>
      </p:sp>
      <p:sp>
        <p:nvSpPr>
          <p:cNvPr id="10" name="CustomShape 11"/>
          <p:cNvSpPr/>
          <p:nvPr/>
        </p:nvSpPr>
        <p:spPr>
          <a:xfrm>
            <a:off x="6605640" y="4971960"/>
            <a:ext cx="506160" cy="472680"/>
          </a:xfrm>
          <a:prstGeom prst="rect">
            <a:avLst/>
          </a:prstGeom>
          <a:solidFill>
            <a:srgbClr val="EAEAEA"/>
          </a:solidFill>
          <a:ln w="9360">
            <a:solidFill>
              <a:srgbClr val="DDDDDD"/>
            </a:solidFill>
            <a:miter/>
          </a:ln>
        </p:spPr>
      </p:sp>
      <p:sp>
        <p:nvSpPr>
          <p:cNvPr id="11" name="CustomShape 12"/>
          <p:cNvSpPr/>
          <p:nvPr/>
        </p:nvSpPr>
        <p:spPr>
          <a:xfrm>
            <a:off x="7623000" y="4971960"/>
            <a:ext cx="506160" cy="472680"/>
          </a:xfrm>
          <a:prstGeom prst="rect">
            <a:avLst/>
          </a:prstGeom>
          <a:solidFill>
            <a:srgbClr val="8AC246"/>
          </a:solidFill>
          <a:ln w="9360">
            <a:solidFill>
              <a:srgbClr val="DDDDDD"/>
            </a:solidFill>
            <a:miter/>
          </a:ln>
        </p:spPr>
      </p:sp>
      <p:sp>
        <p:nvSpPr>
          <p:cNvPr id="12" name="CustomShape 13"/>
          <p:cNvSpPr/>
          <p:nvPr/>
        </p:nvSpPr>
        <p:spPr>
          <a:xfrm>
            <a:off x="8628120" y="4971960"/>
            <a:ext cx="507600" cy="472680"/>
          </a:xfrm>
          <a:prstGeom prst="rect">
            <a:avLst/>
          </a:prstGeom>
          <a:solidFill>
            <a:srgbClr val="EAEAEA"/>
          </a:solidFill>
          <a:ln w="9360">
            <a:solidFill>
              <a:srgbClr val="DDDDDD"/>
            </a:solidFill>
            <a:miter/>
          </a:ln>
        </p:spPr>
      </p:sp>
      <p:sp>
        <p:nvSpPr>
          <p:cNvPr id="13" name="CustomShape 14"/>
          <p:cNvSpPr/>
          <p:nvPr/>
        </p:nvSpPr>
        <p:spPr>
          <a:xfrm>
            <a:off x="5600880" y="4971960"/>
            <a:ext cx="506160" cy="472680"/>
          </a:xfrm>
          <a:prstGeom prst="rect">
            <a:avLst/>
          </a:prstGeom>
          <a:solidFill>
            <a:srgbClr val="EFC821"/>
          </a:solidFill>
          <a:ln w="9360">
            <a:solidFill>
              <a:srgbClr val="DDDDDD"/>
            </a:solidFill>
            <a:miter/>
          </a:ln>
        </p:spPr>
      </p:sp>
      <p:sp>
        <p:nvSpPr>
          <p:cNvPr id="14" name="CustomShape 15"/>
          <p:cNvSpPr/>
          <p:nvPr/>
        </p:nvSpPr>
        <p:spPr>
          <a:xfrm>
            <a:off x="8128080" y="6386400"/>
            <a:ext cx="506160" cy="4712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15" name="CustomShape 16"/>
          <p:cNvSpPr/>
          <p:nvPr/>
        </p:nvSpPr>
        <p:spPr>
          <a:xfrm>
            <a:off x="5091120" y="6386400"/>
            <a:ext cx="507600" cy="4712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16" name="CustomShape 17"/>
          <p:cNvSpPr/>
          <p:nvPr/>
        </p:nvSpPr>
        <p:spPr>
          <a:xfrm>
            <a:off x="6105600" y="6386400"/>
            <a:ext cx="507600" cy="471240"/>
          </a:xfrm>
          <a:prstGeom prst="rect">
            <a:avLst/>
          </a:prstGeom>
          <a:solidFill>
            <a:srgbClr val="EFC821"/>
          </a:solidFill>
          <a:ln w="9360">
            <a:solidFill>
              <a:srgbClr val="DDDDDD"/>
            </a:solidFill>
            <a:miter/>
          </a:ln>
        </p:spPr>
      </p:sp>
      <p:sp>
        <p:nvSpPr>
          <p:cNvPr id="17" name="CustomShape 18"/>
          <p:cNvSpPr/>
          <p:nvPr/>
        </p:nvSpPr>
        <p:spPr>
          <a:xfrm>
            <a:off x="4068720" y="6386400"/>
            <a:ext cx="509400" cy="4712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18" name="CustomShape 19"/>
          <p:cNvSpPr/>
          <p:nvPr/>
        </p:nvSpPr>
        <p:spPr>
          <a:xfrm>
            <a:off x="8113680" y="5440320"/>
            <a:ext cx="506160" cy="472680"/>
          </a:xfrm>
          <a:prstGeom prst="rect">
            <a:avLst/>
          </a:prstGeom>
          <a:solidFill>
            <a:srgbClr val="EFC821"/>
          </a:solidFill>
          <a:ln w="9360">
            <a:solidFill>
              <a:srgbClr val="DDDDDD"/>
            </a:solidFill>
            <a:miter/>
          </a:ln>
        </p:spPr>
      </p:sp>
      <p:sp>
        <p:nvSpPr>
          <p:cNvPr id="19" name="CustomShape 20"/>
          <p:cNvSpPr/>
          <p:nvPr/>
        </p:nvSpPr>
        <p:spPr>
          <a:xfrm>
            <a:off x="4575240" y="4965840"/>
            <a:ext cx="506160" cy="4694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0" name="CustomShape 21"/>
          <p:cNvSpPr/>
          <p:nvPr/>
        </p:nvSpPr>
        <p:spPr>
          <a:xfrm>
            <a:off x="7113600" y="6384960"/>
            <a:ext cx="507600" cy="4712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1" name="CustomShape 22"/>
          <p:cNvSpPr/>
          <p:nvPr/>
        </p:nvSpPr>
        <p:spPr>
          <a:xfrm>
            <a:off x="3556080" y="5918040"/>
            <a:ext cx="506160" cy="4694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2" name="CustomShape 23"/>
          <p:cNvSpPr/>
          <p:nvPr/>
        </p:nvSpPr>
        <p:spPr>
          <a:xfrm>
            <a:off x="3038400" y="5440320"/>
            <a:ext cx="506160" cy="47268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3" name="CustomShape 24"/>
          <p:cNvSpPr/>
          <p:nvPr/>
        </p:nvSpPr>
        <p:spPr>
          <a:xfrm>
            <a:off x="3556080" y="4971960"/>
            <a:ext cx="506160" cy="472680"/>
          </a:xfrm>
          <a:prstGeom prst="rect">
            <a:avLst/>
          </a:prstGeom>
          <a:solidFill>
            <a:srgbClr val="EFC821"/>
          </a:solidFill>
          <a:ln w="9360">
            <a:solidFill>
              <a:srgbClr val="DDDDDD"/>
            </a:solidFill>
            <a:miter/>
          </a:ln>
        </p:spPr>
      </p:sp>
      <p:sp>
        <p:nvSpPr>
          <p:cNvPr id="24" name="CustomShape 25"/>
          <p:cNvSpPr/>
          <p:nvPr/>
        </p:nvSpPr>
        <p:spPr>
          <a:xfrm>
            <a:off x="3046320" y="6386400"/>
            <a:ext cx="507600" cy="471240"/>
          </a:xfrm>
          <a:prstGeom prst="rect">
            <a:avLst/>
          </a:prstGeom>
          <a:solidFill>
            <a:srgbClr val="EFC821"/>
          </a:solidFill>
          <a:ln w="9360">
            <a:solidFill>
              <a:srgbClr val="DDDDDD"/>
            </a:solidFill>
            <a:miter/>
          </a:ln>
        </p:spPr>
      </p:sp>
      <p:sp>
        <p:nvSpPr>
          <p:cNvPr id="25" name="CustomShape 26"/>
          <p:cNvSpPr/>
          <p:nvPr/>
        </p:nvSpPr>
        <p:spPr>
          <a:xfrm>
            <a:off x="1523880" y="5918040"/>
            <a:ext cx="506160" cy="469440"/>
          </a:xfrm>
          <a:prstGeom prst="rect">
            <a:avLst/>
          </a:prstGeom>
          <a:solidFill>
            <a:srgbClr val="8AC246"/>
          </a:solidFill>
          <a:ln w="9360">
            <a:solidFill>
              <a:srgbClr val="DDDDDD"/>
            </a:solidFill>
            <a:miter/>
          </a:ln>
        </p:spPr>
      </p:sp>
      <p:sp>
        <p:nvSpPr>
          <p:cNvPr id="26" name="CustomShape 27"/>
          <p:cNvSpPr/>
          <p:nvPr/>
        </p:nvSpPr>
        <p:spPr>
          <a:xfrm>
            <a:off x="2540160" y="5918040"/>
            <a:ext cx="506160" cy="4694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7" name="CustomShape 28"/>
          <p:cNvSpPr/>
          <p:nvPr/>
        </p:nvSpPr>
        <p:spPr>
          <a:xfrm>
            <a:off x="2023920" y="5440320"/>
            <a:ext cx="506160" cy="47268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8" name="CustomShape 29"/>
          <p:cNvSpPr/>
          <p:nvPr/>
        </p:nvSpPr>
        <p:spPr>
          <a:xfrm>
            <a:off x="511200" y="5918040"/>
            <a:ext cx="506160" cy="4694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9" name="CustomShape 30"/>
          <p:cNvSpPr/>
          <p:nvPr/>
        </p:nvSpPr>
        <p:spPr>
          <a:xfrm>
            <a:off x="4680" y="5440320"/>
            <a:ext cx="506160" cy="47268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30" name="CustomShape 31"/>
          <p:cNvSpPr/>
          <p:nvPr/>
        </p:nvSpPr>
        <p:spPr>
          <a:xfrm>
            <a:off x="1008000" y="5440320"/>
            <a:ext cx="507600" cy="47268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31" name="CustomShape 32"/>
          <p:cNvSpPr/>
          <p:nvPr/>
        </p:nvSpPr>
        <p:spPr>
          <a:xfrm>
            <a:off x="1514520" y="4971960"/>
            <a:ext cx="507600" cy="472680"/>
          </a:xfrm>
          <a:prstGeom prst="rect">
            <a:avLst/>
          </a:prstGeom>
          <a:solidFill>
            <a:srgbClr val="EAEAEA"/>
          </a:solidFill>
          <a:ln w="9360">
            <a:solidFill>
              <a:srgbClr val="DDDDDD"/>
            </a:solidFill>
            <a:miter/>
          </a:ln>
        </p:spPr>
      </p:sp>
      <p:sp>
        <p:nvSpPr>
          <p:cNvPr id="32" name="CustomShape 33"/>
          <p:cNvSpPr/>
          <p:nvPr/>
        </p:nvSpPr>
        <p:spPr>
          <a:xfrm>
            <a:off x="2532240" y="4971960"/>
            <a:ext cx="507600" cy="472680"/>
          </a:xfrm>
          <a:prstGeom prst="rect">
            <a:avLst/>
          </a:prstGeom>
          <a:solidFill>
            <a:srgbClr val="EAEAEA"/>
          </a:solidFill>
          <a:ln w="9360">
            <a:solidFill>
              <a:srgbClr val="DDDDDD"/>
            </a:solidFill>
            <a:miter/>
          </a:ln>
        </p:spPr>
      </p:sp>
      <p:sp>
        <p:nvSpPr>
          <p:cNvPr id="33" name="CustomShape 34"/>
          <p:cNvSpPr/>
          <p:nvPr/>
        </p:nvSpPr>
        <p:spPr>
          <a:xfrm>
            <a:off x="511200" y="4971960"/>
            <a:ext cx="506160" cy="472680"/>
          </a:xfrm>
          <a:prstGeom prst="rect">
            <a:avLst/>
          </a:prstGeom>
          <a:solidFill>
            <a:srgbClr val="EFC821"/>
          </a:solidFill>
          <a:ln w="9360">
            <a:solidFill>
              <a:srgbClr val="DDDDDD"/>
            </a:solidFill>
            <a:miter/>
          </a:ln>
        </p:spPr>
      </p:sp>
      <p:sp>
        <p:nvSpPr>
          <p:cNvPr id="34" name="CustomShape 35"/>
          <p:cNvSpPr/>
          <p:nvPr/>
        </p:nvSpPr>
        <p:spPr>
          <a:xfrm>
            <a:off x="12600" y="6386400"/>
            <a:ext cx="507600" cy="4712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35" name="CustomShape 36"/>
          <p:cNvSpPr/>
          <p:nvPr/>
        </p:nvSpPr>
        <p:spPr>
          <a:xfrm>
            <a:off x="1015920" y="6386400"/>
            <a:ext cx="507600" cy="4712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36" name="CustomShape 37"/>
          <p:cNvSpPr/>
          <p:nvPr/>
        </p:nvSpPr>
        <p:spPr>
          <a:xfrm>
            <a:off x="2023920" y="6384960"/>
            <a:ext cx="506160" cy="4712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37" name="CustomShape 38"/>
          <p:cNvSpPr/>
          <p:nvPr/>
        </p:nvSpPr>
        <p:spPr>
          <a:xfrm>
            <a:off x="0" y="4908600"/>
            <a:ext cx="9143640" cy="1477440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FFFFFF"/>
              </a:gs>
            </a:gsLst>
            <a:lin ang="5400000"/>
          </a:gradFill>
        </p:spPr>
      </p:sp>
      <p:sp>
        <p:nvSpPr>
          <p:cNvPr id="38" name="Line 39"/>
          <p:cNvSpPr/>
          <p:nvPr/>
        </p:nvSpPr>
        <p:spPr>
          <a:xfrm>
            <a:off x="5522760" y="4680"/>
            <a:ext cx="33480" cy="6853320"/>
          </a:xfrm>
          <a:prstGeom prst="line">
            <a:avLst/>
          </a:prstGeom>
          <a:ln w="9360">
            <a:solidFill>
              <a:srgbClr val="DDDDDD"/>
            </a:solidFill>
            <a:round/>
          </a:ln>
        </p:spPr>
      </p:sp>
      <p:sp>
        <p:nvSpPr>
          <p:cNvPr id="39" name="Line 40"/>
          <p:cNvSpPr/>
          <p:nvPr/>
        </p:nvSpPr>
        <p:spPr>
          <a:xfrm>
            <a:off x="6237000" y="4680"/>
            <a:ext cx="33480" cy="6853320"/>
          </a:xfrm>
          <a:prstGeom prst="line">
            <a:avLst/>
          </a:prstGeom>
          <a:ln w="9360">
            <a:solidFill>
              <a:srgbClr val="DDDDDD"/>
            </a:solidFill>
            <a:round/>
          </a:ln>
        </p:spPr>
      </p:sp>
      <p:sp>
        <p:nvSpPr>
          <p:cNvPr id="40" name="Line 41"/>
          <p:cNvSpPr/>
          <p:nvPr/>
        </p:nvSpPr>
        <p:spPr>
          <a:xfrm>
            <a:off x="6976800" y="4680"/>
            <a:ext cx="33480" cy="6853320"/>
          </a:xfrm>
          <a:prstGeom prst="line">
            <a:avLst/>
          </a:prstGeom>
          <a:ln w="9360">
            <a:solidFill>
              <a:srgbClr val="DDDDDD"/>
            </a:solidFill>
            <a:round/>
          </a:ln>
        </p:spPr>
      </p:sp>
      <p:sp>
        <p:nvSpPr>
          <p:cNvPr id="41" name="Line 42"/>
          <p:cNvSpPr/>
          <p:nvPr/>
        </p:nvSpPr>
        <p:spPr>
          <a:xfrm>
            <a:off x="7691400" y="4680"/>
            <a:ext cx="33120" cy="6853320"/>
          </a:xfrm>
          <a:prstGeom prst="line">
            <a:avLst/>
          </a:prstGeom>
          <a:ln w="9360">
            <a:solidFill>
              <a:srgbClr val="DDDDDD"/>
            </a:solidFill>
            <a:round/>
          </a:ln>
        </p:spPr>
      </p:sp>
      <p:sp>
        <p:nvSpPr>
          <p:cNvPr id="42" name="Line 43"/>
          <p:cNvSpPr/>
          <p:nvPr/>
        </p:nvSpPr>
        <p:spPr>
          <a:xfrm>
            <a:off x="8416800" y="4680"/>
            <a:ext cx="33120" cy="6853320"/>
          </a:xfrm>
          <a:prstGeom prst="line">
            <a:avLst/>
          </a:prstGeom>
          <a:ln w="9360">
            <a:solidFill>
              <a:srgbClr val="DDDDDD"/>
            </a:solidFill>
            <a:round/>
          </a:ln>
        </p:spPr>
      </p:sp>
      <p:sp>
        <p:nvSpPr>
          <p:cNvPr id="43" name="Line 44"/>
          <p:cNvSpPr/>
          <p:nvPr/>
        </p:nvSpPr>
        <p:spPr>
          <a:xfrm>
            <a:off x="2620800" y="4680"/>
            <a:ext cx="33480" cy="6853320"/>
          </a:xfrm>
          <a:prstGeom prst="line">
            <a:avLst/>
          </a:prstGeom>
          <a:ln w="9360">
            <a:solidFill>
              <a:srgbClr val="DDDDDD"/>
            </a:solidFill>
            <a:round/>
          </a:ln>
        </p:spPr>
      </p:sp>
      <p:sp>
        <p:nvSpPr>
          <p:cNvPr id="44" name="Line 45"/>
          <p:cNvSpPr/>
          <p:nvPr/>
        </p:nvSpPr>
        <p:spPr>
          <a:xfrm>
            <a:off x="3335040" y="4680"/>
            <a:ext cx="33480" cy="6853320"/>
          </a:xfrm>
          <a:prstGeom prst="line">
            <a:avLst/>
          </a:prstGeom>
          <a:ln w="9360">
            <a:solidFill>
              <a:srgbClr val="DDDDDD"/>
            </a:solidFill>
            <a:round/>
          </a:ln>
        </p:spPr>
      </p:sp>
      <p:sp>
        <p:nvSpPr>
          <p:cNvPr id="45" name="Line 46"/>
          <p:cNvSpPr/>
          <p:nvPr/>
        </p:nvSpPr>
        <p:spPr>
          <a:xfrm>
            <a:off x="4074840" y="4680"/>
            <a:ext cx="33480" cy="6853320"/>
          </a:xfrm>
          <a:prstGeom prst="line">
            <a:avLst/>
          </a:prstGeom>
          <a:ln w="9360">
            <a:solidFill>
              <a:srgbClr val="DDDDDD"/>
            </a:solidFill>
            <a:round/>
          </a:ln>
        </p:spPr>
      </p:sp>
      <p:sp>
        <p:nvSpPr>
          <p:cNvPr id="46" name="Line 47"/>
          <p:cNvSpPr/>
          <p:nvPr/>
        </p:nvSpPr>
        <p:spPr>
          <a:xfrm>
            <a:off x="4789440" y="4680"/>
            <a:ext cx="33120" cy="6853320"/>
          </a:xfrm>
          <a:prstGeom prst="line">
            <a:avLst/>
          </a:prstGeom>
          <a:ln w="9360">
            <a:solidFill>
              <a:srgbClr val="DDDDDD"/>
            </a:solidFill>
            <a:round/>
          </a:ln>
        </p:spPr>
      </p:sp>
      <p:sp>
        <p:nvSpPr>
          <p:cNvPr id="47" name="Line 48"/>
          <p:cNvSpPr/>
          <p:nvPr/>
        </p:nvSpPr>
        <p:spPr>
          <a:xfrm>
            <a:off x="434880" y="4680"/>
            <a:ext cx="33120" cy="6853320"/>
          </a:xfrm>
          <a:prstGeom prst="line">
            <a:avLst/>
          </a:prstGeom>
          <a:ln w="9360">
            <a:solidFill>
              <a:srgbClr val="DDDDDD"/>
            </a:solidFill>
            <a:round/>
          </a:ln>
        </p:spPr>
      </p:sp>
      <p:sp>
        <p:nvSpPr>
          <p:cNvPr id="48" name="Line 49"/>
          <p:cNvSpPr/>
          <p:nvPr/>
        </p:nvSpPr>
        <p:spPr>
          <a:xfrm>
            <a:off x="1174680" y="4680"/>
            <a:ext cx="33120" cy="6853320"/>
          </a:xfrm>
          <a:prstGeom prst="line">
            <a:avLst/>
          </a:prstGeom>
          <a:ln w="9360">
            <a:solidFill>
              <a:srgbClr val="DDDDDD"/>
            </a:solidFill>
            <a:round/>
          </a:ln>
        </p:spPr>
      </p:sp>
      <p:sp>
        <p:nvSpPr>
          <p:cNvPr id="49" name="Line 50"/>
          <p:cNvSpPr/>
          <p:nvPr/>
        </p:nvSpPr>
        <p:spPr>
          <a:xfrm>
            <a:off x="1888920" y="4680"/>
            <a:ext cx="33480" cy="6853320"/>
          </a:xfrm>
          <a:prstGeom prst="line">
            <a:avLst/>
          </a:prstGeom>
          <a:ln w="9360">
            <a:solidFill>
              <a:srgbClr val="DDDDDD"/>
            </a:solidFill>
            <a:round/>
          </a:ln>
        </p:spPr>
      </p:sp>
      <p:sp>
        <p:nvSpPr>
          <p:cNvPr id="50" name="CustomShape 51"/>
          <p:cNvSpPr/>
          <p:nvPr/>
        </p:nvSpPr>
        <p:spPr>
          <a:xfrm>
            <a:off x="0" y="1795320"/>
            <a:ext cx="9143640" cy="2503080"/>
          </a:xfrm>
          <a:prstGeom prst="rect">
            <a:avLst/>
          </a:prstGeom>
          <a:gradFill>
            <a:gsLst>
              <a:gs pos="0">
                <a:srgbClr val="152538"/>
              </a:gs>
              <a:gs pos="100000">
                <a:srgbClr val="2E507A"/>
              </a:gs>
            </a:gsLst>
            <a:lin ang="0"/>
          </a:gradFill>
        </p:spPr>
      </p:sp>
      <p:sp>
        <p:nvSpPr>
          <p:cNvPr id="51" name="CustomShape 52"/>
          <p:cNvSpPr/>
          <p:nvPr/>
        </p:nvSpPr>
        <p:spPr>
          <a:xfrm>
            <a:off x="5553000" y="5576760"/>
            <a:ext cx="712440" cy="644040"/>
          </a:xfrm>
          <a:prstGeom prst="rect">
            <a:avLst/>
          </a:prstGeom>
          <a:solidFill>
            <a:srgbClr val="8AC246"/>
          </a:solidFill>
        </p:spPr>
      </p:sp>
      <p:sp>
        <p:nvSpPr>
          <p:cNvPr id="52" name="CustomShape 53"/>
          <p:cNvSpPr/>
          <p:nvPr/>
        </p:nvSpPr>
        <p:spPr>
          <a:xfrm>
            <a:off x="7007400" y="5587920"/>
            <a:ext cx="725040" cy="634680"/>
          </a:xfrm>
          <a:prstGeom prst="rect">
            <a:avLst/>
          </a:prstGeom>
          <a:solidFill>
            <a:srgbClr val="DDDDDD"/>
          </a:solidFill>
        </p:spPr>
      </p:sp>
      <p:sp>
        <p:nvSpPr>
          <p:cNvPr id="53" name="CustomShape 54"/>
          <p:cNvSpPr/>
          <p:nvPr/>
        </p:nvSpPr>
        <p:spPr>
          <a:xfrm>
            <a:off x="6269040" y="4943520"/>
            <a:ext cx="725040" cy="636120"/>
          </a:xfrm>
          <a:prstGeom prst="rect">
            <a:avLst/>
          </a:prstGeom>
          <a:solidFill>
            <a:srgbClr val="DDDDDD"/>
          </a:solidFill>
        </p:spPr>
      </p:sp>
      <p:sp>
        <p:nvSpPr>
          <p:cNvPr id="54" name="CustomShape 55"/>
          <p:cNvSpPr/>
          <p:nvPr/>
        </p:nvSpPr>
        <p:spPr>
          <a:xfrm>
            <a:off x="8447040" y="5587920"/>
            <a:ext cx="696600" cy="634680"/>
          </a:xfrm>
          <a:prstGeom prst="rect">
            <a:avLst/>
          </a:prstGeom>
          <a:solidFill>
            <a:srgbClr val="DDDDDD"/>
          </a:solidFill>
        </p:spPr>
      </p:sp>
      <p:sp>
        <p:nvSpPr>
          <p:cNvPr id="55" name="CustomShape 56"/>
          <p:cNvSpPr/>
          <p:nvPr/>
        </p:nvSpPr>
        <p:spPr>
          <a:xfrm>
            <a:off x="2651040" y="5587920"/>
            <a:ext cx="725040" cy="634680"/>
          </a:xfrm>
          <a:prstGeom prst="rect">
            <a:avLst/>
          </a:prstGeom>
          <a:solidFill>
            <a:srgbClr val="DDDDDD"/>
          </a:solidFill>
        </p:spPr>
      </p:sp>
      <p:sp>
        <p:nvSpPr>
          <p:cNvPr id="56" name="CustomShape 57"/>
          <p:cNvSpPr/>
          <p:nvPr/>
        </p:nvSpPr>
        <p:spPr>
          <a:xfrm>
            <a:off x="4105440" y="5587920"/>
            <a:ext cx="725040" cy="634680"/>
          </a:xfrm>
          <a:prstGeom prst="rect">
            <a:avLst/>
          </a:prstGeom>
          <a:solidFill>
            <a:srgbClr val="DDDDDD"/>
          </a:solidFill>
        </p:spPr>
      </p:sp>
      <p:sp>
        <p:nvSpPr>
          <p:cNvPr id="57" name="CustomShape 58"/>
          <p:cNvSpPr/>
          <p:nvPr/>
        </p:nvSpPr>
        <p:spPr>
          <a:xfrm>
            <a:off x="3367080" y="4943520"/>
            <a:ext cx="725040" cy="636120"/>
          </a:xfrm>
          <a:prstGeom prst="rect">
            <a:avLst/>
          </a:prstGeom>
          <a:solidFill>
            <a:srgbClr val="DDDDDD"/>
          </a:solidFill>
        </p:spPr>
      </p:sp>
      <p:sp>
        <p:nvSpPr>
          <p:cNvPr id="58" name="CustomShape 59"/>
          <p:cNvSpPr/>
          <p:nvPr/>
        </p:nvSpPr>
        <p:spPr>
          <a:xfrm>
            <a:off x="4818240" y="4943520"/>
            <a:ext cx="725040" cy="636120"/>
          </a:xfrm>
          <a:prstGeom prst="rect">
            <a:avLst/>
          </a:prstGeom>
          <a:solidFill>
            <a:srgbClr val="DDDDDD"/>
          </a:solidFill>
        </p:spPr>
      </p:sp>
      <p:sp>
        <p:nvSpPr>
          <p:cNvPr id="59" name="CustomShape 60"/>
          <p:cNvSpPr/>
          <p:nvPr/>
        </p:nvSpPr>
        <p:spPr>
          <a:xfrm>
            <a:off x="1917720" y="4943520"/>
            <a:ext cx="725040" cy="636120"/>
          </a:xfrm>
          <a:prstGeom prst="rect">
            <a:avLst/>
          </a:prstGeom>
          <a:solidFill>
            <a:srgbClr val="8AC246"/>
          </a:solidFill>
        </p:spPr>
      </p:sp>
      <p:sp>
        <p:nvSpPr>
          <p:cNvPr id="60" name="CustomShape 61"/>
          <p:cNvSpPr/>
          <p:nvPr/>
        </p:nvSpPr>
        <p:spPr>
          <a:xfrm>
            <a:off x="5541840" y="4309920"/>
            <a:ext cx="725040" cy="636120"/>
          </a:xfrm>
          <a:prstGeom prst="rect">
            <a:avLst/>
          </a:prstGeom>
          <a:solidFill>
            <a:srgbClr val="8AC246"/>
          </a:solidFill>
        </p:spPr>
      </p:sp>
      <p:sp>
        <p:nvSpPr>
          <p:cNvPr id="61" name="CustomShape 62"/>
          <p:cNvSpPr/>
          <p:nvPr/>
        </p:nvSpPr>
        <p:spPr>
          <a:xfrm>
            <a:off x="6996240" y="4300560"/>
            <a:ext cx="725040" cy="645840"/>
          </a:xfrm>
          <a:prstGeom prst="rect">
            <a:avLst/>
          </a:prstGeom>
          <a:solidFill>
            <a:srgbClr val="8AC246"/>
          </a:solidFill>
        </p:spPr>
      </p:sp>
      <p:sp>
        <p:nvSpPr>
          <p:cNvPr id="62" name="CustomShape 63"/>
          <p:cNvSpPr/>
          <p:nvPr/>
        </p:nvSpPr>
        <p:spPr>
          <a:xfrm>
            <a:off x="8435880" y="4300560"/>
            <a:ext cx="703080" cy="645840"/>
          </a:xfrm>
          <a:prstGeom prst="rect">
            <a:avLst/>
          </a:prstGeom>
          <a:solidFill>
            <a:srgbClr val="8AC246"/>
          </a:solidFill>
        </p:spPr>
      </p:sp>
      <p:sp>
        <p:nvSpPr>
          <p:cNvPr id="63" name="CustomShape 64"/>
          <p:cNvSpPr/>
          <p:nvPr/>
        </p:nvSpPr>
        <p:spPr>
          <a:xfrm>
            <a:off x="4105440" y="4309920"/>
            <a:ext cx="725040" cy="636120"/>
          </a:xfrm>
          <a:prstGeom prst="rect">
            <a:avLst/>
          </a:prstGeom>
          <a:solidFill>
            <a:srgbClr val="DDDDDD"/>
          </a:solidFill>
        </p:spPr>
      </p:sp>
      <p:sp>
        <p:nvSpPr>
          <p:cNvPr id="64" name="CustomShape 65"/>
          <p:cNvSpPr/>
          <p:nvPr/>
        </p:nvSpPr>
        <p:spPr>
          <a:xfrm>
            <a:off x="7719840" y="6221520"/>
            <a:ext cx="725040" cy="636120"/>
          </a:xfrm>
          <a:prstGeom prst="rect">
            <a:avLst/>
          </a:prstGeom>
          <a:solidFill>
            <a:srgbClr val="DDDDDD"/>
          </a:solidFill>
        </p:spPr>
      </p:sp>
      <p:sp>
        <p:nvSpPr>
          <p:cNvPr id="65" name="CustomShape 66"/>
          <p:cNvSpPr/>
          <p:nvPr/>
        </p:nvSpPr>
        <p:spPr>
          <a:xfrm>
            <a:off x="3371760" y="6221520"/>
            <a:ext cx="728280" cy="636120"/>
          </a:xfrm>
          <a:prstGeom prst="rect">
            <a:avLst/>
          </a:prstGeom>
          <a:solidFill>
            <a:srgbClr val="DDDDDD"/>
          </a:solidFill>
        </p:spPr>
      </p:sp>
      <p:sp>
        <p:nvSpPr>
          <p:cNvPr id="66" name="CustomShape 67"/>
          <p:cNvSpPr/>
          <p:nvPr/>
        </p:nvSpPr>
        <p:spPr>
          <a:xfrm>
            <a:off x="4826160" y="6221520"/>
            <a:ext cx="725040" cy="636120"/>
          </a:xfrm>
          <a:prstGeom prst="rect">
            <a:avLst/>
          </a:prstGeom>
          <a:solidFill>
            <a:srgbClr val="DDDDDD"/>
          </a:solidFill>
        </p:spPr>
      </p:sp>
      <p:sp>
        <p:nvSpPr>
          <p:cNvPr id="67" name="CustomShape 68"/>
          <p:cNvSpPr/>
          <p:nvPr/>
        </p:nvSpPr>
        <p:spPr>
          <a:xfrm>
            <a:off x="1920960" y="6221520"/>
            <a:ext cx="725040" cy="636120"/>
          </a:xfrm>
          <a:prstGeom prst="rect">
            <a:avLst/>
          </a:prstGeom>
          <a:solidFill>
            <a:srgbClr val="DDDDDD"/>
          </a:solidFill>
        </p:spPr>
      </p:sp>
      <p:sp>
        <p:nvSpPr>
          <p:cNvPr id="68" name="Line 69"/>
          <p:cNvSpPr/>
          <p:nvPr/>
        </p:nvSpPr>
        <p:spPr>
          <a:xfrm flipH="1">
            <a:off x="0" y="533160"/>
            <a:ext cx="9144000" cy="0"/>
          </a:xfrm>
          <a:prstGeom prst="line">
            <a:avLst/>
          </a:prstGeom>
          <a:ln w="9360">
            <a:solidFill>
              <a:srgbClr val="DDDDDD"/>
            </a:solidFill>
            <a:round/>
          </a:ln>
        </p:spPr>
      </p:sp>
      <p:sp>
        <p:nvSpPr>
          <p:cNvPr id="69" name="Line 70"/>
          <p:cNvSpPr/>
          <p:nvPr/>
        </p:nvSpPr>
        <p:spPr>
          <a:xfrm flipH="1">
            <a:off x="0" y="1163520"/>
            <a:ext cx="9144000" cy="0"/>
          </a:xfrm>
          <a:prstGeom prst="line">
            <a:avLst/>
          </a:prstGeom>
          <a:ln w="9360">
            <a:solidFill>
              <a:srgbClr val="DDDDDD"/>
            </a:solidFill>
            <a:round/>
          </a:ln>
        </p:spPr>
      </p:sp>
      <p:sp>
        <p:nvSpPr>
          <p:cNvPr id="70" name="Line 71"/>
          <p:cNvSpPr/>
          <p:nvPr/>
        </p:nvSpPr>
        <p:spPr>
          <a:xfrm flipH="1">
            <a:off x="0" y="1782720"/>
            <a:ext cx="9144000" cy="0"/>
          </a:xfrm>
          <a:prstGeom prst="line">
            <a:avLst/>
          </a:prstGeom>
          <a:ln w="9360">
            <a:solidFill>
              <a:srgbClr val="DDDDDD"/>
            </a:solidFill>
            <a:round/>
          </a:ln>
        </p:spPr>
      </p:sp>
      <p:sp>
        <p:nvSpPr>
          <p:cNvPr id="71" name="Line 72"/>
          <p:cNvSpPr/>
          <p:nvPr/>
        </p:nvSpPr>
        <p:spPr>
          <a:xfrm flipH="1">
            <a:off x="0" y="4297320"/>
            <a:ext cx="9144000" cy="0"/>
          </a:xfrm>
          <a:prstGeom prst="line">
            <a:avLst/>
          </a:prstGeom>
          <a:ln w="9360">
            <a:solidFill>
              <a:srgbClr val="DDDDDD"/>
            </a:solidFill>
            <a:round/>
          </a:ln>
        </p:spPr>
      </p:sp>
      <p:sp>
        <p:nvSpPr>
          <p:cNvPr id="72" name="Line 73"/>
          <p:cNvSpPr/>
          <p:nvPr/>
        </p:nvSpPr>
        <p:spPr>
          <a:xfrm flipH="1">
            <a:off x="0" y="4938480"/>
            <a:ext cx="9144000" cy="0"/>
          </a:xfrm>
          <a:prstGeom prst="line">
            <a:avLst/>
          </a:prstGeom>
          <a:ln w="9360">
            <a:solidFill>
              <a:srgbClr val="DDDDDD"/>
            </a:solidFill>
            <a:round/>
          </a:ln>
        </p:spPr>
      </p:sp>
      <p:sp>
        <p:nvSpPr>
          <p:cNvPr id="73" name="Line 74"/>
          <p:cNvSpPr/>
          <p:nvPr/>
        </p:nvSpPr>
        <p:spPr>
          <a:xfrm flipH="1">
            <a:off x="0" y="5581440"/>
            <a:ext cx="9144000" cy="0"/>
          </a:xfrm>
          <a:prstGeom prst="line">
            <a:avLst/>
          </a:prstGeom>
          <a:ln w="9360">
            <a:solidFill>
              <a:srgbClr val="DDDDDD"/>
            </a:solidFill>
            <a:round/>
          </a:ln>
        </p:spPr>
      </p:sp>
      <p:sp>
        <p:nvSpPr>
          <p:cNvPr id="74" name="Line 75"/>
          <p:cNvSpPr/>
          <p:nvPr/>
        </p:nvSpPr>
        <p:spPr>
          <a:xfrm flipH="1">
            <a:off x="0" y="6222960"/>
            <a:ext cx="9144000" cy="0"/>
          </a:xfrm>
          <a:prstGeom prst="line">
            <a:avLst/>
          </a:prstGeom>
          <a:ln w="9360">
            <a:solidFill>
              <a:srgbClr val="DDDDDD"/>
            </a:solidFill>
            <a:round/>
          </a:ln>
        </p:spPr>
      </p:sp>
      <p:sp>
        <p:nvSpPr>
          <p:cNvPr id="75" name="CustomShape 76"/>
          <p:cNvSpPr/>
          <p:nvPr/>
        </p:nvSpPr>
        <p:spPr>
          <a:xfrm>
            <a:off x="0" y="461880"/>
            <a:ext cx="1098360" cy="42552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2200" b="1">
                <a:solidFill>
                  <a:srgbClr val="FFFFFF"/>
                </a:solidFill>
                <a:latin typeface="Calibri"/>
                <a:ea typeface="微软雅黑"/>
              </a:rPr>
              <a:t>LOGO</a:t>
            </a:r>
            <a:endParaRPr/>
          </a:p>
        </p:txBody>
      </p:sp>
      <p:sp>
        <p:nvSpPr>
          <p:cNvPr id="76" name="CustomShape 77"/>
          <p:cNvSpPr/>
          <p:nvPr/>
        </p:nvSpPr>
        <p:spPr>
          <a:xfrm>
            <a:off x="5524560" y="534960"/>
            <a:ext cx="725040" cy="632880"/>
          </a:xfrm>
          <a:prstGeom prst="rect">
            <a:avLst/>
          </a:prstGeom>
          <a:solidFill>
            <a:srgbClr val="DDDDDD"/>
          </a:solidFill>
        </p:spPr>
      </p:sp>
      <p:sp>
        <p:nvSpPr>
          <p:cNvPr id="77" name="CustomShape 78"/>
          <p:cNvSpPr/>
          <p:nvPr/>
        </p:nvSpPr>
        <p:spPr>
          <a:xfrm>
            <a:off x="6978600" y="534960"/>
            <a:ext cx="725040" cy="632880"/>
          </a:xfrm>
          <a:prstGeom prst="rect">
            <a:avLst/>
          </a:prstGeom>
          <a:solidFill>
            <a:srgbClr val="DDDDDD"/>
          </a:solidFill>
        </p:spPr>
      </p:sp>
      <p:sp>
        <p:nvSpPr>
          <p:cNvPr id="78" name="CustomShape 79"/>
          <p:cNvSpPr/>
          <p:nvPr/>
        </p:nvSpPr>
        <p:spPr>
          <a:xfrm>
            <a:off x="7691400" y="4680"/>
            <a:ext cx="725040" cy="522000"/>
          </a:xfrm>
          <a:prstGeom prst="rect">
            <a:avLst/>
          </a:prstGeom>
          <a:solidFill>
            <a:srgbClr val="EFC821"/>
          </a:solidFill>
        </p:spPr>
      </p:sp>
      <p:sp>
        <p:nvSpPr>
          <p:cNvPr id="79" name="CustomShape 80"/>
          <p:cNvSpPr/>
          <p:nvPr/>
        </p:nvSpPr>
        <p:spPr>
          <a:xfrm>
            <a:off x="4076640" y="534960"/>
            <a:ext cx="725040" cy="632880"/>
          </a:xfrm>
          <a:prstGeom prst="rect">
            <a:avLst/>
          </a:prstGeom>
          <a:solidFill>
            <a:srgbClr val="DDDDDD"/>
          </a:solidFill>
        </p:spPr>
      </p:sp>
      <p:sp>
        <p:nvSpPr>
          <p:cNvPr id="80" name="CustomShape 81"/>
          <p:cNvSpPr/>
          <p:nvPr/>
        </p:nvSpPr>
        <p:spPr>
          <a:xfrm>
            <a:off x="4789440" y="4680"/>
            <a:ext cx="725040" cy="522000"/>
          </a:xfrm>
          <a:prstGeom prst="rect">
            <a:avLst/>
          </a:prstGeom>
          <a:solidFill>
            <a:srgbClr val="DDDDDD"/>
          </a:solidFill>
        </p:spPr>
      </p:sp>
      <p:sp>
        <p:nvSpPr>
          <p:cNvPr id="81" name="CustomShape 82"/>
          <p:cNvSpPr/>
          <p:nvPr/>
        </p:nvSpPr>
        <p:spPr>
          <a:xfrm>
            <a:off x="446040" y="1147680"/>
            <a:ext cx="725040" cy="632880"/>
          </a:xfrm>
          <a:prstGeom prst="rect">
            <a:avLst/>
          </a:prstGeom>
          <a:solidFill>
            <a:srgbClr val="EFC821"/>
          </a:solidFill>
        </p:spPr>
      </p:sp>
      <p:sp>
        <p:nvSpPr>
          <p:cNvPr id="82" name="CustomShape 83"/>
          <p:cNvSpPr/>
          <p:nvPr/>
        </p:nvSpPr>
        <p:spPr>
          <a:xfrm>
            <a:off x="1889280" y="4680"/>
            <a:ext cx="725040" cy="522000"/>
          </a:xfrm>
          <a:prstGeom prst="rect">
            <a:avLst/>
          </a:prstGeom>
          <a:solidFill>
            <a:srgbClr val="DDDDDD"/>
          </a:solidFill>
        </p:spPr>
      </p:sp>
      <p:sp>
        <p:nvSpPr>
          <p:cNvPr id="83" name="CustomShape 84"/>
          <p:cNvSpPr/>
          <p:nvPr/>
        </p:nvSpPr>
        <p:spPr>
          <a:xfrm>
            <a:off x="6251400" y="1165320"/>
            <a:ext cx="725040" cy="632880"/>
          </a:xfrm>
          <a:prstGeom prst="rect">
            <a:avLst/>
          </a:prstGeom>
          <a:solidFill>
            <a:srgbClr val="DDDDDD"/>
          </a:solidFill>
        </p:spPr>
      </p:sp>
      <p:sp>
        <p:nvSpPr>
          <p:cNvPr id="84" name="CustomShape 85"/>
          <p:cNvSpPr/>
          <p:nvPr/>
        </p:nvSpPr>
        <p:spPr>
          <a:xfrm>
            <a:off x="7691400" y="1165320"/>
            <a:ext cx="725040" cy="632880"/>
          </a:xfrm>
          <a:prstGeom prst="rect">
            <a:avLst/>
          </a:prstGeom>
          <a:solidFill>
            <a:srgbClr val="EFC821"/>
          </a:solidFill>
        </p:spPr>
      </p:sp>
      <p:sp>
        <p:nvSpPr>
          <p:cNvPr id="85" name="CustomShape 86"/>
          <p:cNvSpPr/>
          <p:nvPr/>
        </p:nvSpPr>
        <p:spPr>
          <a:xfrm>
            <a:off x="3349800" y="1165320"/>
            <a:ext cx="725040" cy="632880"/>
          </a:xfrm>
          <a:prstGeom prst="rect">
            <a:avLst/>
          </a:prstGeom>
          <a:solidFill>
            <a:srgbClr val="DDDDDD"/>
          </a:solidFill>
        </p:spPr>
      </p:sp>
      <p:sp>
        <p:nvSpPr>
          <p:cNvPr id="86" name="CustomShape 87"/>
          <p:cNvSpPr/>
          <p:nvPr/>
        </p:nvSpPr>
        <p:spPr>
          <a:xfrm>
            <a:off x="4800600" y="1165320"/>
            <a:ext cx="725040" cy="632880"/>
          </a:xfrm>
          <a:prstGeom prst="rect">
            <a:avLst/>
          </a:prstGeom>
          <a:solidFill>
            <a:srgbClr val="EFC821"/>
          </a:solidFill>
        </p:spPr>
      </p:sp>
      <p:sp>
        <p:nvSpPr>
          <p:cNvPr id="87" name="CustomShape 88"/>
          <p:cNvSpPr/>
          <p:nvPr/>
        </p:nvSpPr>
        <p:spPr>
          <a:xfrm>
            <a:off x="1889280" y="1165320"/>
            <a:ext cx="725040" cy="632880"/>
          </a:xfrm>
          <a:prstGeom prst="rect">
            <a:avLst/>
          </a:prstGeom>
          <a:solidFill>
            <a:srgbClr val="EFC821"/>
          </a:solidFill>
        </p:spPr>
      </p:sp>
      <p:sp>
        <p:nvSpPr>
          <p:cNvPr id="88" name="CustomShape 89"/>
          <p:cNvSpPr/>
          <p:nvPr/>
        </p:nvSpPr>
        <p:spPr>
          <a:xfrm>
            <a:off x="438120" y="4680"/>
            <a:ext cx="725040" cy="522000"/>
          </a:xfrm>
          <a:prstGeom prst="rect">
            <a:avLst/>
          </a:prstGeom>
          <a:solidFill>
            <a:srgbClr val="DDDDDD"/>
          </a:solidFill>
        </p:spPr>
      </p:sp>
      <p:sp>
        <p:nvSpPr>
          <p:cNvPr id="89" name="CustomShape 90"/>
          <p:cNvSpPr/>
          <p:nvPr/>
        </p:nvSpPr>
        <p:spPr>
          <a:xfrm>
            <a:off x="1143000" y="533520"/>
            <a:ext cx="725040" cy="632880"/>
          </a:xfrm>
          <a:prstGeom prst="rect">
            <a:avLst/>
          </a:prstGeom>
          <a:solidFill>
            <a:srgbClr val="DDDDDD"/>
          </a:solidFill>
        </p:spPr>
      </p:sp>
      <p:sp>
        <p:nvSpPr>
          <p:cNvPr id="90" name="CustomShape 91"/>
          <p:cNvSpPr/>
          <p:nvPr/>
        </p:nvSpPr>
        <p:spPr>
          <a:xfrm>
            <a:off x="2577960" y="534960"/>
            <a:ext cx="725040" cy="632880"/>
          </a:xfrm>
          <a:prstGeom prst="rect">
            <a:avLst/>
          </a:prstGeom>
          <a:solidFill>
            <a:srgbClr val="DDDDDD"/>
          </a:solidFill>
        </p:spPr>
      </p:sp>
      <p:sp>
        <p:nvSpPr>
          <p:cNvPr id="91" name="PlaceHolder 92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12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4400">
                <a:solidFill>
                  <a:srgbClr val="FFFFFF"/>
                </a:solidFill>
                <a:latin typeface="Arial"/>
                <a:ea typeface="微软雅黑"/>
              </a:rPr>
              <a:t>Click to edit the title text format单击此处编辑母版标题样式</a:t>
            </a:r>
            <a:endParaRPr/>
          </a:p>
        </p:txBody>
      </p:sp>
      <p:sp>
        <p:nvSpPr>
          <p:cNvPr id="92" name="PlaceHolder 93"/>
          <p:cNvSpPr>
            <a:spLocks noGrp="1"/>
          </p:cNvSpPr>
          <p:nvPr>
            <p:ph type="dt"/>
          </p:nvPr>
        </p:nvSpPr>
        <p:spPr>
          <a:xfrm>
            <a:off x="304920" y="6400800"/>
            <a:ext cx="2133360" cy="32040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  <p:sp>
        <p:nvSpPr>
          <p:cNvPr id="93" name="PlaceHolder 94"/>
          <p:cNvSpPr>
            <a:spLocks noGrp="1"/>
          </p:cNvSpPr>
          <p:nvPr>
            <p:ph type="sldNum"/>
          </p:nvPr>
        </p:nvSpPr>
        <p:spPr>
          <a:xfrm>
            <a:off x="3733920" y="6400800"/>
            <a:ext cx="2133360" cy="3204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411191D1-4121-4161-A1E1-51C1F1411131}" type="slidenum">
              <a:rPr lang="en-US" b="1">
                <a:solidFill>
                  <a:srgbClr val="000000"/>
                </a:solidFill>
                <a:latin typeface="Arial"/>
                <a:ea typeface="微软雅黑"/>
              </a:rPr>
              <a:pPr>
                <a:lnSpc>
                  <a:spcPct val="100000"/>
                </a:lnSpc>
              </a:pPr>
              <a:t>‹#›</a:t>
            </a:fld>
            <a:endParaRPr/>
          </a:p>
        </p:txBody>
      </p:sp>
      <p:sp>
        <p:nvSpPr>
          <p:cNvPr id="94" name="PlaceHolder 9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/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/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/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/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0" y="228600"/>
            <a:ext cx="9143640" cy="837720"/>
          </a:xfrm>
          <a:prstGeom prst="rect">
            <a:avLst/>
          </a:prstGeom>
          <a:gradFill>
            <a:gsLst>
              <a:gs pos="0">
                <a:srgbClr val="122032"/>
              </a:gs>
              <a:gs pos="100000">
                <a:srgbClr val="2E507A"/>
              </a:gs>
            </a:gsLst>
            <a:lin ang="0"/>
          </a:gradFill>
        </p:spPr>
      </p:sp>
      <p:sp>
        <p:nvSpPr>
          <p:cNvPr id="128" name="CustomShape 2"/>
          <p:cNvSpPr/>
          <p:nvPr/>
        </p:nvSpPr>
        <p:spPr>
          <a:xfrm>
            <a:off x="6613560" y="5918040"/>
            <a:ext cx="506160" cy="469440"/>
          </a:xfrm>
          <a:prstGeom prst="rect">
            <a:avLst/>
          </a:prstGeom>
          <a:solidFill>
            <a:srgbClr val="8AC246"/>
          </a:solidFill>
          <a:ln w="9360">
            <a:solidFill>
              <a:srgbClr val="DDDDDD"/>
            </a:solidFill>
            <a:miter/>
          </a:ln>
        </p:spPr>
      </p:sp>
      <p:sp>
        <p:nvSpPr>
          <p:cNvPr id="129" name="CustomShape 3"/>
          <p:cNvSpPr/>
          <p:nvPr/>
        </p:nvSpPr>
        <p:spPr>
          <a:xfrm>
            <a:off x="7629480" y="5918040"/>
            <a:ext cx="506160" cy="4694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130" name="CustomShape 4"/>
          <p:cNvSpPr/>
          <p:nvPr/>
        </p:nvSpPr>
        <p:spPr>
          <a:xfrm>
            <a:off x="7113600" y="5440320"/>
            <a:ext cx="507600" cy="47268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131" name="CustomShape 5"/>
          <p:cNvSpPr/>
          <p:nvPr/>
        </p:nvSpPr>
        <p:spPr>
          <a:xfrm>
            <a:off x="8626320" y="5918040"/>
            <a:ext cx="506160" cy="4694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132" name="CustomShape 6"/>
          <p:cNvSpPr/>
          <p:nvPr/>
        </p:nvSpPr>
        <p:spPr>
          <a:xfrm>
            <a:off x="4575240" y="5918040"/>
            <a:ext cx="506160" cy="4694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133" name="CustomShape 7"/>
          <p:cNvSpPr/>
          <p:nvPr/>
        </p:nvSpPr>
        <p:spPr>
          <a:xfrm>
            <a:off x="5600880" y="5918040"/>
            <a:ext cx="506160" cy="4694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134" name="CustomShape 8"/>
          <p:cNvSpPr/>
          <p:nvPr/>
        </p:nvSpPr>
        <p:spPr>
          <a:xfrm>
            <a:off x="5083200" y="5440320"/>
            <a:ext cx="507600" cy="47268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135" name="CustomShape 9"/>
          <p:cNvSpPr/>
          <p:nvPr/>
        </p:nvSpPr>
        <p:spPr>
          <a:xfrm>
            <a:off x="6097680" y="5440320"/>
            <a:ext cx="509400" cy="47268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136" name="CustomShape 10"/>
          <p:cNvSpPr/>
          <p:nvPr/>
        </p:nvSpPr>
        <p:spPr>
          <a:xfrm>
            <a:off x="4068720" y="5440320"/>
            <a:ext cx="509400" cy="472680"/>
          </a:xfrm>
          <a:prstGeom prst="rect">
            <a:avLst/>
          </a:prstGeom>
          <a:solidFill>
            <a:srgbClr val="8AC246"/>
          </a:solidFill>
          <a:ln w="9360">
            <a:solidFill>
              <a:srgbClr val="DDDDDD"/>
            </a:solidFill>
            <a:miter/>
          </a:ln>
        </p:spPr>
      </p:sp>
      <p:sp>
        <p:nvSpPr>
          <p:cNvPr id="137" name="CustomShape 11"/>
          <p:cNvSpPr/>
          <p:nvPr/>
        </p:nvSpPr>
        <p:spPr>
          <a:xfrm>
            <a:off x="6605640" y="4971960"/>
            <a:ext cx="506160" cy="472680"/>
          </a:xfrm>
          <a:prstGeom prst="rect">
            <a:avLst/>
          </a:prstGeom>
          <a:solidFill>
            <a:srgbClr val="EAEAEA"/>
          </a:solidFill>
          <a:ln w="9360">
            <a:solidFill>
              <a:srgbClr val="DDDDDD"/>
            </a:solidFill>
            <a:miter/>
          </a:ln>
        </p:spPr>
      </p:sp>
      <p:sp>
        <p:nvSpPr>
          <p:cNvPr id="138" name="CustomShape 12"/>
          <p:cNvSpPr/>
          <p:nvPr/>
        </p:nvSpPr>
        <p:spPr>
          <a:xfrm>
            <a:off x="7623000" y="4971960"/>
            <a:ext cx="506160" cy="472680"/>
          </a:xfrm>
          <a:prstGeom prst="rect">
            <a:avLst/>
          </a:prstGeom>
          <a:solidFill>
            <a:srgbClr val="8AC246"/>
          </a:solidFill>
          <a:ln w="9360">
            <a:solidFill>
              <a:srgbClr val="DDDDDD"/>
            </a:solidFill>
            <a:miter/>
          </a:ln>
        </p:spPr>
      </p:sp>
      <p:sp>
        <p:nvSpPr>
          <p:cNvPr id="139" name="CustomShape 13"/>
          <p:cNvSpPr/>
          <p:nvPr/>
        </p:nvSpPr>
        <p:spPr>
          <a:xfrm>
            <a:off x="8628120" y="4971960"/>
            <a:ext cx="507600" cy="472680"/>
          </a:xfrm>
          <a:prstGeom prst="rect">
            <a:avLst/>
          </a:prstGeom>
          <a:solidFill>
            <a:srgbClr val="EAEAEA"/>
          </a:solidFill>
          <a:ln w="9360">
            <a:solidFill>
              <a:srgbClr val="DDDDDD"/>
            </a:solidFill>
            <a:miter/>
          </a:ln>
        </p:spPr>
      </p:sp>
      <p:sp>
        <p:nvSpPr>
          <p:cNvPr id="140" name="CustomShape 14"/>
          <p:cNvSpPr/>
          <p:nvPr/>
        </p:nvSpPr>
        <p:spPr>
          <a:xfrm>
            <a:off x="5600880" y="4971960"/>
            <a:ext cx="506160" cy="472680"/>
          </a:xfrm>
          <a:prstGeom prst="rect">
            <a:avLst/>
          </a:prstGeom>
          <a:solidFill>
            <a:srgbClr val="EFC821"/>
          </a:solidFill>
          <a:ln w="9360">
            <a:solidFill>
              <a:srgbClr val="DDDDDD"/>
            </a:solidFill>
            <a:miter/>
          </a:ln>
        </p:spPr>
      </p:sp>
      <p:sp>
        <p:nvSpPr>
          <p:cNvPr id="141" name="CustomShape 15"/>
          <p:cNvSpPr/>
          <p:nvPr/>
        </p:nvSpPr>
        <p:spPr>
          <a:xfrm>
            <a:off x="8128080" y="6386400"/>
            <a:ext cx="506160" cy="4712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142" name="CustomShape 16"/>
          <p:cNvSpPr/>
          <p:nvPr/>
        </p:nvSpPr>
        <p:spPr>
          <a:xfrm>
            <a:off x="5091120" y="6386400"/>
            <a:ext cx="507600" cy="4712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143" name="CustomShape 17"/>
          <p:cNvSpPr/>
          <p:nvPr/>
        </p:nvSpPr>
        <p:spPr>
          <a:xfrm>
            <a:off x="6105600" y="6386400"/>
            <a:ext cx="507600" cy="471240"/>
          </a:xfrm>
          <a:prstGeom prst="rect">
            <a:avLst/>
          </a:prstGeom>
          <a:solidFill>
            <a:srgbClr val="EFC821"/>
          </a:solidFill>
          <a:ln w="9360">
            <a:solidFill>
              <a:srgbClr val="DDDDDD"/>
            </a:solidFill>
            <a:miter/>
          </a:ln>
        </p:spPr>
      </p:sp>
      <p:sp>
        <p:nvSpPr>
          <p:cNvPr id="144" name="CustomShape 18"/>
          <p:cNvSpPr/>
          <p:nvPr/>
        </p:nvSpPr>
        <p:spPr>
          <a:xfrm>
            <a:off x="4068720" y="6386400"/>
            <a:ext cx="509400" cy="4712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145" name="CustomShape 19"/>
          <p:cNvSpPr/>
          <p:nvPr/>
        </p:nvSpPr>
        <p:spPr>
          <a:xfrm>
            <a:off x="8113680" y="5440320"/>
            <a:ext cx="506160" cy="472680"/>
          </a:xfrm>
          <a:prstGeom prst="rect">
            <a:avLst/>
          </a:prstGeom>
          <a:solidFill>
            <a:srgbClr val="EFC821"/>
          </a:solidFill>
          <a:ln w="9360">
            <a:solidFill>
              <a:srgbClr val="DDDDDD"/>
            </a:solidFill>
            <a:miter/>
          </a:ln>
        </p:spPr>
      </p:sp>
      <p:sp>
        <p:nvSpPr>
          <p:cNvPr id="146" name="CustomShape 20"/>
          <p:cNvSpPr/>
          <p:nvPr/>
        </p:nvSpPr>
        <p:spPr>
          <a:xfrm>
            <a:off x="4575240" y="4965840"/>
            <a:ext cx="506160" cy="4694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147" name="CustomShape 21"/>
          <p:cNvSpPr/>
          <p:nvPr/>
        </p:nvSpPr>
        <p:spPr>
          <a:xfrm>
            <a:off x="7113600" y="6384960"/>
            <a:ext cx="507600" cy="4712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148" name="CustomShape 22"/>
          <p:cNvSpPr/>
          <p:nvPr/>
        </p:nvSpPr>
        <p:spPr>
          <a:xfrm>
            <a:off x="3556080" y="5918040"/>
            <a:ext cx="506160" cy="4694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149" name="CustomShape 23"/>
          <p:cNvSpPr/>
          <p:nvPr/>
        </p:nvSpPr>
        <p:spPr>
          <a:xfrm>
            <a:off x="3038400" y="5440320"/>
            <a:ext cx="506160" cy="47268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150" name="CustomShape 24"/>
          <p:cNvSpPr/>
          <p:nvPr/>
        </p:nvSpPr>
        <p:spPr>
          <a:xfrm>
            <a:off x="3556080" y="4971960"/>
            <a:ext cx="506160" cy="472680"/>
          </a:xfrm>
          <a:prstGeom prst="rect">
            <a:avLst/>
          </a:prstGeom>
          <a:solidFill>
            <a:srgbClr val="EFC821"/>
          </a:solidFill>
          <a:ln w="9360">
            <a:solidFill>
              <a:srgbClr val="DDDDDD"/>
            </a:solidFill>
            <a:miter/>
          </a:ln>
        </p:spPr>
      </p:sp>
      <p:sp>
        <p:nvSpPr>
          <p:cNvPr id="151" name="CustomShape 25"/>
          <p:cNvSpPr/>
          <p:nvPr/>
        </p:nvSpPr>
        <p:spPr>
          <a:xfrm>
            <a:off x="3046320" y="6386400"/>
            <a:ext cx="507600" cy="471240"/>
          </a:xfrm>
          <a:prstGeom prst="rect">
            <a:avLst/>
          </a:prstGeom>
          <a:solidFill>
            <a:srgbClr val="EFC821"/>
          </a:solidFill>
          <a:ln w="9360">
            <a:solidFill>
              <a:srgbClr val="DDDDDD"/>
            </a:solidFill>
            <a:miter/>
          </a:ln>
        </p:spPr>
      </p:sp>
      <p:sp>
        <p:nvSpPr>
          <p:cNvPr id="152" name="CustomShape 26"/>
          <p:cNvSpPr/>
          <p:nvPr/>
        </p:nvSpPr>
        <p:spPr>
          <a:xfrm>
            <a:off x="1523880" y="5918040"/>
            <a:ext cx="506160" cy="469440"/>
          </a:xfrm>
          <a:prstGeom prst="rect">
            <a:avLst/>
          </a:prstGeom>
          <a:solidFill>
            <a:srgbClr val="8AC246"/>
          </a:solidFill>
          <a:ln w="9360">
            <a:solidFill>
              <a:srgbClr val="DDDDDD"/>
            </a:solidFill>
            <a:miter/>
          </a:ln>
        </p:spPr>
      </p:sp>
      <p:sp>
        <p:nvSpPr>
          <p:cNvPr id="153" name="CustomShape 27"/>
          <p:cNvSpPr/>
          <p:nvPr/>
        </p:nvSpPr>
        <p:spPr>
          <a:xfrm>
            <a:off x="2540160" y="5918040"/>
            <a:ext cx="506160" cy="4694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154" name="CustomShape 28"/>
          <p:cNvSpPr/>
          <p:nvPr/>
        </p:nvSpPr>
        <p:spPr>
          <a:xfrm>
            <a:off x="2023920" y="5440320"/>
            <a:ext cx="506160" cy="47268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155" name="CustomShape 29"/>
          <p:cNvSpPr/>
          <p:nvPr/>
        </p:nvSpPr>
        <p:spPr>
          <a:xfrm>
            <a:off x="511200" y="5918040"/>
            <a:ext cx="506160" cy="4694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156" name="CustomShape 30"/>
          <p:cNvSpPr/>
          <p:nvPr/>
        </p:nvSpPr>
        <p:spPr>
          <a:xfrm>
            <a:off x="4680" y="5440320"/>
            <a:ext cx="506160" cy="47268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157" name="CustomShape 31"/>
          <p:cNvSpPr/>
          <p:nvPr/>
        </p:nvSpPr>
        <p:spPr>
          <a:xfrm>
            <a:off x="1008000" y="5440320"/>
            <a:ext cx="507600" cy="47268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158" name="CustomShape 32"/>
          <p:cNvSpPr/>
          <p:nvPr/>
        </p:nvSpPr>
        <p:spPr>
          <a:xfrm>
            <a:off x="1514520" y="4971960"/>
            <a:ext cx="507600" cy="472680"/>
          </a:xfrm>
          <a:prstGeom prst="rect">
            <a:avLst/>
          </a:prstGeom>
          <a:solidFill>
            <a:srgbClr val="EAEAEA"/>
          </a:solidFill>
          <a:ln w="9360">
            <a:solidFill>
              <a:srgbClr val="DDDDDD"/>
            </a:solidFill>
            <a:miter/>
          </a:ln>
        </p:spPr>
      </p:sp>
      <p:sp>
        <p:nvSpPr>
          <p:cNvPr id="159" name="CustomShape 33"/>
          <p:cNvSpPr/>
          <p:nvPr/>
        </p:nvSpPr>
        <p:spPr>
          <a:xfrm>
            <a:off x="2532240" y="4971960"/>
            <a:ext cx="507600" cy="472680"/>
          </a:xfrm>
          <a:prstGeom prst="rect">
            <a:avLst/>
          </a:prstGeom>
          <a:solidFill>
            <a:srgbClr val="EAEAEA"/>
          </a:solidFill>
          <a:ln w="9360">
            <a:solidFill>
              <a:srgbClr val="DDDDDD"/>
            </a:solidFill>
            <a:miter/>
          </a:ln>
        </p:spPr>
      </p:sp>
      <p:sp>
        <p:nvSpPr>
          <p:cNvPr id="160" name="CustomShape 34"/>
          <p:cNvSpPr/>
          <p:nvPr/>
        </p:nvSpPr>
        <p:spPr>
          <a:xfrm>
            <a:off x="511200" y="4971960"/>
            <a:ext cx="506160" cy="472680"/>
          </a:xfrm>
          <a:prstGeom prst="rect">
            <a:avLst/>
          </a:prstGeom>
          <a:solidFill>
            <a:srgbClr val="EFC821"/>
          </a:solidFill>
          <a:ln w="9360">
            <a:solidFill>
              <a:srgbClr val="DDDDDD"/>
            </a:solidFill>
            <a:miter/>
          </a:ln>
        </p:spPr>
      </p:sp>
      <p:sp>
        <p:nvSpPr>
          <p:cNvPr id="161" name="CustomShape 35"/>
          <p:cNvSpPr/>
          <p:nvPr/>
        </p:nvSpPr>
        <p:spPr>
          <a:xfrm>
            <a:off x="12600" y="6386400"/>
            <a:ext cx="507600" cy="4712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162" name="CustomShape 36"/>
          <p:cNvSpPr/>
          <p:nvPr/>
        </p:nvSpPr>
        <p:spPr>
          <a:xfrm>
            <a:off x="1015920" y="6386400"/>
            <a:ext cx="507600" cy="4712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163" name="CustomShape 37"/>
          <p:cNvSpPr/>
          <p:nvPr/>
        </p:nvSpPr>
        <p:spPr>
          <a:xfrm>
            <a:off x="2023920" y="6384960"/>
            <a:ext cx="506160" cy="4712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164" name="CustomShape 38"/>
          <p:cNvSpPr/>
          <p:nvPr/>
        </p:nvSpPr>
        <p:spPr>
          <a:xfrm>
            <a:off x="0" y="4908600"/>
            <a:ext cx="9143640" cy="1477440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FFFFFF"/>
              </a:gs>
            </a:gsLst>
            <a:lin ang="5400000"/>
          </a:gradFill>
        </p:spPr>
      </p:sp>
      <p:sp>
        <p:nvSpPr>
          <p:cNvPr id="165" name="PlaceHolder 39"/>
          <p:cNvSpPr>
            <a:spLocks noGrp="1"/>
          </p:cNvSpPr>
          <p:nvPr>
            <p:ph type="title"/>
          </p:nvPr>
        </p:nvSpPr>
        <p:spPr>
          <a:xfrm>
            <a:off x="457200" y="276120"/>
            <a:ext cx="8229240" cy="79020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3200">
                <a:solidFill>
                  <a:srgbClr val="FFFFFF"/>
                </a:solidFill>
                <a:latin typeface="Arial"/>
                <a:ea typeface="微软雅黑"/>
              </a:rPr>
              <a:t>Click to edit the title text format单击此处编辑母版标题样式</a:t>
            </a:r>
            <a:endParaRPr/>
          </a:p>
        </p:txBody>
      </p:sp>
      <p:sp>
        <p:nvSpPr>
          <p:cNvPr id="166" name="PlaceHolder 40"/>
          <p:cNvSpPr>
            <a:spLocks noGrp="1"/>
          </p:cNvSpPr>
          <p:nvPr>
            <p:ph type="body"/>
          </p:nvPr>
        </p:nvSpPr>
        <p:spPr>
          <a:xfrm>
            <a:off x="457200" y="1295280"/>
            <a:ext cx="8229240" cy="4830480"/>
          </a:xfrm>
          <a:prstGeom prst="rect">
            <a:avLst/>
          </a:prstGeom>
        </p:spPr>
        <p:txBody>
          <a:bodyPr/>
          <a:lstStyle/>
          <a:p>
            <a:pPr>
              <a:buSzPct val="45000"/>
              <a:buFont typeface="StarSymbol"/>
              <a:buChar char=""/>
            </a:pPr>
            <a:r>
              <a:rPr lang="en-US" sz="2400">
                <a:solidFill>
                  <a:srgbClr val="000000"/>
                </a:solidFill>
                <a:latin typeface="Calibri"/>
                <a:ea typeface="微软雅黑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400">
                <a:solidFill>
                  <a:srgbClr val="000000"/>
                </a:solidFill>
                <a:latin typeface="Calibri"/>
                <a:ea typeface="微软雅黑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solidFill>
                  <a:srgbClr val="000000"/>
                </a:solidFill>
                <a:latin typeface="Calibri"/>
                <a:ea typeface="微软雅黑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400">
                <a:solidFill>
                  <a:srgbClr val="000000"/>
                </a:solidFill>
                <a:latin typeface="Calibri"/>
                <a:ea typeface="微软雅黑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400">
                <a:solidFill>
                  <a:srgbClr val="000000"/>
                </a:solidFill>
                <a:latin typeface="Calibri"/>
                <a:ea typeface="微软雅黑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400">
                <a:solidFill>
                  <a:srgbClr val="000000"/>
                </a:solidFill>
                <a:latin typeface="Calibri"/>
                <a:ea typeface="微软雅黑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Font typeface="Wingdings" charset="2"/>
              <a:buChar char=""/>
            </a:pPr>
            <a:r>
              <a:rPr lang="en-US" sz="2400">
                <a:solidFill>
                  <a:srgbClr val="000000"/>
                </a:solidFill>
                <a:latin typeface="Calibri"/>
                <a:ea typeface="微软雅黑"/>
              </a:rPr>
              <a:t>Seventh Outline Level单击此处编辑母版文本样式</a:t>
            </a:r>
            <a:endParaRPr/>
          </a:p>
          <a:p>
            <a:pPr lvl="1">
              <a:lnSpc>
                <a:spcPct val="100000"/>
              </a:lnSpc>
              <a:buFont typeface="Wingdings" charset="2"/>
              <a:buChar char=""/>
            </a:pPr>
            <a:r>
              <a:rPr lang="en-US" sz="2000">
                <a:solidFill>
                  <a:srgbClr val="000000"/>
                </a:solidFill>
                <a:latin typeface="Calibri"/>
                <a:ea typeface="微软雅黑"/>
              </a:rPr>
              <a:t>第二级</a:t>
            </a:r>
            <a:endParaRPr/>
          </a:p>
          <a:p>
            <a:pPr lvl="1">
              <a:buFont typeface="Wingdings" charset="2"/>
              <a:buChar char=""/>
            </a:pPr>
            <a:r>
              <a:rPr lang="en-US" sz="2400">
                <a:solidFill>
                  <a:srgbClr val="000000"/>
                </a:solidFill>
                <a:latin typeface="Calibri"/>
                <a:ea typeface="微软雅黑"/>
              </a:rPr>
              <a:t>第三级</a:t>
            </a:r>
            <a:endParaRPr/>
          </a:p>
          <a:p>
            <a:pPr lvl="2">
              <a:buFont typeface="StarSymbol"/>
              <a:buChar char=""/>
            </a:pPr>
            <a:r>
              <a:rPr lang="en-US" sz="1600">
                <a:solidFill>
                  <a:srgbClr val="000000"/>
                </a:solidFill>
                <a:latin typeface="Calibri"/>
                <a:ea typeface="微软雅黑"/>
              </a:rPr>
              <a:t>第四级</a:t>
            </a:r>
            <a:endParaRPr/>
          </a:p>
          <a:p>
            <a:pPr lvl="3">
              <a:buFont typeface="StarSymbol"/>
              <a:buChar char=""/>
            </a:pPr>
            <a:r>
              <a:rPr lang="en-US" sz="1600">
                <a:solidFill>
                  <a:srgbClr val="000000"/>
                </a:solidFill>
                <a:latin typeface="Calibri"/>
                <a:ea typeface="微软雅黑"/>
              </a:rPr>
              <a:t>第五级</a:t>
            </a:r>
            <a:endParaRPr/>
          </a:p>
        </p:txBody>
      </p:sp>
      <p:sp>
        <p:nvSpPr>
          <p:cNvPr id="167" name="PlaceHolder 41"/>
          <p:cNvSpPr>
            <a:spLocks noGrp="1"/>
          </p:cNvSpPr>
          <p:nvPr>
            <p:ph type="dt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  <p:sp>
        <p:nvSpPr>
          <p:cNvPr id="168" name="PlaceHolder 42"/>
          <p:cNvSpPr>
            <a:spLocks noGrp="1"/>
          </p:cNvSpPr>
          <p:nvPr>
            <p:ph type="ftr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  <p:sp>
        <p:nvSpPr>
          <p:cNvPr id="169" name="PlaceHolder 43"/>
          <p:cNvSpPr>
            <a:spLocks noGrp="1"/>
          </p:cNvSpPr>
          <p:nvPr>
            <p:ph type="sldNum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CustomShape 1"/>
          <p:cNvSpPr/>
          <p:nvPr/>
        </p:nvSpPr>
        <p:spPr>
          <a:xfrm>
            <a:off x="0" y="228600"/>
            <a:ext cx="9143640" cy="837720"/>
          </a:xfrm>
          <a:prstGeom prst="rect">
            <a:avLst/>
          </a:prstGeom>
          <a:gradFill>
            <a:gsLst>
              <a:gs pos="0">
                <a:srgbClr val="122032"/>
              </a:gs>
              <a:gs pos="100000">
                <a:srgbClr val="2E507A"/>
              </a:gs>
            </a:gsLst>
            <a:lin ang="0"/>
          </a:gradFill>
        </p:spPr>
      </p:sp>
      <p:sp>
        <p:nvSpPr>
          <p:cNvPr id="203" name="CustomShape 2"/>
          <p:cNvSpPr/>
          <p:nvPr/>
        </p:nvSpPr>
        <p:spPr>
          <a:xfrm>
            <a:off x="6613560" y="5918040"/>
            <a:ext cx="506160" cy="469440"/>
          </a:xfrm>
          <a:prstGeom prst="rect">
            <a:avLst/>
          </a:prstGeom>
          <a:solidFill>
            <a:srgbClr val="8AC246"/>
          </a:solidFill>
          <a:ln w="9360">
            <a:solidFill>
              <a:srgbClr val="DDDDDD"/>
            </a:solidFill>
            <a:miter/>
          </a:ln>
        </p:spPr>
      </p:sp>
      <p:sp>
        <p:nvSpPr>
          <p:cNvPr id="204" name="CustomShape 3"/>
          <p:cNvSpPr/>
          <p:nvPr/>
        </p:nvSpPr>
        <p:spPr>
          <a:xfrm>
            <a:off x="7629480" y="5918040"/>
            <a:ext cx="506160" cy="4694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05" name="CustomShape 4"/>
          <p:cNvSpPr/>
          <p:nvPr/>
        </p:nvSpPr>
        <p:spPr>
          <a:xfrm>
            <a:off x="7113600" y="5440320"/>
            <a:ext cx="507600" cy="47268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06" name="CustomShape 5"/>
          <p:cNvSpPr/>
          <p:nvPr/>
        </p:nvSpPr>
        <p:spPr>
          <a:xfrm>
            <a:off x="8626320" y="5918040"/>
            <a:ext cx="506160" cy="4694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07" name="CustomShape 6"/>
          <p:cNvSpPr/>
          <p:nvPr/>
        </p:nvSpPr>
        <p:spPr>
          <a:xfrm>
            <a:off x="4575240" y="5918040"/>
            <a:ext cx="506160" cy="4694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08" name="CustomShape 7"/>
          <p:cNvSpPr/>
          <p:nvPr/>
        </p:nvSpPr>
        <p:spPr>
          <a:xfrm>
            <a:off x="5600880" y="5918040"/>
            <a:ext cx="506160" cy="4694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09" name="CustomShape 8"/>
          <p:cNvSpPr/>
          <p:nvPr/>
        </p:nvSpPr>
        <p:spPr>
          <a:xfrm>
            <a:off x="5083200" y="5440320"/>
            <a:ext cx="507600" cy="47268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10" name="CustomShape 9"/>
          <p:cNvSpPr/>
          <p:nvPr/>
        </p:nvSpPr>
        <p:spPr>
          <a:xfrm>
            <a:off x="6097680" y="5440320"/>
            <a:ext cx="509400" cy="47268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11" name="CustomShape 10"/>
          <p:cNvSpPr/>
          <p:nvPr/>
        </p:nvSpPr>
        <p:spPr>
          <a:xfrm>
            <a:off x="4068720" y="5440320"/>
            <a:ext cx="509400" cy="472680"/>
          </a:xfrm>
          <a:prstGeom prst="rect">
            <a:avLst/>
          </a:prstGeom>
          <a:solidFill>
            <a:srgbClr val="8AC246"/>
          </a:solidFill>
          <a:ln w="9360">
            <a:solidFill>
              <a:srgbClr val="DDDDDD"/>
            </a:solidFill>
            <a:miter/>
          </a:ln>
        </p:spPr>
      </p:sp>
      <p:sp>
        <p:nvSpPr>
          <p:cNvPr id="212" name="CustomShape 11"/>
          <p:cNvSpPr/>
          <p:nvPr/>
        </p:nvSpPr>
        <p:spPr>
          <a:xfrm>
            <a:off x="6605640" y="4971960"/>
            <a:ext cx="506160" cy="472680"/>
          </a:xfrm>
          <a:prstGeom prst="rect">
            <a:avLst/>
          </a:prstGeom>
          <a:solidFill>
            <a:srgbClr val="EAEAEA"/>
          </a:solidFill>
          <a:ln w="9360">
            <a:solidFill>
              <a:srgbClr val="DDDDDD"/>
            </a:solidFill>
            <a:miter/>
          </a:ln>
        </p:spPr>
      </p:sp>
      <p:sp>
        <p:nvSpPr>
          <p:cNvPr id="213" name="CustomShape 12"/>
          <p:cNvSpPr/>
          <p:nvPr/>
        </p:nvSpPr>
        <p:spPr>
          <a:xfrm>
            <a:off x="7623000" y="4971960"/>
            <a:ext cx="506160" cy="472680"/>
          </a:xfrm>
          <a:prstGeom prst="rect">
            <a:avLst/>
          </a:prstGeom>
          <a:solidFill>
            <a:srgbClr val="8AC246"/>
          </a:solidFill>
          <a:ln w="9360">
            <a:solidFill>
              <a:srgbClr val="DDDDDD"/>
            </a:solidFill>
            <a:miter/>
          </a:ln>
        </p:spPr>
      </p:sp>
      <p:sp>
        <p:nvSpPr>
          <p:cNvPr id="214" name="CustomShape 13"/>
          <p:cNvSpPr/>
          <p:nvPr/>
        </p:nvSpPr>
        <p:spPr>
          <a:xfrm>
            <a:off x="8628120" y="4971960"/>
            <a:ext cx="507600" cy="472680"/>
          </a:xfrm>
          <a:prstGeom prst="rect">
            <a:avLst/>
          </a:prstGeom>
          <a:solidFill>
            <a:srgbClr val="EAEAEA"/>
          </a:solidFill>
          <a:ln w="9360">
            <a:solidFill>
              <a:srgbClr val="DDDDDD"/>
            </a:solidFill>
            <a:miter/>
          </a:ln>
        </p:spPr>
      </p:sp>
      <p:sp>
        <p:nvSpPr>
          <p:cNvPr id="215" name="CustomShape 14"/>
          <p:cNvSpPr/>
          <p:nvPr/>
        </p:nvSpPr>
        <p:spPr>
          <a:xfrm>
            <a:off x="5600880" y="4971960"/>
            <a:ext cx="506160" cy="472680"/>
          </a:xfrm>
          <a:prstGeom prst="rect">
            <a:avLst/>
          </a:prstGeom>
          <a:solidFill>
            <a:srgbClr val="EFC821"/>
          </a:solidFill>
          <a:ln w="9360">
            <a:solidFill>
              <a:srgbClr val="DDDDDD"/>
            </a:solidFill>
            <a:miter/>
          </a:ln>
        </p:spPr>
      </p:sp>
      <p:sp>
        <p:nvSpPr>
          <p:cNvPr id="216" name="CustomShape 15"/>
          <p:cNvSpPr/>
          <p:nvPr/>
        </p:nvSpPr>
        <p:spPr>
          <a:xfrm>
            <a:off x="8128080" y="6386400"/>
            <a:ext cx="506160" cy="4712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17" name="CustomShape 16"/>
          <p:cNvSpPr/>
          <p:nvPr/>
        </p:nvSpPr>
        <p:spPr>
          <a:xfrm>
            <a:off x="5091120" y="6386400"/>
            <a:ext cx="507600" cy="4712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18" name="CustomShape 17"/>
          <p:cNvSpPr/>
          <p:nvPr/>
        </p:nvSpPr>
        <p:spPr>
          <a:xfrm>
            <a:off x="6105600" y="6386400"/>
            <a:ext cx="507600" cy="471240"/>
          </a:xfrm>
          <a:prstGeom prst="rect">
            <a:avLst/>
          </a:prstGeom>
          <a:solidFill>
            <a:srgbClr val="EFC821"/>
          </a:solidFill>
          <a:ln w="9360">
            <a:solidFill>
              <a:srgbClr val="DDDDDD"/>
            </a:solidFill>
            <a:miter/>
          </a:ln>
        </p:spPr>
      </p:sp>
      <p:sp>
        <p:nvSpPr>
          <p:cNvPr id="219" name="CustomShape 18"/>
          <p:cNvSpPr/>
          <p:nvPr/>
        </p:nvSpPr>
        <p:spPr>
          <a:xfrm>
            <a:off x="4068720" y="6386400"/>
            <a:ext cx="509400" cy="4712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20" name="CustomShape 19"/>
          <p:cNvSpPr/>
          <p:nvPr/>
        </p:nvSpPr>
        <p:spPr>
          <a:xfrm>
            <a:off x="8113680" y="5440320"/>
            <a:ext cx="506160" cy="472680"/>
          </a:xfrm>
          <a:prstGeom prst="rect">
            <a:avLst/>
          </a:prstGeom>
          <a:solidFill>
            <a:srgbClr val="EFC821"/>
          </a:solidFill>
          <a:ln w="9360">
            <a:solidFill>
              <a:srgbClr val="DDDDDD"/>
            </a:solidFill>
            <a:miter/>
          </a:ln>
        </p:spPr>
      </p:sp>
      <p:sp>
        <p:nvSpPr>
          <p:cNvPr id="221" name="CustomShape 20"/>
          <p:cNvSpPr/>
          <p:nvPr/>
        </p:nvSpPr>
        <p:spPr>
          <a:xfrm>
            <a:off x="4575240" y="4965840"/>
            <a:ext cx="506160" cy="4694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22" name="CustomShape 21"/>
          <p:cNvSpPr/>
          <p:nvPr/>
        </p:nvSpPr>
        <p:spPr>
          <a:xfrm>
            <a:off x="7113600" y="6384960"/>
            <a:ext cx="507600" cy="4712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23" name="CustomShape 22"/>
          <p:cNvSpPr/>
          <p:nvPr/>
        </p:nvSpPr>
        <p:spPr>
          <a:xfrm>
            <a:off x="3556080" y="5918040"/>
            <a:ext cx="506160" cy="4694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24" name="CustomShape 23"/>
          <p:cNvSpPr/>
          <p:nvPr/>
        </p:nvSpPr>
        <p:spPr>
          <a:xfrm>
            <a:off x="3038400" y="5440320"/>
            <a:ext cx="506160" cy="47268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25" name="CustomShape 24"/>
          <p:cNvSpPr/>
          <p:nvPr/>
        </p:nvSpPr>
        <p:spPr>
          <a:xfrm>
            <a:off x="3556080" y="4971960"/>
            <a:ext cx="506160" cy="472680"/>
          </a:xfrm>
          <a:prstGeom prst="rect">
            <a:avLst/>
          </a:prstGeom>
          <a:solidFill>
            <a:srgbClr val="EFC821"/>
          </a:solidFill>
          <a:ln w="9360">
            <a:solidFill>
              <a:srgbClr val="DDDDDD"/>
            </a:solidFill>
            <a:miter/>
          </a:ln>
        </p:spPr>
      </p:sp>
      <p:sp>
        <p:nvSpPr>
          <p:cNvPr id="226" name="CustomShape 25"/>
          <p:cNvSpPr/>
          <p:nvPr/>
        </p:nvSpPr>
        <p:spPr>
          <a:xfrm>
            <a:off x="3046320" y="6386400"/>
            <a:ext cx="507600" cy="471240"/>
          </a:xfrm>
          <a:prstGeom prst="rect">
            <a:avLst/>
          </a:prstGeom>
          <a:solidFill>
            <a:srgbClr val="EFC821"/>
          </a:solidFill>
          <a:ln w="9360">
            <a:solidFill>
              <a:srgbClr val="DDDDDD"/>
            </a:solidFill>
            <a:miter/>
          </a:ln>
        </p:spPr>
      </p:sp>
      <p:sp>
        <p:nvSpPr>
          <p:cNvPr id="227" name="CustomShape 26"/>
          <p:cNvSpPr/>
          <p:nvPr/>
        </p:nvSpPr>
        <p:spPr>
          <a:xfrm>
            <a:off x="1523880" y="5918040"/>
            <a:ext cx="506160" cy="469440"/>
          </a:xfrm>
          <a:prstGeom prst="rect">
            <a:avLst/>
          </a:prstGeom>
          <a:solidFill>
            <a:srgbClr val="8AC246"/>
          </a:solidFill>
          <a:ln w="9360">
            <a:solidFill>
              <a:srgbClr val="DDDDDD"/>
            </a:solidFill>
            <a:miter/>
          </a:ln>
        </p:spPr>
      </p:sp>
      <p:sp>
        <p:nvSpPr>
          <p:cNvPr id="228" name="CustomShape 27"/>
          <p:cNvSpPr/>
          <p:nvPr/>
        </p:nvSpPr>
        <p:spPr>
          <a:xfrm>
            <a:off x="2540160" y="5918040"/>
            <a:ext cx="506160" cy="4694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29" name="CustomShape 28"/>
          <p:cNvSpPr/>
          <p:nvPr/>
        </p:nvSpPr>
        <p:spPr>
          <a:xfrm>
            <a:off x="2023920" y="5440320"/>
            <a:ext cx="506160" cy="47268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30" name="CustomShape 29"/>
          <p:cNvSpPr/>
          <p:nvPr/>
        </p:nvSpPr>
        <p:spPr>
          <a:xfrm>
            <a:off x="511200" y="5918040"/>
            <a:ext cx="506160" cy="4694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31" name="CustomShape 30"/>
          <p:cNvSpPr/>
          <p:nvPr/>
        </p:nvSpPr>
        <p:spPr>
          <a:xfrm>
            <a:off x="4680" y="5440320"/>
            <a:ext cx="506160" cy="47268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32" name="CustomShape 31"/>
          <p:cNvSpPr/>
          <p:nvPr/>
        </p:nvSpPr>
        <p:spPr>
          <a:xfrm>
            <a:off x="1008000" y="5440320"/>
            <a:ext cx="507600" cy="47268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33" name="CustomShape 32"/>
          <p:cNvSpPr/>
          <p:nvPr/>
        </p:nvSpPr>
        <p:spPr>
          <a:xfrm>
            <a:off x="1514520" y="4971960"/>
            <a:ext cx="507600" cy="472680"/>
          </a:xfrm>
          <a:prstGeom prst="rect">
            <a:avLst/>
          </a:prstGeom>
          <a:solidFill>
            <a:srgbClr val="EAEAEA"/>
          </a:solidFill>
          <a:ln w="9360">
            <a:solidFill>
              <a:srgbClr val="DDDDDD"/>
            </a:solidFill>
            <a:miter/>
          </a:ln>
        </p:spPr>
      </p:sp>
      <p:sp>
        <p:nvSpPr>
          <p:cNvPr id="234" name="CustomShape 33"/>
          <p:cNvSpPr/>
          <p:nvPr/>
        </p:nvSpPr>
        <p:spPr>
          <a:xfrm>
            <a:off x="2532240" y="4971960"/>
            <a:ext cx="507600" cy="472680"/>
          </a:xfrm>
          <a:prstGeom prst="rect">
            <a:avLst/>
          </a:prstGeom>
          <a:solidFill>
            <a:srgbClr val="EAEAEA"/>
          </a:solidFill>
          <a:ln w="9360">
            <a:solidFill>
              <a:srgbClr val="DDDDDD"/>
            </a:solidFill>
            <a:miter/>
          </a:ln>
        </p:spPr>
      </p:sp>
      <p:sp>
        <p:nvSpPr>
          <p:cNvPr id="235" name="CustomShape 34"/>
          <p:cNvSpPr/>
          <p:nvPr/>
        </p:nvSpPr>
        <p:spPr>
          <a:xfrm>
            <a:off x="511200" y="4971960"/>
            <a:ext cx="506160" cy="472680"/>
          </a:xfrm>
          <a:prstGeom prst="rect">
            <a:avLst/>
          </a:prstGeom>
          <a:solidFill>
            <a:srgbClr val="EFC821"/>
          </a:solidFill>
          <a:ln w="9360">
            <a:solidFill>
              <a:srgbClr val="DDDDDD"/>
            </a:solidFill>
            <a:miter/>
          </a:ln>
        </p:spPr>
      </p:sp>
      <p:sp>
        <p:nvSpPr>
          <p:cNvPr id="236" name="CustomShape 35"/>
          <p:cNvSpPr/>
          <p:nvPr/>
        </p:nvSpPr>
        <p:spPr>
          <a:xfrm>
            <a:off x="12600" y="6386400"/>
            <a:ext cx="507600" cy="4712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37" name="CustomShape 36"/>
          <p:cNvSpPr/>
          <p:nvPr/>
        </p:nvSpPr>
        <p:spPr>
          <a:xfrm>
            <a:off x="1015920" y="6386400"/>
            <a:ext cx="507600" cy="4712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38" name="CustomShape 37"/>
          <p:cNvSpPr/>
          <p:nvPr/>
        </p:nvSpPr>
        <p:spPr>
          <a:xfrm>
            <a:off x="2023920" y="6384960"/>
            <a:ext cx="506160" cy="4712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39" name="CustomShape 38"/>
          <p:cNvSpPr/>
          <p:nvPr/>
        </p:nvSpPr>
        <p:spPr>
          <a:xfrm>
            <a:off x="0" y="4908600"/>
            <a:ext cx="9143640" cy="1477440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FFFFFF"/>
              </a:gs>
            </a:gsLst>
            <a:lin ang="5400000"/>
          </a:gradFill>
        </p:spPr>
      </p:sp>
      <p:sp>
        <p:nvSpPr>
          <p:cNvPr id="240" name="PlaceHolder 39"/>
          <p:cNvSpPr>
            <a:spLocks noGrp="1"/>
          </p:cNvSpPr>
          <p:nvPr>
            <p:ph type="title"/>
          </p:nvPr>
        </p:nvSpPr>
        <p:spPr>
          <a:xfrm>
            <a:off x="1792440" y="4800600"/>
            <a:ext cx="5486040" cy="566280"/>
          </a:xfrm>
          <a:prstGeom prst="rect">
            <a:avLst/>
          </a:prstGeom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2000" b="1">
                <a:solidFill>
                  <a:srgbClr val="FFFFFF"/>
                </a:solidFill>
                <a:latin typeface="Arial"/>
                <a:ea typeface="微软雅黑"/>
              </a:rPr>
              <a:t>Click to edit the title text format单击此处编辑母版标题样式</a:t>
            </a:r>
            <a:endParaRPr/>
          </a:p>
        </p:txBody>
      </p:sp>
      <p:sp>
        <p:nvSpPr>
          <p:cNvPr id="241" name="PlaceHolder 40"/>
          <p:cNvSpPr>
            <a:spLocks noGrp="1"/>
          </p:cNvSpPr>
          <p:nvPr>
            <p:ph type="body"/>
          </p:nvPr>
        </p:nvSpPr>
        <p:spPr>
          <a:xfrm>
            <a:off x="1792440" y="612720"/>
            <a:ext cx="5486040" cy="41144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200" b="1">
                <a:solidFill>
                  <a:srgbClr val="000000"/>
                </a:solidFill>
                <a:latin typeface="Calibri"/>
                <a:ea typeface="微软雅黑"/>
              </a:rPr>
              <a:t>Click to edit the outline text format</a:t>
            </a:r>
            <a:endParaRPr/>
          </a:p>
          <a:p>
            <a:pPr lvl="1">
              <a:lnSpc>
                <a:spcPct val="100000"/>
              </a:lnSpc>
              <a:buSzPct val="75000"/>
              <a:buFont typeface="StarSymbol"/>
              <a:buChar char=""/>
            </a:pPr>
            <a:r>
              <a:rPr lang="en-US" sz="3200" b="1">
                <a:solidFill>
                  <a:srgbClr val="000000"/>
                </a:solidFill>
                <a:latin typeface="Calibri"/>
                <a:ea typeface="微软雅黑"/>
              </a:rPr>
              <a:t>Second Outline Level</a:t>
            </a:r>
            <a:endParaRPr/>
          </a:p>
          <a:p>
            <a:pPr lvl="2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 sz="3200" b="1">
                <a:solidFill>
                  <a:srgbClr val="000000"/>
                </a:solidFill>
                <a:latin typeface="Calibri"/>
                <a:ea typeface="微软雅黑"/>
              </a:rPr>
              <a:t>Third Outline Level</a:t>
            </a:r>
            <a:endParaRPr/>
          </a:p>
          <a:p>
            <a:pPr lvl="3">
              <a:lnSpc>
                <a:spcPct val="100000"/>
              </a:lnSpc>
              <a:buSzPct val="75000"/>
              <a:buFont typeface="StarSymbol"/>
              <a:buChar char=""/>
            </a:pPr>
            <a:r>
              <a:rPr lang="en-US" sz="3200" b="1">
                <a:solidFill>
                  <a:srgbClr val="000000"/>
                </a:solidFill>
                <a:latin typeface="Calibri"/>
                <a:ea typeface="微软雅黑"/>
              </a:rPr>
              <a:t>Fourth Outline Level</a:t>
            </a:r>
            <a:endParaRPr/>
          </a:p>
          <a:p>
            <a:pPr lvl="4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 sz="3200" b="1">
                <a:solidFill>
                  <a:srgbClr val="000000"/>
                </a:solidFill>
                <a:latin typeface="Calibri"/>
                <a:ea typeface="微软雅黑"/>
              </a:rPr>
              <a:t>Fifth Outline Level</a:t>
            </a:r>
            <a:endParaRPr/>
          </a:p>
          <a:p>
            <a:pPr lvl="5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 sz="3200" b="1">
                <a:solidFill>
                  <a:srgbClr val="000000"/>
                </a:solidFill>
                <a:latin typeface="Calibri"/>
                <a:ea typeface="微软雅黑"/>
              </a:rPr>
              <a:t>Sixth Outline Level</a:t>
            </a:r>
            <a:endParaRPr/>
          </a:p>
          <a:p>
            <a:pPr lvl="6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 sz="3200" b="1">
                <a:solidFill>
                  <a:srgbClr val="000000"/>
                </a:solidFill>
                <a:latin typeface="Calibri"/>
                <a:ea typeface="微软雅黑"/>
              </a:rPr>
              <a:t>Seventh Outline Level</a:t>
            </a:r>
            <a:endParaRPr/>
          </a:p>
        </p:txBody>
      </p:sp>
      <p:sp>
        <p:nvSpPr>
          <p:cNvPr id="242" name="PlaceHolder 41"/>
          <p:cNvSpPr>
            <a:spLocks noGrp="1"/>
          </p:cNvSpPr>
          <p:nvPr>
            <p:ph type="body"/>
          </p:nvPr>
        </p:nvSpPr>
        <p:spPr>
          <a:xfrm>
            <a:off x="1792440" y="5367240"/>
            <a:ext cx="5486040" cy="804600"/>
          </a:xfrm>
          <a:prstGeom prst="rect">
            <a:avLst/>
          </a:prstGeom>
        </p:spPr>
        <p:txBody>
          <a:bodyPr/>
          <a:lstStyle/>
          <a:p>
            <a:pPr>
              <a:buSzPct val="45000"/>
              <a:buFont typeface="StarSymbol"/>
              <a:buChar char=""/>
            </a:pPr>
            <a:r>
              <a:rPr lang="en-US" sz="1400">
                <a:solidFill>
                  <a:srgbClr val="000000"/>
                </a:solidFill>
                <a:latin typeface="Calibri"/>
                <a:ea typeface="宋体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1400">
                <a:solidFill>
                  <a:srgbClr val="000000"/>
                </a:solidFill>
                <a:latin typeface="Calibri"/>
                <a:ea typeface="宋体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1400">
                <a:solidFill>
                  <a:srgbClr val="000000"/>
                </a:solidFill>
                <a:latin typeface="Calibri"/>
                <a:ea typeface="宋体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1400">
                <a:solidFill>
                  <a:srgbClr val="000000"/>
                </a:solidFill>
                <a:latin typeface="Calibri"/>
                <a:ea typeface="宋体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1400">
                <a:solidFill>
                  <a:srgbClr val="000000"/>
                </a:solidFill>
                <a:latin typeface="Calibri"/>
                <a:ea typeface="宋体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1400">
                <a:solidFill>
                  <a:srgbClr val="000000"/>
                </a:solidFill>
                <a:latin typeface="Calibri"/>
                <a:ea typeface="宋体"/>
              </a:rPr>
              <a:t>Sixth Outline Level</a:t>
            </a:r>
            <a:endParaRPr/>
          </a:p>
          <a:p>
            <a:pPr>
              <a:lnSpc>
                <a:spcPct val="100000"/>
              </a:lnSpc>
            </a:pPr>
            <a:r>
              <a:rPr lang="en-US" sz="1400">
                <a:solidFill>
                  <a:srgbClr val="000000"/>
                </a:solidFill>
                <a:latin typeface="Calibri"/>
                <a:ea typeface="宋体"/>
              </a:rPr>
              <a:t>Seventh Outline Level单击此处编辑母版文本样式</a:t>
            </a:r>
            <a:endParaRPr/>
          </a:p>
        </p:txBody>
      </p:sp>
      <p:sp>
        <p:nvSpPr>
          <p:cNvPr id="243" name="PlaceHolder 42"/>
          <p:cNvSpPr>
            <a:spLocks noGrp="1"/>
          </p:cNvSpPr>
          <p:nvPr>
            <p:ph type="dt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  <p:sp>
        <p:nvSpPr>
          <p:cNvPr id="244" name="PlaceHolder 43"/>
          <p:cNvSpPr>
            <a:spLocks noGrp="1"/>
          </p:cNvSpPr>
          <p:nvPr>
            <p:ph type="ftr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  <p:sp>
        <p:nvSpPr>
          <p:cNvPr id="245" name="PlaceHolder 44"/>
          <p:cNvSpPr>
            <a:spLocks noGrp="1"/>
          </p:cNvSpPr>
          <p:nvPr>
            <p:ph type="sldNum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C1F191D1-61C1-4101-91B1-81D18101E1A1}" type="slidenum">
              <a:rPr lang="en-US" b="1">
                <a:solidFill>
                  <a:srgbClr val="000000"/>
                </a:solidFill>
                <a:latin typeface="Calibri"/>
                <a:ea typeface="微软雅黑"/>
              </a:rPr>
              <a:pPr>
                <a:lnSpc>
                  <a:spcPct val="100000"/>
                </a:lnSpc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9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17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slideLayout" Target="../slideLayouts/slideLayout2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1.emf"/><Relationship Id="rId5" Type="http://schemas.openxmlformats.org/officeDocument/2006/relationships/image" Target="../media/image20.emf"/><Relationship Id="rId4" Type="http://schemas.openxmlformats.org/officeDocument/2006/relationships/image" Target="../media/image19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24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7.xml"/><Relationship Id="rId5" Type="http://schemas.openxmlformats.org/officeDocument/2006/relationships/image" Target="../media/image28.emf"/><Relationship Id="rId4" Type="http://schemas.openxmlformats.org/officeDocument/2006/relationships/image" Target="../media/image27.e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TextShape 1"/>
          <p:cNvSpPr txBox="1"/>
          <p:nvPr/>
        </p:nvSpPr>
        <p:spPr>
          <a:xfrm>
            <a:off x="467640" y="2637000"/>
            <a:ext cx="8142840" cy="9331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3200" dirty="0" smtClean="0">
                <a:solidFill>
                  <a:srgbClr val="FFFFFF"/>
                </a:solidFill>
                <a:latin typeface="Arial"/>
                <a:ea typeface="微软雅黑"/>
              </a:rPr>
              <a:t>Recognition of GALAXY and QSO Spectra from LAMOST Survey</a:t>
            </a:r>
            <a:endParaRPr lang="en-US" sz="4000" dirty="0" smtClean="0">
              <a:solidFill>
                <a:srgbClr val="FFFFFF"/>
              </a:solidFill>
              <a:latin typeface="Arial"/>
              <a:ea typeface="微软雅黑"/>
            </a:endParaRPr>
          </a:p>
          <a:p>
            <a:pPr algn="ctr">
              <a:lnSpc>
                <a:spcPct val="150000"/>
              </a:lnSpc>
            </a:pPr>
            <a:r>
              <a:rPr lang="zh-CN" altLang="en-US" sz="2400" dirty="0" smtClean="0">
                <a:solidFill>
                  <a:srgbClr val="FFFFFF"/>
                </a:solidFill>
                <a:latin typeface="Arial"/>
                <a:ea typeface="微软雅黑"/>
              </a:rPr>
              <a:t>张健楠           </a:t>
            </a:r>
            <a:r>
              <a:rPr lang="en-US" altLang="zh-CN" dirty="0" smtClean="0">
                <a:solidFill>
                  <a:srgbClr val="FFFFFF"/>
                </a:solidFill>
                <a:latin typeface="Arial"/>
                <a:ea typeface="微软雅黑"/>
              </a:rPr>
              <a:t> Feb. 2017 </a:t>
            </a:r>
          </a:p>
          <a:p>
            <a:pPr algn="ctr">
              <a:lnSpc>
                <a:spcPct val="150000"/>
              </a:lnSpc>
            </a:pPr>
            <a:r>
              <a:rPr lang="en-US" dirty="0" smtClean="0">
                <a:solidFill>
                  <a:srgbClr val="FFFFFF"/>
                </a:solidFill>
                <a:latin typeface="Arial"/>
                <a:ea typeface="微软雅黑"/>
              </a:rPr>
              <a:t>LAMOST</a:t>
            </a:r>
            <a:r>
              <a:rPr lang="zh-CN" altLang="en-US" dirty="0" smtClean="0">
                <a:solidFill>
                  <a:srgbClr val="FFFFFF"/>
                </a:solidFill>
                <a:latin typeface="Arial"/>
                <a:ea typeface="微软雅黑"/>
              </a:rPr>
              <a:t>研究与发展中心数据部</a:t>
            </a:r>
            <a:endParaRPr lang="en-US" dirty="0" smtClean="0">
              <a:solidFill>
                <a:srgbClr val="FFFFFF"/>
              </a:solidFill>
              <a:latin typeface="Arial"/>
              <a:ea typeface="微软雅黑"/>
            </a:endParaRPr>
          </a:p>
          <a:p>
            <a:pPr algn="ctr"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TextShape 1"/>
          <p:cNvSpPr txBox="1"/>
          <p:nvPr/>
        </p:nvSpPr>
        <p:spPr>
          <a:xfrm>
            <a:off x="457200" y="276120"/>
            <a:ext cx="8229240" cy="79020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356" name="TextShape 2"/>
          <p:cNvSpPr txBox="1"/>
          <p:nvPr/>
        </p:nvSpPr>
        <p:spPr>
          <a:xfrm>
            <a:off x="467640" y="1196640"/>
            <a:ext cx="8229240" cy="483048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Wingdings" charset="2"/>
              <a:buChar char=""/>
            </a:pPr>
            <a:r>
              <a:rPr lang="en-US" sz="2400" b="1" dirty="0" smtClean="0">
                <a:latin typeface="Calibri"/>
                <a:ea typeface="微软雅黑"/>
              </a:rPr>
              <a:t>High </a:t>
            </a:r>
            <a:r>
              <a:rPr lang="en-US" sz="2400" b="1" dirty="0">
                <a:latin typeface="Calibri"/>
                <a:ea typeface="微软雅黑"/>
              </a:rPr>
              <a:t>weight lines</a:t>
            </a:r>
            <a:r>
              <a:rPr lang="en-US" sz="2000" dirty="0">
                <a:latin typeface="Calibri"/>
                <a:ea typeface="微软雅黑"/>
              </a:rPr>
              <a:t>: Select the top 20% ( or 4) strongest lines, mask with high weight. </a:t>
            </a:r>
            <a:endParaRPr dirty="0"/>
          </a:p>
          <a:p>
            <a:pPr>
              <a:lnSpc>
                <a:spcPct val="100000"/>
              </a:lnSpc>
              <a:buFont typeface="Wingdings" charset="2"/>
              <a:buChar char=""/>
            </a:pPr>
            <a:r>
              <a:rPr lang="en-US" sz="2400" b="1" dirty="0">
                <a:solidFill>
                  <a:srgbClr val="000000"/>
                </a:solidFill>
                <a:latin typeface="Calibri"/>
                <a:ea typeface="微软雅黑"/>
              </a:rPr>
              <a:t>Lines matching</a:t>
            </a:r>
            <a:r>
              <a:rPr lang="en-US" sz="2000" b="1" dirty="0">
                <a:solidFill>
                  <a:srgbClr val="000000"/>
                </a:solidFill>
                <a:latin typeface="Calibri"/>
                <a:ea typeface="微软雅黑"/>
              </a:rPr>
              <a:t>: 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000000"/>
                </a:solidFill>
                <a:latin typeface="Calibri"/>
                <a:ea typeface="微软雅黑"/>
              </a:rPr>
              <a:t>      </a:t>
            </a:r>
            <a:r>
              <a:rPr lang="en-US" sz="2000" dirty="0">
                <a:solidFill>
                  <a:srgbClr val="000000"/>
                </a:solidFill>
                <a:latin typeface="Calibri"/>
                <a:ea typeface="微软雅黑"/>
              </a:rPr>
              <a:t>1) Match all the lines centers with the galaxy </a:t>
            </a:r>
            <a:r>
              <a:rPr lang="en-US" sz="2000" dirty="0" smtClean="0">
                <a:solidFill>
                  <a:srgbClr val="000000"/>
                </a:solidFill>
                <a:latin typeface="Calibri"/>
                <a:ea typeface="微软雅黑"/>
              </a:rPr>
              <a:t>lines. </a:t>
            </a:r>
            <a:r>
              <a:rPr lang="en-US" sz="2000" dirty="0">
                <a:solidFill>
                  <a:srgbClr val="000000"/>
                </a:solidFill>
                <a:latin typeface="Calibri"/>
                <a:ea typeface="微软雅黑"/>
              </a:rPr>
              <a:t>If most of the galaxy lines list were matched successfully with all the lines of high weight such as </a:t>
            </a:r>
            <a:r>
              <a:rPr lang="en-US" sz="2000" dirty="0" err="1">
                <a:solidFill>
                  <a:srgbClr val="000000"/>
                </a:solidFill>
                <a:latin typeface="Calibri"/>
                <a:ea typeface="微软雅黑"/>
              </a:rPr>
              <a:t>H_alpha</a:t>
            </a:r>
            <a:r>
              <a:rPr lang="en-US" sz="2000" dirty="0">
                <a:solidFill>
                  <a:srgbClr val="000000"/>
                </a:solidFill>
                <a:latin typeface="Calibri"/>
                <a:ea typeface="微软雅黑"/>
              </a:rPr>
              <a:t>, OII, </a:t>
            </a:r>
            <a:r>
              <a:rPr lang="en-US" sz="2000" dirty="0" err="1">
                <a:solidFill>
                  <a:srgbClr val="000000"/>
                </a:solidFill>
                <a:latin typeface="Calibri"/>
                <a:ea typeface="微软雅黑"/>
              </a:rPr>
              <a:t>H_beta</a:t>
            </a:r>
            <a:r>
              <a:rPr lang="en-US" sz="2000" dirty="0">
                <a:solidFill>
                  <a:srgbClr val="000000"/>
                </a:solidFill>
                <a:latin typeface="Calibri"/>
                <a:ea typeface="微软雅黑"/>
              </a:rPr>
              <a:t>, OIII, NII for emit galaxy or </a:t>
            </a:r>
            <a:r>
              <a:rPr lang="en-US" sz="2000" dirty="0" err="1">
                <a:solidFill>
                  <a:srgbClr val="000000"/>
                </a:solidFill>
                <a:latin typeface="Calibri"/>
                <a:ea typeface="微软雅黑"/>
              </a:rPr>
              <a:t>NaD</a:t>
            </a:r>
            <a:r>
              <a:rPr lang="en-US" sz="2000" dirty="0">
                <a:solidFill>
                  <a:srgbClr val="000000"/>
                </a:solidFill>
                <a:latin typeface="Calibri"/>
                <a:ea typeface="微软雅黑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Calibri"/>
                <a:ea typeface="微软雅黑"/>
              </a:rPr>
              <a:t>Mgb</a:t>
            </a:r>
            <a:r>
              <a:rPr lang="en-US" sz="2000" dirty="0">
                <a:solidFill>
                  <a:srgbClr val="000000"/>
                </a:solidFill>
                <a:latin typeface="Calibri"/>
                <a:ea typeface="微软雅黑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Calibri"/>
                <a:ea typeface="微软雅黑"/>
              </a:rPr>
              <a:t>CaII</a:t>
            </a:r>
            <a:r>
              <a:rPr lang="en-US" sz="2000" dirty="0">
                <a:solidFill>
                  <a:srgbClr val="000000"/>
                </a:solidFill>
                <a:latin typeface="Calibri"/>
                <a:ea typeface="微软雅黑"/>
              </a:rPr>
              <a:t> H, </a:t>
            </a:r>
            <a:r>
              <a:rPr lang="en-US" sz="2000" dirty="0" err="1">
                <a:solidFill>
                  <a:srgbClr val="000000"/>
                </a:solidFill>
                <a:latin typeface="Calibri"/>
                <a:ea typeface="微软雅黑"/>
              </a:rPr>
              <a:t>CaII</a:t>
            </a:r>
            <a:r>
              <a:rPr lang="en-US" sz="2000" dirty="0">
                <a:solidFill>
                  <a:srgbClr val="000000"/>
                </a:solidFill>
                <a:latin typeface="Calibri"/>
                <a:ea typeface="微软雅黑"/>
              </a:rPr>
              <a:t> K for absorption galaxy were </a:t>
            </a:r>
            <a:r>
              <a:rPr lang="en-US" sz="2000" dirty="0" err="1">
                <a:solidFill>
                  <a:srgbClr val="000000"/>
                </a:solidFill>
                <a:latin typeface="Calibri"/>
                <a:ea typeface="微软雅黑"/>
              </a:rPr>
              <a:t>matchedand</a:t>
            </a:r>
            <a:r>
              <a:rPr lang="en-US" sz="2000" dirty="0">
                <a:solidFill>
                  <a:srgbClr val="000000"/>
                </a:solidFill>
                <a:latin typeface="Calibri"/>
                <a:ea typeface="微软雅黑"/>
              </a:rPr>
              <a:t> the corresponded z was  the raw </a:t>
            </a:r>
            <a:r>
              <a:rPr lang="en-US" sz="2000" dirty="0" err="1">
                <a:solidFill>
                  <a:srgbClr val="000000"/>
                </a:solidFill>
                <a:latin typeface="Calibri"/>
                <a:ea typeface="微软雅黑"/>
              </a:rPr>
              <a:t>redshift</a:t>
            </a:r>
            <a:r>
              <a:rPr lang="en-US" sz="2000" dirty="0">
                <a:solidFill>
                  <a:srgbClr val="000000"/>
                </a:solidFill>
                <a:latin typeface="Calibri"/>
                <a:ea typeface="微软雅黑"/>
              </a:rPr>
              <a:t> value of the spectrum.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  <a:latin typeface="Calibri"/>
                <a:ea typeface="微软雅黑"/>
              </a:rPr>
              <a:t>      </a:t>
            </a:r>
            <a:r>
              <a:rPr lang="en-US" sz="2000" dirty="0">
                <a:latin typeface="Calibri"/>
                <a:ea typeface="微软雅黑"/>
              </a:rPr>
              <a:t>2)For every raw </a:t>
            </a:r>
            <a:r>
              <a:rPr lang="en-US" sz="2000" dirty="0" err="1">
                <a:latin typeface="Calibri"/>
                <a:ea typeface="微软雅黑"/>
              </a:rPr>
              <a:t>redshift</a:t>
            </a:r>
            <a:r>
              <a:rPr lang="en-US" sz="2000" dirty="0">
                <a:latin typeface="Calibri"/>
                <a:ea typeface="微软雅黑"/>
              </a:rPr>
              <a:t>,  matching the normalized spectrum with three type galaxy templates. The spectrum was set to be galaxy if the template matching </a:t>
            </a:r>
            <a:r>
              <a:rPr lang="en-US" sz="2000" dirty="0" smtClean="0">
                <a:latin typeface="Calibri"/>
                <a:ea typeface="微软雅黑"/>
              </a:rPr>
              <a:t>success.</a:t>
            </a:r>
          </a:p>
          <a:p>
            <a:pPr>
              <a:lnSpc>
                <a:spcPct val="100000"/>
              </a:lnSpc>
            </a:pPr>
            <a:r>
              <a:rPr lang="en-US" sz="2000" dirty="0" smtClean="0">
                <a:latin typeface="Calibri"/>
                <a:ea typeface="微软雅黑"/>
              </a:rPr>
              <a:t>       3) Confidence of t</a:t>
            </a:r>
            <a:r>
              <a:rPr lang="en-US" altLang="zh-CN" dirty="0" smtClean="0">
                <a:latin typeface="Calibri"/>
                <a:ea typeface="微软雅黑"/>
              </a:rPr>
              <a:t>emplate matching: 20%</a:t>
            </a:r>
            <a:endParaRPr dirty="0"/>
          </a:p>
          <a:p>
            <a:pPr>
              <a:lnSpc>
                <a:spcPct val="100000"/>
              </a:lnSpc>
              <a:buFont typeface="Wingdings" charset="2"/>
              <a:buChar char=""/>
            </a:pPr>
            <a:r>
              <a:rPr lang="en-US" sz="2400" b="1" dirty="0" err="1">
                <a:solidFill>
                  <a:srgbClr val="000000"/>
                </a:solidFill>
                <a:latin typeface="Calibri"/>
                <a:ea typeface="微软雅黑"/>
              </a:rPr>
              <a:t>Redshift</a:t>
            </a:r>
            <a:r>
              <a:rPr lang="en-US" sz="2000" dirty="0">
                <a:solidFill>
                  <a:srgbClr val="000000"/>
                </a:solidFill>
                <a:latin typeface="Calibri"/>
                <a:ea typeface="微软雅黑"/>
              </a:rPr>
              <a:t>: Average </a:t>
            </a:r>
            <a:r>
              <a:rPr lang="en-US" sz="2000" dirty="0" smtClean="0">
                <a:solidFill>
                  <a:srgbClr val="000000"/>
                </a:solidFill>
                <a:latin typeface="Calibri"/>
                <a:ea typeface="微软雅黑"/>
              </a:rPr>
              <a:t>the lines </a:t>
            </a:r>
            <a:r>
              <a:rPr lang="en-US" sz="2000" dirty="0" err="1">
                <a:solidFill>
                  <a:srgbClr val="000000"/>
                </a:solidFill>
                <a:latin typeface="Calibri"/>
                <a:ea typeface="微软雅黑"/>
              </a:rPr>
              <a:t>redshifts</a:t>
            </a:r>
            <a:r>
              <a:rPr lang="en-US" sz="2000" dirty="0">
                <a:solidFill>
                  <a:srgbClr val="000000"/>
                </a:solidFill>
                <a:latin typeface="Calibri"/>
                <a:ea typeface="微软雅黑"/>
              </a:rPr>
              <a:t> to obtain the final spectrum </a:t>
            </a:r>
            <a:r>
              <a:rPr lang="en-US" sz="2000" dirty="0" err="1">
                <a:solidFill>
                  <a:srgbClr val="000000"/>
                </a:solidFill>
                <a:latin typeface="Calibri"/>
                <a:ea typeface="微软雅黑"/>
              </a:rPr>
              <a:t>redshift</a:t>
            </a:r>
            <a:r>
              <a:rPr lang="en-US" sz="2000" dirty="0">
                <a:solidFill>
                  <a:srgbClr val="000000"/>
                </a:solidFill>
                <a:latin typeface="Calibri"/>
                <a:ea typeface="微软雅黑"/>
              </a:rPr>
              <a:t>.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50000"/>
              </a:lnSpc>
            </a:pPr>
            <a:endParaRPr dirty="0"/>
          </a:p>
        </p:txBody>
      </p:sp>
      <p:sp>
        <p:nvSpPr>
          <p:cNvPr id="357" name="TextShape 3"/>
          <p:cNvSpPr txBox="1"/>
          <p:nvPr/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  <p:sp>
        <p:nvSpPr>
          <p:cNvPr id="5" name="TextShape 1"/>
          <p:cNvSpPr txBox="1"/>
          <p:nvPr/>
        </p:nvSpPr>
        <p:spPr>
          <a:xfrm>
            <a:off x="609600" y="260648"/>
            <a:ext cx="8229240" cy="79020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3200" dirty="0">
                <a:solidFill>
                  <a:srgbClr val="FFFFFF"/>
                </a:solidFill>
                <a:latin typeface="Arial"/>
                <a:ea typeface="微软雅黑"/>
              </a:rPr>
              <a:t>Procedure of </a:t>
            </a:r>
            <a:r>
              <a:rPr lang="en-US" sz="3200" dirty="0" smtClean="0">
                <a:solidFill>
                  <a:srgbClr val="FFFFFF"/>
                </a:solidFill>
                <a:latin typeface="Arial"/>
                <a:ea typeface="微软雅黑"/>
              </a:rPr>
              <a:t>GM v2.0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TextShape 1"/>
          <p:cNvSpPr txBox="1"/>
          <p:nvPr/>
        </p:nvSpPr>
        <p:spPr>
          <a:xfrm>
            <a:off x="1792440" y="4800600"/>
            <a:ext cx="5486040" cy="566280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366" name="TextShape 2"/>
          <p:cNvSpPr txBox="1"/>
          <p:nvPr/>
        </p:nvSpPr>
        <p:spPr>
          <a:xfrm>
            <a:off x="1792440" y="5367240"/>
            <a:ext cx="5486040" cy="8046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67" name="TextShape 3"/>
          <p:cNvSpPr txBox="1"/>
          <p:nvPr/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71D11121-A161-4191-91D1-11C1C1110121}" type="slidenum">
              <a:rPr lang="en-US" b="1">
                <a:solidFill>
                  <a:srgbClr val="000000"/>
                </a:solidFill>
                <a:latin typeface="Calibri"/>
                <a:ea typeface="微软雅黑"/>
              </a:rPr>
              <a:pPr>
                <a:lnSpc>
                  <a:spcPct val="100000"/>
                </a:lnSpc>
              </a:pPr>
              <a:t>11</a:t>
            </a:fld>
            <a:endParaRPr/>
          </a:p>
        </p:txBody>
      </p:sp>
      <p:pic>
        <p:nvPicPr>
          <p:cNvPr id="368" name="Picture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7544" y="1052736"/>
            <a:ext cx="3956400" cy="2698920"/>
          </a:xfrm>
          <a:prstGeom prst="rect">
            <a:avLst/>
          </a:prstGeom>
        </p:spPr>
      </p:pic>
      <p:pic>
        <p:nvPicPr>
          <p:cNvPr id="369" name="Picture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716016" y="3861048"/>
            <a:ext cx="3956400" cy="2698920"/>
          </a:xfrm>
          <a:prstGeom prst="rect">
            <a:avLst/>
          </a:prstGeom>
        </p:spPr>
      </p:pic>
      <p:pic>
        <p:nvPicPr>
          <p:cNvPr id="370" name="Picture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716016" y="980728"/>
            <a:ext cx="3956400" cy="2698920"/>
          </a:xfrm>
          <a:prstGeom prst="rect">
            <a:avLst/>
          </a:prstGeom>
        </p:spPr>
      </p:pic>
      <p:sp>
        <p:nvSpPr>
          <p:cNvPr id="371" name="CustomShape 4"/>
          <p:cNvSpPr/>
          <p:nvPr/>
        </p:nvSpPr>
        <p:spPr>
          <a:xfrm>
            <a:off x="827584" y="5085184"/>
            <a:ext cx="3716640" cy="57708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1600" dirty="0">
                <a:solidFill>
                  <a:srgbClr val="000000"/>
                </a:solidFill>
                <a:latin typeface="Arial"/>
                <a:ea typeface="宋体"/>
              </a:rPr>
              <a:t>Fig. </a:t>
            </a:r>
            <a:r>
              <a:rPr lang="en-US" sz="1600" dirty="0" smtClean="0">
                <a:solidFill>
                  <a:srgbClr val="000000"/>
                </a:solidFill>
                <a:latin typeface="Arial"/>
                <a:ea typeface="宋体"/>
              </a:rPr>
              <a:t>Procedure 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宋体"/>
              </a:rPr>
              <a:t>of spectral lines extraction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en-US" sz="1600" dirty="0">
                <a:solidFill>
                  <a:srgbClr val="000000"/>
                </a:solidFill>
                <a:latin typeface="Arial"/>
                <a:ea typeface="宋体"/>
              </a:rPr>
              <a:t> and measurement </a:t>
            </a:r>
            <a:endParaRPr dirty="0"/>
          </a:p>
        </p:txBody>
      </p:sp>
      <p:sp>
        <p:nvSpPr>
          <p:cNvPr id="9" name="TextShape 1"/>
          <p:cNvSpPr txBox="1"/>
          <p:nvPr/>
        </p:nvSpPr>
        <p:spPr>
          <a:xfrm>
            <a:off x="457200" y="276120"/>
            <a:ext cx="8229240" cy="79020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altLang="zh-CN" sz="3200" dirty="0" smtClean="0">
                <a:solidFill>
                  <a:srgbClr val="FFFFFF"/>
                </a:solidFill>
                <a:ea typeface="微软雅黑"/>
              </a:rPr>
              <a:t>Example 1: procedure of lines detection and </a:t>
            </a:r>
            <a:r>
              <a:rPr lang="en-US" altLang="zh-CN" sz="3200" dirty="0" smtClean="0">
                <a:solidFill>
                  <a:schemeClr val="bg1"/>
                </a:solidFill>
                <a:ea typeface="宋体"/>
              </a:rPr>
              <a:t>measurement</a:t>
            </a:r>
            <a:endParaRPr lang="en-US" altLang="zh-CN" sz="3200" dirty="0">
              <a:solidFill>
                <a:schemeClr val="bg1"/>
              </a:solidFill>
            </a:endParaRPr>
          </a:p>
        </p:txBody>
      </p:sp>
      <p:sp>
        <p:nvSpPr>
          <p:cNvPr id="10" name="右箭头 9"/>
          <p:cNvSpPr/>
          <p:nvPr/>
        </p:nvSpPr>
        <p:spPr>
          <a:xfrm>
            <a:off x="4139952" y="2276872"/>
            <a:ext cx="720080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下箭头 10"/>
          <p:cNvSpPr/>
          <p:nvPr/>
        </p:nvSpPr>
        <p:spPr>
          <a:xfrm>
            <a:off x="7164288" y="3573016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TextShape 1"/>
          <p:cNvSpPr txBox="1"/>
          <p:nvPr/>
        </p:nvSpPr>
        <p:spPr>
          <a:xfrm>
            <a:off x="1792440" y="4800600"/>
            <a:ext cx="5486040" cy="566280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373" name="TextShape 2"/>
          <p:cNvSpPr txBox="1"/>
          <p:nvPr/>
        </p:nvSpPr>
        <p:spPr>
          <a:xfrm>
            <a:off x="1792440" y="5367240"/>
            <a:ext cx="5486040" cy="8046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74" name="TextShape 3"/>
          <p:cNvSpPr txBox="1"/>
          <p:nvPr/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D1E171F1-F1E1-41B1-9101-B161D1917171}" type="slidenum">
              <a:rPr lang="en-US" b="1">
                <a:solidFill>
                  <a:srgbClr val="000000"/>
                </a:solidFill>
                <a:latin typeface="Calibri"/>
                <a:ea typeface="微软雅黑"/>
              </a:rPr>
              <a:pPr>
                <a:lnSpc>
                  <a:spcPct val="100000"/>
                </a:lnSpc>
              </a:pPr>
              <a:t>12</a:t>
            </a:fld>
            <a:endParaRPr/>
          </a:p>
        </p:txBody>
      </p:sp>
      <p:pic>
        <p:nvPicPr>
          <p:cNvPr id="375" name="Picture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2000" y="4005064"/>
            <a:ext cx="3560760" cy="2429280"/>
          </a:xfrm>
          <a:prstGeom prst="rect">
            <a:avLst/>
          </a:prstGeom>
        </p:spPr>
      </p:pic>
      <p:pic>
        <p:nvPicPr>
          <p:cNvPr id="376" name="Picture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83640" y="1124640"/>
            <a:ext cx="3560760" cy="2429280"/>
          </a:xfrm>
          <a:prstGeom prst="rect">
            <a:avLst/>
          </a:prstGeom>
        </p:spPr>
      </p:pic>
      <p:pic>
        <p:nvPicPr>
          <p:cNvPr id="377" name="Picture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467240" y="1124640"/>
            <a:ext cx="3560760" cy="2429280"/>
          </a:xfrm>
          <a:prstGeom prst="rect">
            <a:avLst/>
          </a:prstGeom>
        </p:spPr>
      </p:pic>
      <p:sp>
        <p:nvSpPr>
          <p:cNvPr id="378" name="CustomShape 4"/>
          <p:cNvSpPr/>
          <p:nvPr/>
        </p:nvSpPr>
        <p:spPr>
          <a:xfrm>
            <a:off x="467544" y="4941168"/>
            <a:ext cx="3716640" cy="57708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1600" dirty="0">
                <a:solidFill>
                  <a:srgbClr val="000000"/>
                </a:solidFill>
                <a:latin typeface="Arial"/>
                <a:ea typeface="宋体"/>
              </a:rPr>
              <a:t>Fig. </a:t>
            </a:r>
            <a:r>
              <a:rPr lang="en-US" sz="1600" dirty="0" smtClean="0">
                <a:solidFill>
                  <a:srgbClr val="000000"/>
                </a:solidFill>
                <a:latin typeface="Arial"/>
                <a:ea typeface="宋体"/>
              </a:rPr>
              <a:t>Procedure 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宋体"/>
              </a:rPr>
              <a:t>of spectral lines extraction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en-US" sz="1600" dirty="0">
                <a:solidFill>
                  <a:srgbClr val="000000"/>
                </a:solidFill>
                <a:latin typeface="Arial"/>
                <a:ea typeface="宋体"/>
              </a:rPr>
              <a:t> and measurement </a:t>
            </a:r>
            <a:endParaRPr dirty="0"/>
          </a:p>
        </p:txBody>
      </p:sp>
      <p:sp>
        <p:nvSpPr>
          <p:cNvPr id="9" name="TextShape 1"/>
          <p:cNvSpPr txBox="1"/>
          <p:nvPr/>
        </p:nvSpPr>
        <p:spPr>
          <a:xfrm>
            <a:off x="457200" y="276120"/>
            <a:ext cx="8229240" cy="79020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altLang="zh-CN" sz="3200" dirty="0" smtClean="0">
                <a:solidFill>
                  <a:srgbClr val="FFFFFF"/>
                </a:solidFill>
                <a:ea typeface="微软雅黑"/>
              </a:rPr>
              <a:t>Example 2: procedure of lines detection and </a:t>
            </a:r>
            <a:r>
              <a:rPr lang="en-US" altLang="zh-CN" sz="3200" dirty="0" smtClean="0">
                <a:solidFill>
                  <a:schemeClr val="bg1"/>
                </a:solidFill>
                <a:ea typeface="宋体"/>
              </a:rPr>
              <a:t>measurement</a:t>
            </a:r>
            <a:endParaRPr lang="en-US" altLang="zh-CN" sz="3200" dirty="0">
              <a:solidFill>
                <a:schemeClr val="bg1"/>
              </a:solidFill>
            </a:endParaRPr>
          </a:p>
        </p:txBody>
      </p:sp>
      <p:sp>
        <p:nvSpPr>
          <p:cNvPr id="10" name="右箭头 9"/>
          <p:cNvSpPr/>
          <p:nvPr/>
        </p:nvSpPr>
        <p:spPr>
          <a:xfrm>
            <a:off x="4067944" y="2204864"/>
            <a:ext cx="57606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下箭头 12"/>
          <p:cNvSpPr/>
          <p:nvPr/>
        </p:nvSpPr>
        <p:spPr>
          <a:xfrm>
            <a:off x="6012160" y="3645024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467544" y="4149080"/>
            <a:ext cx="4392488" cy="2232248"/>
          </a:xfrm>
        </p:spPr>
        <p:txBody>
          <a:bodyPr/>
          <a:lstStyle/>
          <a:p>
            <a:r>
              <a:rPr lang="en-US" altLang="zh-CN" dirty="0" smtClean="0"/>
              <a:t>Galaxy spectral templates</a:t>
            </a:r>
            <a:br>
              <a:rPr lang="en-US" altLang="zh-CN" dirty="0" smtClean="0"/>
            </a:br>
            <a:r>
              <a:rPr lang="en-US" altLang="zh-CN" dirty="0" smtClean="0"/>
              <a:t>Method: K-mean cluster </a:t>
            </a:r>
            <a:br>
              <a:rPr lang="en-US" altLang="zh-CN" dirty="0" smtClean="0"/>
            </a:br>
            <a:r>
              <a:rPr lang="en-US" altLang="zh-CN" dirty="0" smtClean="0"/>
              <a:t>from  3178 galaxy spectra of DR2 with</a:t>
            </a:r>
            <a:br>
              <a:rPr lang="en-US" altLang="zh-CN" dirty="0" smtClean="0"/>
            </a:br>
            <a:r>
              <a:rPr lang="en-US" altLang="zh-CN" dirty="0" err="1" smtClean="0"/>
              <a:t>sng</a:t>
            </a:r>
            <a:r>
              <a:rPr lang="en-US" altLang="zh-CN" dirty="0" smtClean="0"/>
              <a:t>&gt;10</a:t>
            </a:r>
            <a:br>
              <a:rPr lang="en-US" altLang="zh-CN" dirty="0" smtClean="0"/>
            </a:br>
            <a:r>
              <a:rPr lang="en-US" altLang="zh-CN" dirty="0" err="1" smtClean="0"/>
              <a:t>snr</a:t>
            </a:r>
            <a:r>
              <a:rPr lang="en-US" altLang="zh-CN" dirty="0" smtClean="0"/>
              <a:t>&gt;15</a:t>
            </a:r>
            <a:br>
              <a:rPr lang="en-US" altLang="zh-CN" dirty="0" smtClean="0"/>
            </a:br>
            <a:r>
              <a:rPr lang="en-US" altLang="zh-CN" dirty="0" smtClean="0"/>
              <a:t>z:0.001-0.3  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1560" y="476672"/>
            <a:ext cx="7016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 smtClean="0">
                <a:solidFill>
                  <a:schemeClr val="bg1"/>
                </a:solidFill>
              </a:rPr>
              <a:t>Galaxy spectra template construction</a:t>
            </a:r>
            <a:endParaRPr lang="zh-CN" altLang="en-US" sz="3200" dirty="0">
              <a:solidFill>
                <a:schemeClr val="bg1"/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908720"/>
            <a:ext cx="4680520" cy="3207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889670"/>
            <a:ext cx="4716016" cy="3207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7984" y="3749852"/>
            <a:ext cx="4716016" cy="3207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772040" cy="933480"/>
          </a:xfrm>
        </p:spPr>
        <p:txBody>
          <a:bodyPr/>
          <a:lstStyle/>
          <a:p>
            <a:endParaRPr lang="zh-CN" alt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124744"/>
            <a:ext cx="6945882" cy="2982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85784" y="3692322"/>
            <a:ext cx="6945882" cy="2982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611560" y="476672"/>
            <a:ext cx="48077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 smtClean="0">
                <a:solidFill>
                  <a:schemeClr val="bg1"/>
                </a:solidFill>
              </a:rPr>
              <a:t>Galaxy spectra templates</a:t>
            </a:r>
            <a:endParaRPr lang="zh-CN" altLang="en-U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772040" cy="933480"/>
          </a:xfrm>
        </p:spPr>
        <p:txBody>
          <a:bodyPr/>
          <a:lstStyle/>
          <a:p>
            <a:r>
              <a:rPr lang="en-US" altLang="zh-CN" sz="2800" dirty="0" smtClean="0">
                <a:solidFill>
                  <a:schemeClr val="bg1"/>
                </a:solidFill>
              </a:rPr>
              <a:t>Galaxy spectra </a:t>
            </a:r>
            <a:r>
              <a:rPr lang="en-US" altLang="zh-CN" sz="2800" dirty="0" err="1" smtClean="0">
                <a:solidFill>
                  <a:schemeClr val="bg1"/>
                </a:solidFill>
              </a:rPr>
              <a:t>templats</a:t>
            </a:r>
            <a:r>
              <a:rPr lang="zh-CN" altLang="en-US" dirty="0" smtClean="0">
                <a:solidFill>
                  <a:schemeClr val="bg1"/>
                </a:solidFill>
              </a:rPr>
              <a:t/>
            </a:r>
            <a:br>
              <a:rPr lang="zh-CN" altLang="en-US" dirty="0" smtClean="0">
                <a:solidFill>
                  <a:schemeClr val="bg1"/>
                </a:solidFill>
              </a:rPr>
            </a:br>
            <a:endParaRPr lang="zh-CN" alt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878354"/>
            <a:ext cx="7056784" cy="3126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0018" y="3645024"/>
            <a:ext cx="7089898" cy="3212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7772040" cy="933480"/>
          </a:xfrm>
        </p:spPr>
        <p:txBody>
          <a:bodyPr/>
          <a:lstStyle/>
          <a:p>
            <a:r>
              <a:rPr lang="en-US" altLang="zh-CN" sz="2800" dirty="0" smtClean="0">
                <a:solidFill>
                  <a:schemeClr val="bg1"/>
                </a:solidFill>
              </a:rPr>
              <a:t>Galaxy spectra templates</a:t>
            </a:r>
            <a:endParaRPr lang="zh-CN" altLang="en-US" sz="28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9913" y="1195388"/>
            <a:ext cx="8682353" cy="3728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TextShape 2"/>
          <p:cNvSpPr txBox="1"/>
          <p:nvPr/>
        </p:nvSpPr>
        <p:spPr>
          <a:xfrm>
            <a:off x="457200" y="1334824"/>
            <a:ext cx="8229240" cy="483048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Wingdings" charset="2"/>
              <a:buChar char=""/>
            </a:pPr>
            <a:endParaRPr lang="en-US" altLang="zh-CN" sz="2000" b="1" dirty="0" smtClean="0">
              <a:solidFill>
                <a:srgbClr val="000000"/>
              </a:solidFill>
              <a:latin typeface="Calibri"/>
              <a:ea typeface="微软雅黑"/>
            </a:endParaRPr>
          </a:p>
          <a:p>
            <a:r>
              <a:rPr lang="en-US" altLang="zh-CN" sz="2000" dirty="0" smtClean="0">
                <a:ea typeface="微软雅黑"/>
              </a:rPr>
              <a:t>QSO module procedure:</a:t>
            </a:r>
            <a:endParaRPr lang="en-US" altLang="zh-CN" sz="2000" dirty="0" smtClean="0"/>
          </a:p>
          <a:p>
            <a:pPr>
              <a:lnSpc>
                <a:spcPct val="100000"/>
              </a:lnSpc>
            </a:pPr>
            <a:endParaRPr lang="en-US" altLang="zh-CN" sz="2000" b="1" dirty="0" smtClean="0">
              <a:solidFill>
                <a:srgbClr val="000000"/>
              </a:solidFill>
              <a:latin typeface="Calibri"/>
              <a:ea typeface="微软雅黑"/>
            </a:endParaRPr>
          </a:p>
          <a:p>
            <a:pPr>
              <a:lnSpc>
                <a:spcPct val="100000"/>
              </a:lnSpc>
              <a:buFont typeface="Wingdings" charset="2"/>
              <a:buChar char=""/>
            </a:pPr>
            <a:r>
              <a:rPr lang="en-US" altLang="zh-CN" sz="2000" b="1" dirty="0" smtClean="0">
                <a:solidFill>
                  <a:srgbClr val="000000"/>
                </a:solidFill>
                <a:latin typeface="Calibri"/>
                <a:ea typeface="微软雅黑"/>
              </a:rPr>
              <a:t>Noise processing </a:t>
            </a:r>
            <a:r>
              <a:rPr lang="en-US" sz="2000" dirty="0" smtClean="0">
                <a:solidFill>
                  <a:srgbClr val="000000"/>
                </a:solidFill>
                <a:latin typeface="Calibri"/>
                <a:ea typeface="微软雅黑"/>
              </a:rPr>
              <a:t>: </a:t>
            </a:r>
            <a:r>
              <a:rPr lang="en-US" sz="2000" dirty="0">
                <a:solidFill>
                  <a:srgbClr val="000000"/>
                </a:solidFill>
                <a:latin typeface="Calibri"/>
                <a:ea typeface="微软雅黑"/>
              </a:rPr>
              <a:t>A Gaussian filter with sigma of 1.5 times of wavelength step was applied to the spectrum to eliminate noise.  </a:t>
            </a:r>
            <a:endParaRPr lang="en-US" sz="2000" dirty="0" smtClean="0">
              <a:solidFill>
                <a:srgbClr val="000000"/>
              </a:solidFill>
              <a:latin typeface="Calibri"/>
              <a:ea typeface="微软雅黑"/>
            </a:endParaRPr>
          </a:p>
          <a:p>
            <a:pPr>
              <a:lnSpc>
                <a:spcPct val="100000"/>
              </a:lnSpc>
            </a:pPr>
            <a:r>
              <a:rPr lang="en-US" sz="2000" dirty="0" smtClean="0">
                <a:solidFill>
                  <a:srgbClr val="000000"/>
                </a:solidFill>
                <a:latin typeface="Calibri"/>
                <a:ea typeface="微软雅黑"/>
              </a:rPr>
              <a:t> </a:t>
            </a:r>
            <a:endParaRPr dirty="0"/>
          </a:p>
          <a:p>
            <a:pPr>
              <a:lnSpc>
                <a:spcPct val="100000"/>
              </a:lnSpc>
              <a:buFont typeface="Wingdings" charset="2"/>
              <a:buChar char=""/>
            </a:pPr>
            <a:r>
              <a:rPr lang="en-US" altLang="zh-CN" sz="2000" b="1" dirty="0" smtClean="0">
                <a:solidFill>
                  <a:srgbClr val="000000"/>
                </a:solidFill>
                <a:latin typeface="Calibri"/>
                <a:ea typeface="微软雅黑"/>
              </a:rPr>
              <a:t>Spectrum normalization</a:t>
            </a:r>
            <a:r>
              <a:rPr lang="en-US" altLang="zh-CN" sz="2000" dirty="0" smtClean="0">
                <a:solidFill>
                  <a:srgbClr val="000000"/>
                </a:solidFill>
                <a:latin typeface="Calibri"/>
                <a:ea typeface="微软雅黑"/>
              </a:rPr>
              <a:t>: </a:t>
            </a:r>
            <a:r>
              <a:rPr lang="en-US" sz="2000" dirty="0" smtClean="0">
                <a:solidFill>
                  <a:srgbClr val="000000"/>
                </a:solidFill>
                <a:latin typeface="Calibri"/>
                <a:ea typeface="微软雅黑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alibri"/>
                <a:ea typeface="微软雅黑"/>
              </a:rPr>
              <a:t>Spectrum was extracted the continuum with median </a:t>
            </a:r>
            <a:r>
              <a:rPr lang="en-US" sz="2000" dirty="0" smtClean="0">
                <a:solidFill>
                  <a:srgbClr val="000000"/>
                </a:solidFill>
                <a:latin typeface="Calibri"/>
                <a:ea typeface="微软雅黑"/>
              </a:rPr>
              <a:t>filters. Normalized </a:t>
            </a:r>
            <a:r>
              <a:rPr lang="en-US" sz="2000" dirty="0">
                <a:solidFill>
                  <a:srgbClr val="000000"/>
                </a:solidFill>
                <a:latin typeface="Calibri"/>
                <a:ea typeface="微软雅黑"/>
              </a:rPr>
              <a:t>spectrum was achieved through original spectrum minus final continuum.   </a:t>
            </a:r>
            <a:endParaRPr lang="en-US" sz="2000" dirty="0" smtClean="0">
              <a:solidFill>
                <a:srgbClr val="000000"/>
              </a:solidFill>
              <a:latin typeface="Calibri"/>
              <a:ea typeface="微软雅黑"/>
            </a:endParaRPr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Font typeface="Wingdings" charset="2"/>
              <a:buChar char=""/>
            </a:pPr>
            <a:r>
              <a:rPr lang="en-US" altLang="zh-CN" sz="2000" b="1" dirty="0" smtClean="0">
                <a:solidFill>
                  <a:srgbClr val="000000"/>
                </a:solidFill>
                <a:latin typeface="Calibri"/>
                <a:ea typeface="微软雅黑"/>
              </a:rPr>
              <a:t>Template matching</a:t>
            </a:r>
            <a:r>
              <a:rPr lang="zh-CN" altLang="en-US" sz="2000" dirty="0" smtClean="0">
                <a:solidFill>
                  <a:srgbClr val="000000"/>
                </a:solidFill>
                <a:latin typeface="Calibri"/>
                <a:ea typeface="微软雅黑"/>
              </a:rPr>
              <a:t>：</a:t>
            </a:r>
            <a:r>
              <a:rPr lang="en-US" altLang="zh-CN" sz="2000" dirty="0" smtClean="0">
                <a:latin typeface="Calibri"/>
                <a:ea typeface="微软雅黑"/>
              </a:rPr>
              <a:t> matching the normalized spectrum with QSO templates. The spectrum was set to be QSO if the template matching success.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50000"/>
              </a:lnSpc>
            </a:pPr>
            <a:endParaRPr dirty="0"/>
          </a:p>
        </p:txBody>
      </p:sp>
      <p:sp>
        <p:nvSpPr>
          <p:cNvPr id="354" name="TextShape 3"/>
          <p:cNvSpPr txBox="1"/>
          <p:nvPr/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81A1D111-21F1-4101-B1B1-61712141E111}" type="slidenum">
              <a:rPr lang="en-US" b="1">
                <a:solidFill>
                  <a:srgbClr val="000000"/>
                </a:solidFill>
                <a:latin typeface="Calibri"/>
                <a:ea typeface="微软雅黑"/>
              </a:rPr>
              <a:pPr>
                <a:lnSpc>
                  <a:spcPct val="100000"/>
                </a:lnSpc>
              </a:pPr>
              <a:t>17</a:t>
            </a:fld>
            <a:endParaRPr/>
          </a:p>
        </p:txBody>
      </p:sp>
      <p:sp>
        <p:nvSpPr>
          <p:cNvPr id="5" name="标题 1"/>
          <p:cNvSpPr txBox="1">
            <a:spLocks/>
          </p:cNvSpPr>
          <p:nvPr/>
        </p:nvSpPr>
        <p:spPr>
          <a:xfrm>
            <a:off x="467544" y="332656"/>
            <a:ext cx="7772040" cy="933480"/>
          </a:xfrm>
          <a:prstGeom prst="rect">
            <a:avLst/>
          </a:prstGeo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类星体模块（</a:t>
            </a:r>
            <a:r>
              <a:rPr kumimoji="0" lang="en-US" altLang="zh-CN" sz="3200" b="1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QM</a:t>
            </a:r>
            <a:r>
              <a:rPr kumimoji="0" lang="zh-CN" altLang="en-US" sz="3200" b="1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）</a:t>
            </a: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827584" y="1412776"/>
            <a:ext cx="7772040" cy="2735440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zh-CN" altLang="en-US" sz="2800" b="1" dirty="0" smtClean="0"/>
              <a:t>星系模块与类星体模块</a:t>
            </a:r>
            <a:r>
              <a:rPr lang="en-US" altLang="zh-CN" sz="2800" b="1" dirty="0" smtClean="0"/>
              <a:t> </a:t>
            </a:r>
            <a:r>
              <a:rPr lang="zh-CN" altLang="en-US" sz="2800" b="1" dirty="0" smtClean="0"/>
              <a:t>性能测试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 smtClean="0"/>
              <a:t>1</a:t>
            </a:r>
            <a:r>
              <a:rPr lang="zh-CN" altLang="en-US" dirty="0" smtClean="0"/>
              <a:t>）星系模块（</a:t>
            </a:r>
            <a:r>
              <a:rPr lang="en-US" altLang="zh-CN" dirty="0" smtClean="0"/>
              <a:t>GM v2.0) </a:t>
            </a:r>
            <a:r>
              <a:rPr lang="zh-CN" altLang="en-US" dirty="0" smtClean="0"/>
              <a:t>分类与红移精度测试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2)   </a:t>
            </a:r>
            <a:r>
              <a:rPr lang="zh-CN" altLang="en-US" dirty="0" smtClean="0"/>
              <a:t>类星体模块</a:t>
            </a:r>
            <a:r>
              <a:rPr lang="en-US" altLang="zh-CN" dirty="0" smtClean="0"/>
              <a:t>(QM v1.0)</a:t>
            </a:r>
            <a:r>
              <a:rPr lang="zh-CN" altLang="en-US" dirty="0" smtClean="0"/>
              <a:t>分类与红移精度测试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3)   DR4-Q2</a:t>
            </a:r>
            <a:r>
              <a:rPr lang="zh-CN" altLang="en-US" dirty="0" smtClean="0"/>
              <a:t>星系类星体整体分类测试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标题 7"/>
          <p:cNvSpPr>
            <a:spLocks noGrp="1"/>
          </p:cNvSpPr>
          <p:nvPr>
            <p:ph type="title"/>
          </p:nvPr>
        </p:nvSpPr>
        <p:spPr>
          <a:xfrm>
            <a:off x="179512" y="188640"/>
            <a:ext cx="7772040" cy="933480"/>
          </a:xfrm>
        </p:spPr>
        <p:txBody>
          <a:bodyPr/>
          <a:lstStyle/>
          <a:p>
            <a:r>
              <a:rPr lang="en-US" altLang="zh-CN" sz="2800" b="1" dirty="0" smtClean="0">
                <a:solidFill>
                  <a:schemeClr val="bg1"/>
                </a:solidFill>
              </a:rPr>
              <a:t>GM v2.0: Correct galaxy recognition rate</a:t>
            </a:r>
            <a:endParaRPr lang="zh-CN" altLang="en-US" sz="2800" b="1" dirty="0" smtClean="0">
              <a:solidFill>
                <a:schemeClr val="bg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467475"/>
            <a:ext cx="2133600" cy="3016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10" name="内容占位符 9"/>
          <p:cNvSpPr>
            <a:spLocks noGrp="1"/>
          </p:cNvSpPr>
          <p:nvPr>
            <p:ph idx="4294967295"/>
          </p:nvPr>
        </p:nvSpPr>
        <p:spPr>
          <a:xfrm>
            <a:off x="467544" y="1296119"/>
            <a:ext cx="8569325" cy="616532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altLang="zh-CN" dirty="0" smtClean="0"/>
          </a:p>
          <a:p>
            <a:pPr>
              <a:defRPr/>
            </a:pPr>
            <a:endParaRPr lang="en-US" altLang="zh-CN" dirty="0" smtClean="0"/>
          </a:p>
          <a:p>
            <a:pPr>
              <a:defRPr/>
            </a:pPr>
            <a:endParaRPr lang="en-US" altLang="zh-CN" dirty="0" smtClean="0"/>
          </a:p>
          <a:p>
            <a:pPr>
              <a:lnSpc>
                <a:spcPct val="100000"/>
              </a:lnSpc>
              <a:buFont typeface="Wingdings" charset="2"/>
              <a:buChar char=""/>
              <a:defRPr/>
            </a:pPr>
            <a:endParaRPr lang="en-US" altLang="zh-CN" sz="1800" dirty="0" smtClean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buFont typeface="Wingdings" charset="2"/>
              <a:buChar char=""/>
              <a:defRPr/>
            </a:pPr>
            <a:endParaRPr lang="en-US" altLang="zh-CN" dirty="0" smtClean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buFont typeface="Wingdings" charset="2"/>
              <a:buChar char=""/>
              <a:defRPr/>
            </a:pPr>
            <a:endParaRPr lang="en-US" altLang="zh-CN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buFont typeface="Wingdings" charset="2"/>
              <a:buChar char=""/>
              <a:defRPr/>
            </a:pPr>
            <a:endParaRPr lang="en-US" altLang="zh-CN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buFont typeface="Wingdings" charset="2"/>
              <a:buChar char=""/>
              <a:defRPr/>
            </a:pPr>
            <a:endParaRPr lang="en-US" altLang="zh-CN" sz="1800" dirty="0" smtClean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defRPr/>
            </a:pPr>
            <a:endParaRPr lang="en-US" altLang="zh-CN" dirty="0" smtClean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defRPr/>
            </a:pPr>
            <a:endParaRPr lang="en-US" altLang="zh-CN" sz="1800" dirty="0" smtClean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buFont typeface="Wingdings" charset="2"/>
              <a:buChar char=""/>
              <a:defRPr/>
            </a:pPr>
            <a:r>
              <a:rPr lang="en-US" altLang="zh-CN" sz="1800" dirty="0" smtClean="0">
                <a:solidFill>
                  <a:srgbClr val="000000"/>
                </a:solidFill>
              </a:rPr>
              <a:t>Upper left</a:t>
            </a:r>
            <a:r>
              <a:rPr lang="zh-CN" altLang="en-US" sz="1800" dirty="0" smtClean="0">
                <a:solidFill>
                  <a:srgbClr val="000000"/>
                </a:solidFill>
              </a:rPr>
              <a:t>：</a:t>
            </a:r>
            <a:endParaRPr lang="en-US" altLang="zh-CN" sz="1800" dirty="0" smtClean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altLang="zh-CN" sz="1800" dirty="0" smtClean="0">
                <a:solidFill>
                  <a:srgbClr val="000000"/>
                </a:solidFill>
              </a:rPr>
              <a:t>       histogram of galaxy number with </a:t>
            </a:r>
            <a:r>
              <a:rPr lang="en-US" altLang="zh-CN" sz="1800" dirty="0" err="1" smtClean="0">
                <a:solidFill>
                  <a:srgbClr val="000000"/>
                </a:solidFill>
              </a:rPr>
              <a:t>SNg</a:t>
            </a:r>
            <a:endParaRPr lang="en-US" altLang="zh-CN" sz="1800" dirty="0" smtClean="0"/>
          </a:p>
          <a:p>
            <a:pPr>
              <a:lnSpc>
                <a:spcPct val="100000"/>
              </a:lnSpc>
              <a:buFont typeface="Wingdings" charset="2"/>
              <a:buChar char=""/>
              <a:defRPr/>
            </a:pPr>
            <a:r>
              <a:rPr lang="en-US" altLang="zh-CN" sz="1800" dirty="0" smtClean="0">
                <a:solidFill>
                  <a:srgbClr val="000000"/>
                </a:solidFill>
              </a:rPr>
              <a:t>Upper right</a:t>
            </a:r>
            <a:r>
              <a:rPr lang="zh-CN" altLang="en-US" sz="1800" dirty="0" smtClean="0">
                <a:solidFill>
                  <a:srgbClr val="000000"/>
                </a:solidFill>
              </a:rPr>
              <a:t>：</a:t>
            </a:r>
            <a:endParaRPr lang="en-US" altLang="zh-CN" sz="1800" dirty="0" smtClean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altLang="zh-CN" sz="1800" dirty="0" smtClean="0">
                <a:solidFill>
                  <a:srgbClr val="000000"/>
                </a:solidFill>
              </a:rPr>
              <a:t>      </a:t>
            </a:r>
            <a:r>
              <a:rPr lang="zh-CN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zh-CN" sz="1800" dirty="0" smtClean="0">
                <a:solidFill>
                  <a:srgbClr val="000000"/>
                </a:solidFill>
              </a:rPr>
              <a:t>histogram of galaxy number with </a:t>
            </a:r>
            <a:r>
              <a:rPr lang="en-US" altLang="zh-CN" sz="1800" dirty="0" err="1" smtClean="0">
                <a:solidFill>
                  <a:srgbClr val="000000"/>
                </a:solidFill>
              </a:rPr>
              <a:t>SNr</a:t>
            </a:r>
            <a:endParaRPr lang="en-US" altLang="zh-CN" sz="1800" dirty="0" smtClean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buFont typeface="Wingdings" charset="2"/>
              <a:buChar char=""/>
              <a:defRPr/>
            </a:pPr>
            <a:r>
              <a:rPr lang="en-US" altLang="zh-CN" sz="1800" dirty="0" smtClean="0">
                <a:solidFill>
                  <a:srgbClr val="000000"/>
                </a:solidFill>
              </a:rPr>
              <a:t>Down: 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altLang="zh-CN" sz="1800" dirty="0" smtClean="0">
                <a:solidFill>
                  <a:srgbClr val="000000"/>
                </a:solidFill>
              </a:rPr>
              <a:t>      correct ratio of galaxy recognition VS. SNR </a:t>
            </a:r>
          </a:p>
          <a:p>
            <a:pPr>
              <a:buFont typeface="Arial" pitchFamily="34" charset="0"/>
              <a:buChar char="•"/>
              <a:defRPr/>
            </a:pPr>
            <a:endParaRPr lang="en-US" altLang="zh-CN" sz="1100" dirty="0" smtClean="0"/>
          </a:p>
          <a:p>
            <a:pPr>
              <a:buFont typeface="Arial" pitchFamily="34" charset="0"/>
              <a:buChar char="•"/>
              <a:defRPr/>
            </a:pPr>
            <a:endParaRPr lang="en-US" altLang="zh-CN" sz="1100" dirty="0" smtClean="0"/>
          </a:p>
          <a:p>
            <a:pPr>
              <a:buFont typeface="Arial" pitchFamily="34" charset="0"/>
              <a:buChar char="•"/>
              <a:defRPr/>
            </a:pPr>
            <a:endParaRPr lang="en-US" altLang="zh-CN" sz="1100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zh-CN" altLang="en-US" sz="1100" dirty="0" smtClean="0"/>
              <a:t>识别正确率测试数据：</a:t>
            </a:r>
            <a:r>
              <a:rPr lang="en-US" altLang="zh-CN" sz="1100" dirty="0" smtClean="0"/>
              <a:t>2014</a:t>
            </a:r>
            <a:r>
              <a:rPr lang="zh-CN" altLang="zh-CN" sz="1100" dirty="0" smtClean="0"/>
              <a:t>年</a:t>
            </a:r>
            <a:r>
              <a:rPr lang="en-US" altLang="zh-CN" sz="1100" dirty="0" smtClean="0"/>
              <a:t>3</a:t>
            </a:r>
            <a:r>
              <a:rPr lang="zh-CN" altLang="zh-CN" sz="1100" dirty="0" smtClean="0"/>
              <a:t>月</a:t>
            </a:r>
            <a:r>
              <a:rPr lang="zh-CN" altLang="en-US" sz="1100" dirty="0" smtClean="0"/>
              <a:t>、</a:t>
            </a:r>
            <a:r>
              <a:rPr lang="en-US" altLang="zh-CN" sz="1100" dirty="0" smtClean="0"/>
              <a:t>4</a:t>
            </a:r>
            <a:r>
              <a:rPr lang="zh-CN" altLang="en-US" sz="1100" dirty="0" smtClean="0"/>
              <a:t>月四个天区数据与</a:t>
            </a:r>
            <a:r>
              <a:rPr lang="en-US" altLang="zh-CN" sz="1100" dirty="0" smtClean="0"/>
              <a:t>SDSS DR12</a:t>
            </a:r>
            <a:r>
              <a:rPr lang="zh-CN" altLang="en-US" sz="1100" dirty="0" smtClean="0"/>
              <a:t>交叉获得</a:t>
            </a:r>
            <a:r>
              <a:rPr lang="en-US" altLang="zh-CN" sz="1100" dirty="0" smtClean="0"/>
              <a:t>1351</a:t>
            </a:r>
            <a:r>
              <a:rPr lang="zh-CN" altLang="en-US" sz="1100" dirty="0" smtClean="0"/>
              <a:t>条</a:t>
            </a:r>
            <a:r>
              <a:rPr lang="en-US" altLang="zh-CN" sz="1100" dirty="0" smtClean="0"/>
              <a:t>SDSS</a:t>
            </a:r>
            <a:r>
              <a:rPr lang="zh-CN" altLang="en-US" sz="1100" dirty="0" smtClean="0"/>
              <a:t>光谱类型为星系的</a:t>
            </a:r>
            <a:r>
              <a:rPr lang="en-US" altLang="zh-CN" sz="1100" dirty="0" smtClean="0"/>
              <a:t>LAMOST</a:t>
            </a:r>
            <a:r>
              <a:rPr lang="zh-CN" altLang="en-US" sz="1100" dirty="0" smtClean="0"/>
              <a:t>同源</a:t>
            </a:r>
            <a:r>
              <a:rPr lang="zh-CN" altLang="zh-CN" sz="1100" dirty="0" smtClean="0"/>
              <a:t>数据。</a:t>
            </a:r>
            <a:endParaRPr lang="en-US" altLang="zh-CN" sz="1100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zh-CN" altLang="en-US" sz="1100" dirty="0" smtClean="0"/>
              <a:t>错误识别率数据：</a:t>
            </a:r>
            <a:r>
              <a:rPr lang="en-US" altLang="zh-CN" sz="1100" dirty="0" smtClean="0"/>
              <a:t> </a:t>
            </a:r>
            <a:r>
              <a:rPr lang="zh-CN" altLang="en-US" sz="1100" dirty="0" smtClean="0"/>
              <a:t>上述四个天区中与</a:t>
            </a:r>
            <a:r>
              <a:rPr lang="en-US" altLang="zh-CN" sz="1100" dirty="0" smtClean="0"/>
              <a:t>SDSS DR12</a:t>
            </a:r>
            <a:r>
              <a:rPr lang="zh-CN" altLang="en-US" sz="1100" dirty="0" smtClean="0"/>
              <a:t>交叉获得</a:t>
            </a:r>
            <a:r>
              <a:rPr lang="en-US" altLang="zh-CN" sz="1100" dirty="0" smtClean="0"/>
              <a:t>1346</a:t>
            </a:r>
            <a:r>
              <a:rPr lang="zh-CN" altLang="en-US" sz="1100" dirty="0" smtClean="0"/>
              <a:t>条</a:t>
            </a:r>
            <a:r>
              <a:rPr lang="en-US" altLang="zh-CN" sz="1100" dirty="0" smtClean="0"/>
              <a:t>SDSS</a:t>
            </a:r>
            <a:r>
              <a:rPr lang="zh-CN" altLang="en-US" sz="1100" dirty="0" smtClean="0"/>
              <a:t>光谱类型为恒星和类星体的</a:t>
            </a:r>
            <a:r>
              <a:rPr lang="en-US" altLang="zh-CN" sz="1100" dirty="0" smtClean="0"/>
              <a:t>LAMOST</a:t>
            </a:r>
            <a:r>
              <a:rPr lang="zh-CN" altLang="en-US" sz="1100" dirty="0" smtClean="0"/>
              <a:t>同源</a:t>
            </a:r>
            <a:r>
              <a:rPr lang="zh-CN" altLang="zh-CN" sz="1100" dirty="0" smtClean="0"/>
              <a:t>数据</a:t>
            </a:r>
            <a:r>
              <a:rPr lang="zh-CN" altLang="en-US" sz="1100" dirty="0" smtClean="0"/>
              <a:t>。</a:t>
            </a:r>
            <a:endParaRPr lang="en-US" altLang="zh-CN" sz="1100" dirty="0" smtClean="0"/>
          </a:p>
          <a:p>
            <a:pPr>
              <a:lnSpc>
                <a:spcPct val="100000"/>
              </a:lnSpc>
              <a:buFont typeface="Wingdings" charset="2"/>
              <a:buChar char=""/>
              <a:defRPr/>
            </a:pPr>
            <a:endParaRPr lang="en-US" altLang="zh-CN" dirty="0" smtClean="0"/>
          </a:p>
          <a:p>
            <a:pPr>
              <a:buFont typeface="Wingdings" pitchFamily="2" charset="2"/>
              <a:buNone/>
              <a:defRPr/>
            </a:pPr>
            <a:endParaRPr lang="zh-CN" altLang="en-US" dirty="0"/>
          </a:p>
        </p:txBody>
      </p:sp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64487" y="1060042"/>
            <a:ext cx="4039961" cy="2666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482" y="1124744"/>
            <a:ext cx="3861831" cy="259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263" y="3645024"/>
            <a:ext cx="3750771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占位符 4"/>
          <p:cNvSpPr>
            <a:spLocks noGrp="1"/>
          </p:cNvSpPr>
          <p:nvPr>
            <p:ph type="body"/>
          </p:nvPr>
        </p:nvSpPr>
        <p:spPr>
          <a:xfrm>
            <a:off x="971600" y="1772816"/>
            <a:ext cx="7416824" cy="3976920"/>
          </a:xfrm>
        </p:spPr>
        <p:txBody>
          <a:bodyPr/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zh-CN" sz="2000" dirty="0" smtClean="0"/>
              <a:t>Introduction :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zh-CN" sz="2000" dirty="0" smtClean="0"/>
              <a:t>Galaxy Module (GM) : LAMOST galaxy spectra recognition</a:t>
            </a:r>
          </a:p>
          <a:p>
            <a:pPr marL="342900" indent="-342900">
              <a:lnSpc>
                <a:spcPct val="150000"/>
              </a:lnSpc>
            </a:pPr>
            <a:r>
              <a:rPr lang="en-US" altLang="zh-CN" sz="2000" dirty="0"/>
              <a:t> </a:t>
            </a:r>
            <a:r>
              <a:rPr lang="en-US" altLang="zh-CN" sz="2000" dirty="0" smtClean="0"/>
              <a:t>    and measurement program;</a:t>
            </a:r>
          </a:p>
          <a:p>
            <a:pPr marL="342900" indent="-342900">
              <a:lnSpc>
                <a:spcPct val="150000"/>
              </a:lnSpc>
            </a:pPr>
            <a:r>
              <a:rPr lang="en-US" altLang="zh-CN" sz="2000" dirty="0" smtClean="0"/>
              <a:t>3.  QSO Module (QM) ) : LAMOST QSO spectra recognition</a:t>
            </a:r>
          </a:p>
          <a:p>
            <a:pPr marL="342900" indent="-342900">
              <a:lnSpc>
                <a:spcPct val="150000"/>
              </a:lnSpc>
            </a:pPr>
            <a:r>
              <a:rPr lang="en-US" altLang="zh-CN" sz="2000" dirty="0" smtClean="0"/>
              <a:t>     and measurement program;</a:t>
            </a:r>
          </a:p>
          <a:p>
            <a:pPr marL="342900" indent="-342900">
              <a:lnSpc>
                <a:spcPct val="150000"/>
              </a:lnSpc>
            </a:pPr>
            <a:endParaRPr lang="en-US" altLang="zh-CN" sz="2000" dirty="0" smtClean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zh-CN" sz="2000" dirty="0" smtClean="0"/>
              <a:t>GM and QM function , key method, and output products;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zh-CN" sz="2000" dirty="0" smtClean="0"/>
              <a:t>Some test results and performance.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zh-CN" sz="2000" dirty="0" smtClean="0"/>
              <a:t>Summary</a:t>
            </a:r>
            <a:endParaRPr lang="zh-CN" altLang="en-US" sz="2000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899592" y="260648"/>
            <a:ext cx="7772040" cy="933480"/>
          </a:xfrm>
        </p:spPr>
        <p:txBody>
          <a:bodyPr/>
          <a:lstStyle/>
          <a:p>
            <a:r>
              <a:rPr lang="en-US" altLang="zh-CN" sz="3600" dirty="0" smtClean="0">
                <a:solidFill>
                  <a:schemeClr val="bg1"/>
                </a:solidFill>
              </a:rPr>
              <a:t>Contents</a:t>
            </a:r>
            <a:endParaRPr lang="zh-CN" alt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标题 1"/>
          <p:cNvSpPr>
            <a:spLocks noGrp="1"/>
          </p:cNvSpPr>
          <p:nvPr>
            <p:ph type="title"/>
          </p:nvPr>
        </p:nvSpPr>
        <p:spPr>
          <a:xfrm>
            <a:off x="323528" y="204969"/>
            <a:ext cx="7772040" cy="933480"/>
          </a:xfrm>
        </p:spPr>
        <p:txBody>
          <a:bodyPr/>
          <a:lstStyle/>
          <a:p>
            <a:r>
              <a:rPr lang="zh-CN" altLang="en-US" sz="2000" b="1" dirty="0" smtClean="0">
                <a:solidFill>
                  <a:schemeClr val="bg1"/>
                </a:solidFill>
              </a:rPr>
              <a:t>星系模块（</a:t>
            </a:r>
            <a:r>
              <a:rPr lang="en-US" altLang="zh-CN" sz="2000" b="1" dirty="0" smtClean="0">
                <a:solidFill>
                  <a:schemeClr val="bg1"/>
                </a:solidFill>
              </a:rPr>
              <a:t>GM2.0) </a:t>
            </a:r>
            <a:r>
              <a:rPr lang="zh-CN" altLang="en-US" sz="2000" b="1" dirty="0" smtClean="0">
                <a:solidFill>
                  <a:schemeClr val="bg1"/>
                </a:solidFill>
              </a:rPr>
              <a:t>红移测量精度测试结果：</a:t>
            </a:r>
            <a:r>
              <a:rPr lang="en-US" altLang="zh-CN" sz="2000" b="1" dirty="0" smtClean="0">
                <a:solidFill>
                  <a:schemeClr val="bg1"/>
                </a:solidFill>
              </a:rPr>
              <a:t/>
            </a:r>
            <a:br>
              <a:rPr lang="en-US" altLang="zh-CN" sz="2000" b="1" dirty="0" smtClean="0">
                <a:solidFill>
                  <a:schemeClr val="bg1"/>
                </a:solidFill>
              </a:rPr>
            </a:br>
            <a:r>
              <a:rPr lang="en-US" altLang="zh-CN" sz="2000" b="1" dirty="0" smtClean="0">
                <a:solidFill>
                  <a:schemeClr val="bg1"/>
                </a:solidFill>
              </a:rPr>
              <a:t>Upper</a:t>
            </a:r>
            <a:r>
              <a:rPr lang="zh-CN" altLang="en-US" sz="2000" b="1" dirty="0" smtClean="0">
                <a:solidFill>
                  <a:schemeClr val="bg1"/>
                </a:solidFill>
              </a:rPr>
              <a:t>：</a:t>
            </a:r>
            <a:r>
              <a:rPr lang="en-US" altLang="zh-CN" sz="2000" b="1" dirty="0" err="1" smtClean="0">
                <a:solidFill>
                  <a:schemeClr val="bg1"/>
                </a:solidFill>
              </a:rPr>
              <a:t>z_LAMOST</a:t>
            </a:r>
            <a:r>
              <a:rPr lang="en-US" altLang="zh-CN" sz="2000" b="1" dirty="0" smtClean="0">
                <a:solidFill>
                  <a:schemeClr val="bg1"/>
                </a:solidFill>
              </a:rPr>
              <a:t>  vs. </a:t>
            </a:r>
            <a:r>
              <a:rPr lang="en-US" altLang="zh-CN" sz="2000" b="1" dirty="0" err="1" smtClean="0">
                <a:solidFill>
                  <a:schemeClr val="bg1"/>
                </a:solidFill>
              </a:rPr>
              <a:t>z_SDSS</a:t>
            </a:r>
            <a:r>
              <a:rPr lang="en-US" altLang="zh-CN" sz="2000" b="1" dirty="0" smtClean="0">
                <a:solidFill>
                  <a:schemeClr val="bg1"/>
                </a:solidFill>
              </a:rPr>
              <a:t> for the identical sources</a:t>
            </a:r>
            <a:r>
              <a:rPr lang="zh-CN" altLang="en-US" sz="2000" b="1" dirty="0" smtClean="0">
                <a:solidFill>
                  <a:schemeClr val="bg1"/>
                </a:solidFill>
              </a:rPr>
              <a:t>；</a:t>
            </a:r>
            <a:r>
              <a:rPr lang="en-US" altLang="zh-CN" sz="2000" b="1" dirty="0" smtClean="0">
                <a:solidFill>
                  <a:schemeClr val="bg1"/>
                </a:solidFill>
              </a:rPr>
              <a:t/>
            </a:r>
            <a:br>
              <a:rPr lang="en-US" altLang="zh-CN" sz="2000" b="1" dirty="0" smtClean="0">
                <a:solidFill>
                  <a:schemeClr val="bg1"/>
                </a:solidFill>
              </a:rPr>
            </a:br>
            <a:r>
              <a:rPr lang="en-US" altLang="zh-CN" sz="2000" b="1" dirty="0" smtClean="0">
                <a:solidFill>
                  <a:schemeClr val="bg1"/>
                </a:solidFill>
              </a:rPr>
              <a:t>Down left: </a:t>
            </a:r>
            <a:r>
              <a:rPr lang="en-US" altLang="zh-CN" sz="2000" b="1" dirty="0" err="1" smtClean="0">
                <a:solidFill>
                  <a:schemeClr val="bg1"/>
                </a:solidFill>
              </a:rPr>
              <a:t>SNRof</a:t>
            </a:r>
            <a:r>
              <a:rPr lang="en-US" altLang="zh-CN" sz="2000" b="1" dirty="0" smtClean="0">
                <a:solidFill>
                  <a:schemeClr val="bg1"/>
                </a:solidFill>
              </a:rPr>
              <a:t> SDSS sources ;  Down right: SNR of LAMOST sources.</a:t>
            </a:r>
            <a:endParaRPr lang="zh-CN" altLang="en-US" sz="2000" b="1" dirty="0" smtClean="0">
              <a:solidFill>
                <a:schemeClr val="bg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467475"/>
            <a:ext cx="2133600" cy="3016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altLang="zh-CN"/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6804025" y="1700213"/>
          <a:ext cx="2160240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1224136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l-GR" altLang="zh-CN" dirty="0" smtClean="0"/>
                        <a:t>Δ</a:t>
                      </a:r>
                      <a:r>
                        <a:rPr lang="en-US" altLang="zh-CN" dirty="0" smtClean="0"/>
                        <a:t>Z</a:t>
                      </a:r>
                      <a:r>
                        <a:rPr lang="en-US" altLang="zh-CN" baseline="0" dirty="0" smtClean="0"/>
                        <a:t>   (</a:t>
                      </a:r>
                      <a:r>
                        <a:rPr lang="en-US" altLang="zh-CN" dirty="0" err="1" smtClean="0"/>
                        <a:t>z_SDSS-z_ours</a:t>
                      </a:r>
                      <a:r>
                        <a:rPr lang="en-US" altLang="zh-CN" dirty="0" smtClean="0"/>
                        <a:t>)</a:t>
                      </a:r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1" dirty="0" smtClean="0"/>
                        <a:t>μ</a:t>
                      </a:r>
                      <a:endParaRPr lang="zh-CN" altLang="zh-C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1" dirty="0" smtClean="0"/>
                        <a:t>δ</a:t>
                      </a:r>
                      <a:endParaRPr lang="zh-CN" altLang="zh-CN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0.0000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0.0002</a:t>
                      </a:r>
                      <a:r>
                        <a:rPr lang="zh-CN" altLang="en-US" dirty="0" smtClean="0"/>
                        <a:t>（</a:t>
                      </a:r>
                      <a:r>
                        <a:rPr lang="en-US" altLang="zh-CN" dirty="0" smtClean="0"/>
                        <a:t>60km/s</a:t>
                      </a:r>
                      <a:r>
                        <a:rPr lang="zh-CN" altLang="en-US" dirty="0" smtClean="0"/>
                        <a:t>）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353" name="TextBox 8"/>
          <p:cNvSpPr txBox="1">
            <a:spLocks noChangeArrowheads="1"/>
          </p:cNvSpPr>
          <p:nvPr/>
        </p:nvSpPr>
        <p:spPr bwMode="auto">
          <a:xfrm>
            <a:off x="6948488" y="3500438"/>
            <a:ext cx="2195512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CN" sz="1600" b="0" dirty="0"/>
              <a:t> Z_SDSS: </a:t>
            </a:r>
          </a:p>
          <a:p>
            <a:r>
              <a:rPr lang="en-US" altLang="zh-CN" sz="1600" b="0" dirty="0"/>
              <a:t>  </a:t>
            </a:r>
            <a:r>
              <a:rPr lang="en-US" altLang="zh-CN" sz="1600" b="0" dirty="0" smtClean="0"/>
              <a:t>template matching-PCAZ</a:t>
            </a:r>
            <a:r>
              <a:rPr lang="zh-CN" altLang="en-US" sz="1600" b="0" dirty="0" smtClean="0"/>
              <a:t>；</a:t>
            </a:r>
            <a:endParaRPr lang="en-US" altLang="zh-CN" sz="1600" b="0" dirty="0"/>
          </a:p>
          <a:p>
            <a:endParaRPr lang="en-US" altLang="zh-CN" sz="1600" b="0" dirty="0"/>
          </a:p>
          <a:p>
            <a:pPr>
              <a:buFont typeface="Arial" pitchFamily="34" charset="0"/>
              <a:buChar char="•"/>
            </a:pPr>
            <a:r>
              <a:rPr lang="en-US" altLang="zh-CN" sz="1600" b="0" dirty="0"/>
              <a:t>  Z_LAMOST : </a:t>
            </a:r>
          </a:p>
          <a:p>
            <a:r>
              <a:rPr lang="en-US" altLang="zh-CN" sz="1600" b="0" dirty="0"/>
              <a:t>   </a:t>
            </a:r>
            <a:r>
              <a:rPr lang="en-US" altLang="zh-CN" sz="1600" b="0" dirty="0" smtClean="0"/>
              <a:t>GM through lines information </a:t>
            </a:r>
            <a:endParaRPr lang="zh-CN" altLang="en-US" sz="1600" b="0" dirty="0"/>
          </a:p>
          <a:p>
            <a:endParaRPr lang="zh-CN" altLang="en-US" sz="1400" dirty="0"/>
          </a:p>
        </p:txBody>
      </p:sp>
      <p:pic>
        <p:nvPicPr>
          <p:cNvPr id="1435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3" y="1196975"/>
            <a:ext cx="3743326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33650" y="1196752"/>
            <a:ext cx="3830638" cy="257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6" name="Picture 2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87725" y="3716338"/>
            <a:ext cx="3779838" cy="324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7" name="Picture 25"/>
          <p:cNvPicPr>
            <a:picLocks noGrp="1" noChangeAspect="1" noChangeArrowheads="1"/>
          </p:cNvPicPr>
          <p:nvPr>
            <p:ph idx="4294967295"/>
          </p:nvPr>
        </p:nvPicPr>
        <p:blipFill>
          <a:blip r:embed="rId6" cstate="print"/>
          <a:srcRect/>
          <a:stretch>
            <a:fillRect/>
          </a:stretch>
        </p:blipFill>
        <p:spPr>
          <a:xfrm>
            <a:off x="0" y="3716338"/>
            <a:ext cx="3779838" cy="3241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标题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7772040" cy="933480"/>
          </a:xfrm>
        </p:spPr>
        <p:txBody>
          <a:bodyPr/>
          <a:lstStyle/>
          <a:p>
            <a:r>
              <a:rPr lang="en-US" altLang="zh-CN" sz="2800" b="1" dirty="0" smtClean="0">
                <a:solidFill>
                  <a:schemeClr val="bg1"/>
                </a:solidFill>
              </a:rPr>
              <a:t>2. </a:t>
            </a:r>
            <a:r>
              <a:rPr lang="zh-CN" altLang="zh-CN" sz="2800" b="1" dirty="0" smtClean="0">
                <a:solidFill>
                  <a:schemeClr val="bg1"/>
                </a:solidFill>
              </a:rPr>
              <a:t>类星体识别</a:t>
            </a:r>
            <a:r>
              <a:rPr lang="zh-CN" altLang="en-US" sz="2800" b="1" dirty="0" smtClean="0">
                <a:solidFill>
                  <a:schemeClr val="bg1"/>
                </a:solidFill>
              </a:rPr>
              <a:t>与测量模块</a:t>
            </a:r>
            <a:r>
              <a:rPr lang="en-US" altLang="zh-CN" sz="2800" b="1" dirty="0" smtClean="0">
                <a:solidFill>
                  <a:schemeClr val="bg1"/>
                </a:solidFill>
              </a:rPr>
              <a:t>v1.0</a:t>
            </a:r>
            <a:r>
              <a:rPr lang="en-US" altLang="zh-CN" b="1" dirty="0" smtClean="0">
                <a:solidFill>
                  <a:schemeClr val="bg1"/>
                </a:solidFill>
              </a:rPr>
              <a:t/>
            </a:r>
            <a:br>
              <a:rPr lang="en-US" altLang="zh-CN" b="1" dirty="0" smtClean="0">
                <a:solidFill>
                  <a:schemeClr val="bg1"/>
                </a:solidFill>
              </a:rPr>
            </a:br>
            <a:endParaRPr lang="zh-CN" altLang="en-US" b="1" dirty="0" smtClean="0">
              <a:solidFill>
                <a:schemeClr val="bg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179512" y="1124744"/>
            <a:ext cx="8229600" cy="4830763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endParaRPr lang="en-US" altLang="zh-CN" sz="2200" dirty="0" smtClean="0"/>
          </a:p>
          <a:p>
            <a:pPr eaLnBrk="1" hangingPunct="1">
              <a:defRPr/>
            </a:pPr>
            <a:endParaRPr lang="en-US" altLang="zh-CN" sz="2200" dirty="0" smtClean="0"/>
          </a:p>
          <a:p>
            <a:pPr>
              <a:lnSpc>
                <a:spcPct val="100000"/>
              </a:lnSpc>
              <a:buFont typeface="Wingdings" charset="2"/>
              <a:buChar char=""/>
              <a:defRPr/>
            </a:pPr>
            <a:endParaRPr lang="en-US" altLang="zh-CN" sz="1800" dirty="0" smtClean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buFont typeface="Wingdings" charset="2"/>
              <a:buChar char=""/>
              <a:defRPr/>
            </a:pPr>
            <a:endParaRPr lang="en-US" altLang="zh-CN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buFont typeface="Wingdings" charset="2"/>
              <a:buChar char=""/>
              <a:defRPr/>
            </a:pPr>
            <a:endParaRPr lang="en-US" altLang="zh-CN" sz="1800" dirty="0" smtClean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buFont typeface="Wingdings" charset="2"/>
              <a:buChar char=""/>
              <a:defRPr/>
            </a:pPr>
            <a:endParaRPr lang="en-US" altLang="zh-CN" sz="1800" dirty="0" smtClean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buFont typeface="Wingdings" charset="2"/>
              <a:buChar char=""/>
              <a:defRPr/>
            </a:pPr>
            <a:endParaRPr lang="en-US" altLang="zh-CN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buFont typeface="Wingdings" charset="2"/>
              <a:buChar char=""/>
              <a:defRPr/>
            </a:pPr>
            <a:endParaRPr lang="en-US" altLang="zh-CN" sz="1800" dirty="0" smtClean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buFont typeface="Wingdings" charset="2"/>
              <a:buChar char=""/>
              <a:defRPr/>
            </a:pPr>
            <a:endParaRPr lang="en-US" altLang="zh-CN" sz="1600" dirty="0" smtClean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buFont typeface="Wingdings" charset="2"/>
              <a:buChar char=""/>
              <a:defRPr/>
            </a:pPr>
            <a:endParaRPr lang="en-US" altLang="zh-CN" sz="1600" dirty="0" smtClean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buFont typeface="Wingdings" charset="2"/>
              <a:buChar char=""/>
              <a:defRPr/>
            </a:pPr>
            <a:endParaRPr lang="en-US" altLang="zh-CN" sz="1600" dirty="0" smtClean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buFont typeface="Wingdings" charset="2"/>
              <a:buChar char=""/>
              <a:defRPr/>
            </a:pPr>
            <a:r>
              <a:rPr lang="en-US" altLang="zh-CN" sz="1600" dirty="0" smtClean="0">
                <a:solidFill>
                  <a:srgbClr val="000000"/>
                </a:solidFill>
              </a:rPr>
              <a:t>Right</a:t>
            </a:r>
            <a:r>
              <a:rPr lang="zh-CN" altLang="en-US" sz="1600" dirty="0" smtClean="0">
                <a:solidFill>
                  <a:srgbClr val="000000"/>
                </a:solidFill>
              </a:rPr>
              <a:t>：</a:t>
            </a:r>
            <a:endParaRPr lang="en-US" altLang="zh-CN" sz="1600" dirty="0" smtClean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altLang="zh-CN" sz="1600" dirty="0" smtClean="0">
                <a:solidFill>
                  <a:srgbClr val="000000"/>
                </a:solidFill>
              </a:rPr>
              <a:t>      </a:t>
            </a:r>
            <a:r>
              <a:rPr lang="zh-CN" altLang="en-US" sz="1600" dirty="0" smtClean="0">
                <a:solidFill>
                  <a:srgbClr val="000000"/>
                </a:solidFill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</a:rPr>
              <a:t>histogram of recognized QSO number with </a:t>
            </a:r>
            <a:r>
              <a:rPr lang="en-US" altLang="zh-CN" sz="1600" dirty="0" err="1" smtClean="0">
                <a:solidFill>
                  <a:srgbClr val="000000"/>
                </a:solidFill>
              </a:rPr>
              <a:t>SN_r</a:t>
            </a:r>
            <a:endParaRPr lang="en-US" altLang="zh-CN" sz="1600" dirty="0" smtClean="0"/>
          </a:p>
          <a:p>
            <a:pPr>
              <a:lnSpc>
                <a:spcPct val="100000"/>
              </a:lnSpc>
              <a:buFont typeface="Wingdings" charset="2"/>
              <a:buChar char=""/>
              <a:defRPr/>
            </a:pPr>
            <a:r>
              <a:rPr lang="en-US" altLang="zh-CN" sz="1600" dirty="0" err="1" smtClean="0">
                <a:solidFill>
                  <a:srgbClr val="000000"/>
                </a:solidFill>
              </a:rPr>
              <a:t>Uper</a:t>
            </a:r>
            <a:r>
              <a:rPr lang="en-US" altLang="zh-CN" sz="1600" dirty="0" smtClean="0">
                <a:solidFill>
                  <a:srgbClr val="000000"/>
                </a:solidFill>
              </a:rPr>
              <a:t> Left</a:t>
            </a:r>
            <a:r>
              <a:rPr lang="zh-CN" altLang="en-US" sz="1600" dirty="0" smtClean="0">
                <a:solidFill>
                  <a:srgbClr val="000000"/>
                </a:solidFill>
              </a:rPr>
              <a:t>：</a:t>
            </a:r>
            <a:endParaRPr lang="en-US" altLang="zh-CN" sz="1600" dirty="0" smtClean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altLang="zh-CN" sz="1600" dirty="0" smtClean="0">
                <a:solidFill>
                  <a:srgbClr val="000000"/>
                </a:solidFill>
              </a:rPr>
              <a:t>       histogram of recognized QSO number with </a:t>
            </a:r>
            <a:r>
              <a:rPr lang="en-US" altLang="zh-CN" sz="1600" dirty="0" err="1" smtClean="0">
                <a:solidFill>
                  <a:srgbClr val="000000"/>
                </a:solidFill>
              </a:rPr>
              <a:t>SN_g</a:t>
            </a:r>
            <a:endParaRPr lang="en-US" altLang="zh-CN" sz="1600" dirty="0" smtClean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buFont typeface="Wingdings" charset="2"/>
              <a:buChar char=""/>
              <a:defRPr/>
            </a:pPr>
            <a:r>
              <a:rPr lang="en-US" altLang="zh-CN" sz="1600" dirty="0" smtClean="0">
                <a:solidFill>
                  <a:srgbClr val="000000"/>
                </a:solidFill>
              </a:rPr>
              <a:t>Down: 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altLang="zh-CN" sz="1600" dirty="0" smtClean="0">
                <a:solidFill>
                  <a:srgbClr val="000000"/>
                </a:solidFill>
              </a:rPr>
              <a:t>      correct ratio of QSO recognition VS. SNR</a:t>
            </a:r>
          </a:p>
          <a:p>
            <a:pPr>
              <a:lnSpc>
                <a:spcPct val="150000"/>
              </a:lnSpc>
            </a:pPr>
            <a:endParaRPr lang="en-US" altLang="zh-CN" sz="1400" dirty="0" smtClean="0"/>
          </a:p>
          <a:p>
            <a:r>
              <a:rPr lang="zh-CN" altLang="en-US" sz="1400" dirty="0" smtClean="0"/>
              <a:t>识别正确率测试数据：</a:t>
            </a:r>
            <a:r>
              <a:rPr lang="en-US" altLang="zh-CN" sz="1400" dirty="0" smtClean="0"/>
              <a:t>2014</a:t>
            </a:r>
            <a:r>
              <a:rPr lang="zh-CN" altLang="zh-CN" sz="1400" dirty="0" smtClean="0"/>
              <a:t>年</a:t>
            </a:r>
            <a:r>
              <a:rPr lang="en-US" altLang="zh-CN" sz="1400" dirty="0" smtClean="0"/>
              <a:t>3</a:t>
            </a:r>
            <a:r>
              <a:rPr lang="zh-CN" altLang="zh-CN" sz="1400" dirty="0" smtClean="0"/>
              <a:t>月</a:t>
            </a:r>
            <a:r>
              <a:rPr lang="zh-CN" altLang="en-US" sz="1400" dirty="0" smtClean="0"/>
              <a:t>、</a:t>
            </a:r>
            <a:r>
              <a:rPr lang="en-US" altLang="zh-CN" sz="1400" dirty="0"/>
              <a:t>5</a:t>
            </a:r>
            <a:r>
              <a:rPr lang="zh-CN" altLang="en-US" sz="1400" dirty="0" smtClean="0"/>
              <a:t>月四个天区数据</a:t>
            </a:r>
            <a:endParaRPr lang="en-US" altLang="zh-CN" sz="1400" dirty="0" smtClean="0"/>
          </a:p>
          <a:p>
            <a:r>
              <a:rPr lang="zh-CN" altLang="en-US" sz="1400" dirty="0" smtClean="0"/>
              <a:t>与</a:t>
            </a:r>
            <a:r>
              <a:rPr lang="en-US" altLang="zh-CN" sz="1400" dirty="0" smtClean="0"/>
              <a:t>SDSS DR12</a:t>
            </a:r>
            <a:r>
              <a:rPr lang="zh-CN" altLang="en-US" sz="1400" dirty="0" smtClean="0"/>
              <a:t>交叉获得</a:t>
            </a:r>
            <a:r>
              <a:rPr lang="en-US" altLang="zh-CN" sz="1400" dirty="0" smtClean="0"/>
              <a:t>463</a:t>
            </a:r>
            <a:r>
              <a:rPr lang="zh-CN" altLang="en-US" sz="1400" dirty="0" smtClean="0"/>
              <a:t>条</a:t>
            </a:r>
            <a:r>
              <a:rPr lang="zh-CN" altLang="en-US" sz="1400" dirty="0"/>
              <a:t>与</a:t>
            </a:r>
            <a:r>
              <a:rPr lang="en-US" altLang="zh-CN" sz="1400" dirty="0" smtClean="0"/>
              <a:t>SDSS</a:t>
            </a:r>
            <a:r>
              <a:rPr lang="zh-CN" altLang="en-US" sz="1400" dirty="0" smtClean="0"/>
              <a:t>同源的</a:t>
            </a:r>
            <a:r>
              <a:rPr lang="en-US" altLang="zh-CN" sz="1400" dirty="0" smtClean="0"/>
              <a:t>LAMOST</a:t>
            </a:r>
          </a:p>
          <a:p>
            <a:r>
              <a:rPr lang="en-US" altLang="zh-CN" sz="1400" dirty="0" smtClean="0"/>
              <a:t>QSO</a:t>
            </a:r>
            <a:r>
              <a:rPr lang="zh-CN" altLang="en-US" sz="1400" dirty="0"/>
              <a:t>光谱</a:t>
            </a:r>
            <a:r>
              <a:rPr lang="zh-CN" altLang="zh-CN" sz="1400" dirty="0" smtClean="0"/>
              <a:t>。</a:t>
            </a:r>
            <a:endParaRPr lang="en-US" altLang="zh-CN" sz="1800" dirty="0" smtClean="0"/>
          </a:p>
          <a:p>
            <a:pPr eaLnBrk="1" hangingPunct="1">
              <a:defRPr/>
            </a:pPr>
            <a:endParaRPr lang="en-US" altLang="zh-CN" sz="22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zh-CN" altLang="en-US" dirty="0" smtClean="0"/>
              <a:t>    </a:t>
            </a:r>
            <a:endParaRPr lang="zh-CN" altLang="en-US" sz="2000" dirty="0"/>
          </a:p>
        </p:txBody>
      </p:sp>
      <p:pic>
        <p:nvPicPr>
          <p:cNvPr id="1638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908720"/>
            <a:ext cx="4126303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908720"/>
            <a:ext cx="4126303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3933056"/>
            <a:ext cx="4245685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427984" y="56612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标题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772040" cy="933480"/>
          </a:xfrm>
        </p:spPr>
        <p:txBody>
          <a:bodyPr/>
          <a:lstStyle/>
          <a:p>
            <a:r>
              <a:rPr lang="zh-CN" altLang="en-US" sz="2000" b="1" dirty="0" smtClean="0">
                <a:solidFill>
                  <a:schemeClr val="bg1"/>
                </a:solidFill>
              </a:rPr>
              <a:t>类星体模块（</a:t>
            </a:r>
            <a:r>
              <a:rPr lang="en-US" altLang="zh-CN" sz="2000" b="1" dirty="0" smtClean="0">
                <a:solidFill>
                  <a:schemeClr val="bg1"/>
                </a:solidFill>
              </a:rPr>
              <a:t>QM1.0) </a:t>
            </a:r>
            <a:r>
              <a:rPr lang="zh-CN" altLang="en-US" sz="2000" b="1" dirty="0" smtClean="0">
                <a:solidFill>
                  <a:schemeClr val="bg1"/>
                </a:solidFill>
              </a:rPr>
              <a:t>红移测量精度测试结果：</a:t>
            </a:r>
            <a:r>
              <a:rPr lang="en-US" altLang="zh-CN" sz="2000" b="1" dirty="0" smtClean="0">
                <a:solidFill>
                  <a:schemeClr val="bg1"/>
                </a:solidFill>
              </a:rPr>
              <a:t/>
            </a:r>
            <a:br>
              <a:rPr lang="en-US" altLang="zh-CN" sz="2000" b="1" dirty="0" smtClean="0">
                <a:solidFill>
                  <a:schemeClr val="bg1"/>
                </a:solidFill>
              </a:rPr>
            </a:br>
            <a:r>
              <a:rPr lang="zh-CN" altLang="en-US" sz="2000" b="1" dirty="0" smtClean="0">
                <a:solidFill>
                  <a:schemeClr val="bg1"/>
                </a:solidFill>
              </a:rPr>
              <a:t>上：</a:t>
            </a:r>
            <a:r>
              <a:rPr lang="en-US" altLang="zh-CN" sz="2000" b="1" dirty="0" smtClean="0">
                <a:solidFill>
                  <a:schemeClr val="bg1"/>
                </a:solidFill>
              </a:rPr>
              <a:t>LAMOST</a:t>
            </a:r>
            <a:r>
              <a:rPr lang="zh-CN" altLang="zh-CN" sz="2000" b="1" dirty="0" smtClean="0">
                <a:solidFill>
                  <a:schemeClr val="bg1"/>
                </a:solidFill>
              </a:rPr>
              <a:t>与</a:t>
            </a:r>
            <a:r>
              <a:rPr lang="en-US" altLang="zh-CN" sz="2000" b="1" dirty="0" smtClean="0">
                <a:solidFill>
                  <a:schemeClr val="bg1"/>
                </a:solidFill>
              </a:rPr>
              <a:t>SDSS</a:t>
            </a:r>
            <a:r>
              <a:rPr lang="zh-CN" altLang="zh-CN" sz="2000" b="1" dirty="0" smtClean="0">
                <a:solidFill>
                  <a:schemeClr val="bg1"/>
                </a:solidFill>
              </a:rPr>
              <a:t>同源</a:t>
            </a:r>
            <a:r>
              <a:rPr lang="zh-CN" altLang="en-US" sz="2000" b="1" dirty="0" smtClean="0">
                <a:solidFill>
                  <a:schemeClr val="bg1"/>
                </a:solidFill>
              </a:rPr>
              <a:t>类星体</a:t>
            </a:r>
            <a:r>
              <a:rPr lang="zh-CN" altLang="zh-CN" sz="2000" b="1" dirty="0" smtClean="0">
                <a:solidFill>
                  <a:schemeClr val="bg1"/>
                </a:solidFill>
              </a:rPr>
              <a:t>光谱红移</a:t>
            </a:r>
            <a:r>
              <a:rPr lang="zh-CN" altLang="en-US" sz="2000" b="1" dirty="0" smtClean="0">
                <a:solidFill>
                  <a:schemeClr val="bg1"/>
                </a:solidFill>
              </a:rPr>
              <a:t>对比；</a:t>
            </a:r>
            <a:r>
              <a:rPr lang="en-US" altLang="zh-CN" sz="2000" b="1" dirty="0" smtClean="0">
                <a:solidFill>
                  <a:schemeClr val="bg1"/>
                </a:solidFill>
              </a:rPr>
              <a:t/>
            </a:r>
            <a:br>
              <a:rPr lang="en-US" altLang="zh-CN" sz="2000" b="1" dirty="0" smtClean="0">
                <a:solidFill>
                  <a:schemeClr val="bg1"/>
                </a:solidFill>
              </a:rPr>
            </a:br>
            <a:r>
              <a:rPr lang="zh-CN" altLang="en-US" sz="2000" b="1" dirty="0" smtClean="0">
                <a:solidFill>
                  <a:schemeClr val="bg1"/>
                </a:solidFill>
              </a:rPr>
              <a:t>下：</a:t>
            </a:r>
            <a:r>
              <a:rPr lang="en-US" altLang="zh-CN" sz="2000" b="1" dirty="0" smtClean="0">
                <a:solidFill>
                  <a:schemeClr val="bg1"/>
                </a:solidFill>
              </a:rPr>
              <a:t>LAMOST</a:t>
            </a:r>
            <a:r>
              <a:rPr lang="zh-CN" altLang="zh-CN" sz="2000" b="1" dirty="0" smtClean="0">
                <a:solidFill>
                  <a:schemeClr val="bg1"/>
                </a:solidFill>
              </a:rPr>
              <a:t>与</a:t>
            </a:r>
            <a:r>
              <a:rPr lang="en-US" altLang="zh-CN" sz="2000" b="1" dirty="0" smtClean="0">
                <a:solidFill>
                  <a:schemeClr val="bg1"/>
                </a:solidFill>
              </a:rPr>
              <a:t>SDSS</a:t>
            </a:r>
            <a:r>
              <a:rPr lang="zh-CN" altLang="zh-CN" sz="2000" b="1" dirty="0" smtClean="0">
                <a:solidFill>
                  <a:schemeClr val="bg1"/>
                </a:solidFill>
              </a:rPr>
              <a:t>同源</a:t>
            </a:r>
            <a:r>
              <a:rPr lang="zh-CN" altLang="en-US" sz="2000" b="1" dirty="0" smtClean="0">
                <a:solidFill>
                  <a:schemeClr val="bg1"/>
                </a:solidFill>
              </a:rPr>
              <a:t>类星体光谱信噪比对比</a:t>
            </a:r>
            <a:endParaRPr lang="zh-CN" altLang="en-US" sz="2000" dirty="0" smtClean="0">
              <a:solidFill>
                <a:schemeClr val="bg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467475"/>
            <a:ext cx="2133600" cy="3016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altLang="zh-CN"/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7950" y="1125538"/>
            <a:ext cx="3792538" cy="284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116160" y="1124744"/>
            <a:ext cx="3933825" cy="2859087"/>
          </a:xfrm>
          <a:prstGeom prst="rect">
            <a:avLst/>
          </a:prstGeom>
        </p:spPr>
      </p:pic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696075" y="2060575"/>
          <a:ext cx="2339752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9876"/>
                <a:gridCol w="1169876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l-GR" altLang="zh-CN" dirty="0" smtClean="0"/>
                        <a:t>Δ</a:t>
                      </a:r>
                      <a:r>
                        <a:rPr lang="en-US" altLang="zh-CN" dirty="0" smtClean="0"/>
                        <a:t>Z</a:t>
                      </a:r>
                      <a:r>
                        <a:rPr lang="en-US" altLang="zh-CN" baseline="0" dirty="0" smtClean="0"/>
                        <a:t>   (</a:t>
                      </a:r>
                      <a:r>
                        <a:rPr lang="en-US" altLang="zh-CN" dirty="0" err="1" smtClean="0"/>
                        <a:t>z_SDSS-z_LAMOST</a:t>
                      </a:r>
                      <a:r>
                        <a:rPr lang="en-US" altLang="zh-CN" dirty="0" smtClean="0"/>
                        <a:t>)</a:t>
                      </a:r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1" dirty="0" smtClean="0"/>
                        <a:t>μ</a:t>
                      </a:r>
                      <a:endParaRPr lang="zh-CN" altLang="zh-C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1" dirty="0" smtClean="0"/>
                        <a:t>δ</a:t>
                      </a:r>
                      <a:endParaRPr lang="zh-CN" altLang="zh-CN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0.0003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0.0056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427" name="TextBox 8"/>
          <p:cNvSpPr txBox="1">
            <a:spLocks noChangeArrowheads="1"/>
          </p:cNvSpPr>
          <p:nvPr/>
        </p:nvSpPr>
        <p:spPr bwMode="auto">
          <a:xfrm>
            <a:off x="6732588" y="4149725"/>
            <a:ext cx="2411412" cy="181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CN" sz="1400" b="0"/>
              <a:t>  </a:t>
            </a:r>
            <a:r>
              <a:rPr lang="zh-CN" altLang="zh-CN" sz="1400" b="0"/>
              <a:t>分类正确的</a:t>
            </a:r>
            <a:r>
              <a:rPr lang="en-US" altLang="zh-CN" sz="1400" b="0"/>
              <a:t>178</a:t>
            </a:r>
            <a:r>
              <a:rPr lang="zh-CN" altLang="en-US" sz="1400" b="0"/>
              <a:t>条与</a:t>
            </a:r>
            <a:r>
              <a:rPr lang="en-US" altLang="zh-CN" sz="1400" b="0"/>
              <a:t>SDSS DR12</a:t>
            </a:r>
            <a:r>
              <a:rPr lang="zh-CN" altLang="zh-CN" sz="1400" b="0"/>
              <a:t>同源</a:t>
            </a:r>
            <a:r>
              <a:rPr lang="zh-CN" altLang="en-US" sz="1400" b="0"/>
              <a:t>类星体</a:t>
            </a:r>
            <a:r>
              <a:rPr lang="zh-CN" altLang="zh-CN" sz="1400" b="0"/>
              <a:t>光谱</a:t>
            </a:r>
            <a:r>
              <a:rPr lang="zh-CN" altLang="en-US" sz="1400" b="0"/>
              <a:t>红移测量对比。</a:t>
            </a:r>
            <a:endParaRPr lang="en-US" altLang="zh-CN" sz="1400" b="0"/>
          </a:p>
          <a:p>
            <a:pPr>
              <a:buFont typeface="Arial" pitchFamily="34" charset="0"/>
              <a:buChar char="•"/>
            </a:pPr>
            <a:r>
              <a:rPr lang="en-US" altLang="zh-CN" sz="1400" b="0"/>
              <a:t>  Z_SDSS: </a:t>
            </a:r>
          </a:p>
          <a:p>
            <a:r>
              <a:rPr lang="en-US" altLang="zh-CN" sz="1400" b="0"/>
              <a:t>   </a:t>
            </a:r>
            <a:r>
              <a:rPr lang="zh-CN" altLang="en-US" sz="1400" b="0"/>
              <a:t>全谱</a:t>
            </a:r>
            <a:r>
              <a:rPr lang="zh-CN" altLang="zh-CN" sz="1400" b="0"/>
              <a:t>模板匹配算法</a:t>
            </a:r>
            <a:r>
              <a:rPr lang="en-US" altLang="zh-CN" sz="1400" b="0"/>
              <a:t>PCAZ</a:t>
            </a:r>
            <a:r>
              <a:rPr lang="zh-CN" altLang="en-US" sz="1400" b="0"/>
              <a:t>；</a:t>
            </a:r>
            <a:endParaRPr lang="en-US" altLang="zh-CN" sz="1400" b="0"/>
          </a:p>
          <a:p>
            <a:endParaRPr lang="en-US" altLang="zh-CN" sz="1400" b="0"/>
          </a:p>
          <a:p>
            <a:pPr>
              <a:buFont typeface="Arial" pitchFamily="34" charset="0"/>
              <a:buChar char="•"/>
            </a:pPr>
            <a:r>
              <a:rPr lang="en-US" altLang="zh-CN" sz="1400" b="0"/>
              <a:t>  Z_LAMOST : </a:t>
            </a:r>
          </a:p>
          <a:p>
            <a:r>
              <a:rPr lang="en-US" altLang="zh-CN" sz="1400" b="0"/>
              <a:t>    QM</a:t>
            </a:r>
            <a:r>
              <a:rPr lang="zh-CN" altLang="zh-CN" sz="1400" b="0"/>
              <a:t>算法</a:t>
            </a:r>
            <a:endParaRPr lang="zh-CN" altLang="en-US" sz="1400"/>
          </a:p>
        </p:txBody>
      </p:sp>
      <p:pic>
        <p:nvPicPr>
          <p:cNvPr id="17428" name="Picture 2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3738" y="3860800"/>
            <a:ext cx="3816350" cy="296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9" name="Picture 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36513" y="3860800"/>
            <a:ext cx="3671888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占位符 4"/>
          <p:cNvSpPr>
            <a:spLocks noGrp="1"/>
          </p:cNvSpPr>
          <p:nvPr>
            <p:ph type="body"/>
          </p:nvPr>
        </p:nvSpPr>
        <p:spPr>
          <a:xfrm>
            <a:off x="683568" y="1052736"/>
            <a:ext cx="7772040" cy="410445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2400" dirty="0" smtClean="0"/>
              <a:t>以人工检查确定后的光谱类型为标准测试模块分类性能。</a:t>
            </a:r>
            <a:endParaRPr lang="en-US" altLang="zh-CN" sz="2400" dirty="0"/>
          </a:p>
          <a:p>
            <a:pPr>
              <a:lnSpc>
                <a:spcPct val="150000"/>
              </a:lnSpc>
              <a:buFont typeface="Wingdings" pitchFamily="2" charset="2"/>
              <a:buChar char="l"/>
            </a:pPr>
            <a:r>
              <a:rPr lang="en-US" altLang="zh-CN" sz="2400" dirty="0" smtClean="0"/>
              <a:t>DR4-ALPHA-Q2</a:t>
            </a:r>
            <a:r>
              <a:rPr lang="zh-CN" altLang="zh-CN" sz="2400" dirty="0"/>
              <a:t>中河外选源</a:t>
            </a:r>
            <a:r>
              <a:rPr lang="zh-CN" altLang="zh-CN" sz="2400" dirty="0" smtClean="0"/>
              <a:t>光谱</a:t>
            </a:r>
            <a:r>
              <a:rPr lang="zh-CN" altLang="en-US" sz="2400" dirty="0" smtClean="0"/>
              <a:t>：</a:t>
            </a:r>
            <a:r>
              <a:rPr lang="en-US" altLang="zh-CN" sz="2400" dirty="0" smtClean="0"/>
              <a:t>32181</a:t>
            </a:r>
            <a:r>
              <a:rPr lang="zh-CN" altLang="zh-CN" sz="2400" dirty="0" smtClean="0"/>
              <a:t>条</a:t>
            </a:r>
            <a:r>
              <a:rPr lang="zh-CN" altLang="en-US" sz="2400" dirty="0" smtClean="0"/>
              <a:t>；</a:t>
            </a:r>
            <a:endParaRPr lang="en-US" altLang="zh-CN" sz="2400" dirty="0" smtClean="0"/>
          </a:p>
          <a:p>
            <a:pPr>
              <a:lnSpc>
                <a:spcPct val="150000"/>
              </a:lnSpc>
              <a:buFont typeface="Wingdings" pitchFamily="2" charset="2"/>
              <a:buChar char="l"/>
            </a:pPr>
            <a:r>
              <a:rPr lang="zh-CN" altLang="zh-CN" sz="2400" dirty="0" smtClean="0"/>
              <a:t>人工检查</a:t>
            </a:r>
            <a:r>
              <a:rPr lang="zh-CN" altLang="en-US" sz="2400" dirty="0" smtClean="0"/>
              <a:t>全部河外选源的光谱确定其</a:t>
            </a:r>
            <a:r>
              <a:rPr lang="zh-CN" altLang="zh-CN" sz="2400" dirty="0" smtClean="0"/>
              <a:t>类型</a:t>
            </a:r>
            <a:r>
              <a:rPr lang="zh-CN" altLang="en-US" sz="2400" dirty="0" smtClean="0"/>
              <a:t>：</a:t>
            </a:r>
            <a:endParaRPr lang="en-US" altLang="zh-CN" sz="2400" dirty="0" smtClean="0"/>
          </a:p>
          <a:p>
            <a:pPr>
              <a:lnSpc>
                <a:spcPct val="150000"/>
              </a:lnSpc>
            </a:pPr>
            <a:r>
              <a:rPr lang="en-US" altLang="zh-CN" sz="2400" dirty="0" smtClean="0"/>
              <a:t>    </a:t>
            </a:r>
          </a:p>
          <a:p>
            <a:pPr>
              <a:lnSpc>
                <a:spcPct val="150000"/>
              </a:lnSpc>
            </a:pPr>
            <a:r>
              <a:rPr lang="en-US" altLang="zh-CN" sz="2400" dirty="0" smtClean="0"/>
              <a:t>|</a:t>
            </a:r>
          </a:p>
          <a:p>
            <a:pPr>
              <a:lnSpc>
                <a:spcPct val="150000"/>
              </a:lnSpc>
            </a:pPr>
            <a:endParaRPr lang="en-US" altLang="zh-CN" sz="2400" dirty="0"/>
          </a:p>
          <a:p>
            <a:endParaRPr lang="zh-CN" alt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539552" y="332656"/>
            <a:ext cx="7772040" cy="933480"/>
          </a:xfrm>
        </p:spPr>
        <p:txBody>
          <a:bodyPr/>
          <a:lstStyle/>
          <a:p>
            <a:r>
              <a:rPr lang="en-US" altLang="zh-CN" sz="4000" dirty="0" smtClean="0">
                <a:solidFill>
                  <a:schemeClr val="bg1"/>
                </a:solidFill>
              </a:rPr>
              <a:t>DR4-Q2 </a:t>
            </a:r>
            <a:r>
              <a:rPr lang="zh-CN" altLang="en-US" sz="4000" dirty="0" smtClean="0">
                <a:solidFill>
                  <a:schemeClr val="bg1"/>
                </a:solidFill>
              </a:rPr>
              <a:t>的</a:t>
            </a:r>
            <a:r>
              <a:rPr lang="zh-CN" altLang="zh-CN" sz="4000" dirty="0" smtClean="0">
                <a:solidFill>
                  <a:schemeClr val="bg1"/>
                </a:solidFill>
              </a:rPr>
              <a:t>人工</a:t>
            </a:r>
            <a:r>
              <a:rPr lang="zh-CN" altLang="zh-CN" sz="4000" dirty="0">
                <a:solidFill>
                  <a:schemeClr val="bg1"/>
                </a:solidFill>
              </a:rPr>
              <a:t>检查测试</a:t>
            </a:r>
            <a:endParaRPr lang="zh-CN" altLang="en-US" sz="4000" dirty="0">
              <a:solidFill>
                <a:schemeClr val="bg1"/>
              </a:solidFill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331640" y="3429000"/>
          <a:ext cx="5904656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9156"/>
                <a:gridCol w="29855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Final_class</a:t>
                      </a:r>
                      <a:r>
                        <a:rPr lang="en-US" altLang="zh-CN" dirty="0" smtClean="0"/>
                        <a:t> by </a:t>
                      </a:r>
                      <a:r>
                        <a:rPr lang="en-US" altLang="zh-CN" dirty="0" err="1" smtClean="0"/>
                        <a:t>eye_check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Number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GALAXY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6477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QSO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5855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STAR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3366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Unknown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6849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Verylow</a:t>
                      </a:r>
                      <a:r>
                        <a:rPr lang="en-US" altLang="zh-CN" baseline="0" dirty="0" err="1" smtClean="0"/>
                        <a:t>Flux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9534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标题 3"/>
          <p:cNvSpPr>
            <a:spLocks noGrp="1"/>
          </p:cNvSpPr>
          <p:nvPr>
            <p:ph type="title"/>
          </p:nvPr>
        </p:nvSpPr>
        <p:spPr>
          <a:xfrm>
            <a:off x="468313" y="333375"/>
            <a:ext cx="7770812" cy="933450"/>
          </a:xfrm>
        </p:spPr>
        <p:txBody>
          <a:bodyPr/>
          <a:lstStyle/>
          <a:p>
            <a:r>
              <a:rPr lang="en-US" altLang="zh-CN" sz="2800" smtClean="0">
                <a:solidFill>
                  <a:schemeClr val="bg1"/>
                </a:solidFill>
              </a:rPr>
              <a:t>DR4-Q2 </a:t>
            </a:r>
            <a:r>
              <a:rPr lang="zh-CN" altLang="en-US" sz="2800" smtClean="0">
                <a:solidFill>
                  <a:schemeClr val="bg1"/>
                </a:solidFill>
              </a:rPr>
              <a:t>的</a:t>
            </a:r>
            <a:r>
              <a:rPr lang="zh-CN" altLang="zh-CN" sz="2800" smtClean="0">
                <a:solidFill>
                  <a:schemeClr val="bg1"/>
                </a:solidFill>
              </a:rPr>
              <a:t>人工检查测试</a:t>
            </a:r>
            <a:r>
              <a:rPr lang="zh-CN" altLang="en-US" sz="2800" smtClean="0">
                <a:solidFill>
                  <a:schemeClr val="bg1"/>
                </a:solidFill>
              </a:rPr>
              <a:t>：星系光谱</a:t>
            </a:r>
            <a:endParaRPr lang="zh-CN" altLang="en-US" sz="2800" smtClean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116013" y="1268413"/>
          <a:ext cx="6624736" cy="21104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5032"/>
                <a:gridCol w="2829704"/>
              </a:tblGrid>
              <a:tr h="4375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kern="50" dirty="0">
                          <a:latin typeface="Times New Roman"/>
                          <a:ea typeface="宋体"/>
                        </a:rPr>
                        <a:t>河外源光谱（</a:t>
                      </a:r>
                      <a:r>
                        <a:rPr lang="en-US" sz="2000" kern="50" dirty="0" smtClean="0">
                          <a:latin typeface="Times New Roman"/>
                          <a:ea typeface="宋体"/>
                        </a:rPr>
                        <a:t>DR4-Q2</a:t>
                      </a:r>
                      <a:r>
                        <a:rPr lang="zh-CN" sz="2000" kern="50" dirty="0">
                          <a:latin typeface="Times New Roman"/>
                          <a:ea typeface="宋体"/>
                        </a:rPr>
                        <a:t>）</a:t>
                      </a: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50" dirty="0" smtClean="0">
                          <a:latin typeface="Times New Roman"/>
                          <a:ea typeface="宋体"/>
                        </a:rPr>
                        <a:t>32181</a:t>
                      </a:r>
                      <a:endParaRPr lang="zh-CN" sz="2000" kern="50" dirty="0">
                        <a:latin typeface="Times New Roman"/>
                        <a:ea typeface="宋体"/>
                      </a:endParaRPr>
                    </a:p>
                  </a:txBody>
                  <a:tcPr marL="34925" marR="34925" marT="34925" marB="34925"/>
                </a:tc>
              </a:tr>
              <a:tr h="3411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kern="50">
                          <a:latin typeface="Times New Roman"/>
                          <a:ea typeface="宋体"/>
                        </a:rPr>
                        <a:t>人工检查为</a:t>
                      </a:r>
                      <a:r>
                        <a:rPr lang="en-US" sz="2000" kern="50">
                          <a:latin typeface="Times New Roman"/>
                          <a:ea typeface="宋体"/>
                        </a:rPr>
                        <a:t>GALAXY</a:t>
                      </a:r>
                      <a:endParaRPr lang="zh-CN" sz="2000" kern="50">
                        <a:latin typeface="Times New Roman"/>
                        <a:ea typeface="宋体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50">
                          <a:latin typeface="Times New Roman"/>
                          <a:ea typeface="宋体"/>
                        </a:rPr>
                        <a:t>6477 </a:t>
                      </a:r>
                      <a:endParaRPr lang="zh-CN" sz="2000" kern="50">
                        <a:latin typeface="Times New Roman"/>
                        <a:ea typeface="宋体"/>
                      </a:endParaRPr>
                    </a:p>
                  </a:txBody>
                  <a:tcPr marL="34925" marR="34925" marT="34925" marB="34925"/>
                </a:tc>
              </a:tr>
              <a:tr h="6187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50">
                          <a:latin typeface="Times New Roman"/>
                          <a:ea typeface="宋体"/>
                        </a:rPr>
                        <a:t>GALAXY  BY   GM v2.0 (</a:t>
                      </a:r>
                      <a:r>
                        <a:rPr lang="zh-CN" sz="2000" kern="50">
                          <a:latin typeface="Times New Roman"/>
                          <a:ea typeface="宋体"/>
                        </a:rPr>
                        <a:t>正确率</a:t>
                      </a:r>
                      <a:r>
                        <a:rPr lang="en-US" sz="2000" kern="50">
                          <a:latin typeface="Times New Roman"/>
                          <a:ea typeface="宋体"/>
                        </a:rPr>
                        <a:t>)</a:t>
                      </a:r>
                      <a:endParaRPr lang="zh-CN" sz="2000" kern="50">
                        <a:latin typeface="Times New Roman"/>
                        <a:ea typeface="宋体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50" dirty="0" smtClean="0">
                          <a:latin typeface="Times New Roman"/>
                          <a:ea typeface="宋体"/>
                        </a:rPr>
                        <a:t>6388   </a:t>
                      </a:r>
                      <a:r>
                        <a:rPr lang="en-US" sz="2000" kern="50" dirty="0">
                          <a:latin typeface="Times New Roman"/>
                          <a:ea typeface="宋体"/>
                        </a:rPr>
                        <a:t>(98.63%)</a:t>
                      </a:r>
                      <a:endParaRPr lang="zh-CN" sz="2000" kern="50" dirty="0">
                        <a:latin typeface="Times New Roman"/>
                        <a:ea typeface="宋体"/>
                      </a:endParaRPr>
                    </a:p>
                  </a:txBody>
                  <a:tcPr marL="34925" marR="34925" marT="34925" marB="34925"/>
                </a:tc>
              </a:tr>
              <a:tr h="6187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kern="50" dirty="0">
                          <a:latin typeface="Times New Roman"/>
                          <a:ea typeface="宋体"/>
                        </a:rPr>
                        <a:t>错分类为</a:t>
                      </a:r>
                      <a:r>
                        <a:rPr lang="en-US" sz="2000" kern="50" dirty="0">
                          <a:latin typeface="Times New Roman"/>
                          <a:ea typeface="宋体"/>
                        </a:rPr>
                        <a:t>GALAXY  BY   GM v2.0</a:t>
                      </a:r>
                      <a:r>
                        <a:rPr lang="zh-CN" sz="2000" kern="50" dirty="0">
                          <a:latin typeface="Times New Roman"/>
                          <a:ea typeface="宋体"/>
                        </a:rPr>
                        <a:t>（错误率）</a:t>
                      </a: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50" dirty="0">
                          <a:latin typeface="Times New Roman"/>
                          <a:ea typeface="宋体"/>
                        </a:rPr>
                        <a:t>1607 </a:t>
                      </a:r>
                      <a:r>
                        <a:rPr lang="en-US" sz="2000" kern="50" dirty="0" smtClean="0">
                          <a:latin typeface="Times New Roman"/>
                          <a:ea typeface="宋体"/>
                        </a:rPr>
                        <a:t>  (</a:t>
                      </a:r>
                      <a:r>
                        <a:rPr lang="en-US" sz="2000" kern="50" dirty="0">
                          <a:latin typeface="Times New Roman"/>
                          <a:ea typeface="宋体"/>
                        </a:rPr>
                        <a:t>8.11%)</a:t>
                      </a:r>
                      <a:endParaRPr lang="zh-CN" sz="2000" kern="50" dirty="0">
                        <a:latin typeface="Times New Roman"/>
                        <a:ea typeface="宋体"/>
                      </a:endParaRPr>
                    </a:p>
                  </a:txBody>
                  <a:tcPr marL="34925" marR="34925" marT="34925" marB="34925"/>
                </a:tc>
              </a:tr>
            </a:tbl>
          </a:graphicData>
        </a:graphic>
      </p:graphicFrame>
      <p:pic>
        <p:nvPicPr>
          <p:cNvPr id="1947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6013" y="3357563"/>
            <a:ext cx="3313112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7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3357563"/>
            <a:ext cx="3311525" cy="2481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78" name="TextBox 9"/>
          <p:cNvSpPr txBox="1">
            <a:spLocks noChangeArrowheads="1"/>
          </p:cNvSpPr>
          <p:nvPr/>
        </p:nvSpPr>
        <p:spPr bwMode="auto">
          <a:xfrm>
            <a:off x="1979613" y="5692775"/>
            <a:ext cx="53022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1200" dirty="0"/>
              <a:t>图</a:t>
            </a:r>
            <a:r>
              <a:rPr lang="en-US" altLang="zh-CN" sz="1200" dirty="0"/>
              <a:t>8. DR4-Q2</a:t>
            </a:r>
            <a:r>
              <a:rPr lang="zh-CN" altLang="zh-CN" sz="1200" dirty="0"/>
              <a:t>中的河外选源</a:t>
            </a:r>
            <a:r>
              <a:rPr lang="en-US" altLang="zh-CN" sz="1200" dirty="0"/>
              <a:t>GM</a:t>
            </a:r>
            <a:r>
              <a:rPr lang="zh-CN" altLang="zh-CN" sz="1200" dirty="0"/>
              <a:t>的运行结果：</a:t>
            </a:r>
            <a:endParaRPr lang="en-US" altLang="zh-CN" sz="1200" dirty="0"/>
          </a:p>
          <a:p>
            <a:pPr>
              <a:lnSpc>
                <a:spcPct val="150000"/>
              </a:lnSpc>
            </a:pPr>
            <a:r>
              <a:rPr lang="zh-CN" altLang="zh-CN" sz="1200" dirty="0"/>
              <a:t>蓝色</a:t>
            </a:r>
            <a:r>
              <a:rPr lang="zh-CN" altLang="en-US" sz="1200" dirty="0"/>
              <a:t>：</a:t>
            </a:r>
            <a:r>
              <a:rPr lang="en-US" altLang="zh-CN" sz="1200" dirty="0"/>
              <a:t>6477</a:t>
            </a:r>
            <a:r>
              <a:rPr lang="zh-CN" altLang="zh-CN" sz="1200" dirty="0"/>
              <a:t>条</a:t>
            </a:r>
            <a:r>
              <a:rPr lang="en-US" altLang="zh-CN" sz="1200" dirty="0" err="1"/>
              <a:t>eyecheck</a:t>
            </a:r>
            <a:r>
              <a:rPr lang="en-US" altLang="zh-CN" sz="1200" dirty="0"/>
              <a:t> </a:t>
            </a:r>
            <a:r>
              <a:rPr lang="zh-CN" altLang="zh-CN" sz="1200" dirty="0"/>
              <a:t>星系光谱</a:t>
            </a:r>
            <a:r>
              <a:rPr lang="zh-CN" altLang="en-US" sz="1200" dirty="0"/>
              <a:t>；</a:t>
            </a:r>
            <a:r>
              <a:rPr lang="zh-CN" altLang="zh-CN" sz="1200" dirty="0"/>
              <a:t>红色</a:t>
            </a:r>
            <a:r>
              <a:rPr lang="en-US" altLang="zh-CN" sz="1200" dirty="0"/>
              <a:t>:  6388</a:t>
            </a:r>
            <a:r>
              <a:rPr lang="zh-CN" altLang="zh-CN" sz="1200" dirty="0"/>
              <a:t>条</a:t>
            </a:r>
            <a:r>
              <a:rPr lang="en-US" altLang="zh-CN" sz="1200" dirty="0"/>
              <a:t> GM </a:t>
            </a:r>
            <a:r>
              <a:rPr lang="zh-CN" altLang="en-US" sz="1200" dirty="0"/>
              <a:t>识别出的</a:t>
            </a:r>
            <a:r>
              <a:rPr lang="zh-CN" altLang="zh-CN" sz="1200" dirty="0"/>
              <a:t>星系光谱。</a:t>
            </a:r>
          </a:p>
          <a:p>
            <a:pPr>
              <a:lnSpc>
                <a:spcPct val="150000"/>
              </a:lnSpc>
            </a:pPr>
            <a:r>
              <a:rPr lang="zh-CN" altLang="zh-CN" sz="1200" dirty="0"/>
              <a:t>左：</a:t>
            </a:r>
            <a:r>
              <a:rPr lang="en-US" altLang="zh-CN" sz="1200" dirty="0"/>
              <a:t>g</a:t>
            </a:r>
            <a:r>
              <a:rPr lang="zh-CN" altLang="zh-CN" sz="1200" dirty="0"/>
              <a:t>波段信噪比直方图； 右：</a:t>
            </a:r>
            <a:r>
              <a:rPr lang="en-US" altLang="zh-CN" sz="1200" dirty="0"/>
              <a:t>r</a:t>
            </a:r>
            <a:r>
              <a:rPr lang="zh-CN" altLang="zh-CN" sz="1200" dirty="0"/>
              <a:t>波段信噪比直方图。</a:t>
            </a:r>
            <a:endParaRPr lang="zh-CN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标题 3"/>
          <p:cNvSpPr>
            <a:spLocks noGrp="1"/>
          </p:cNvSpPr>
          <p:nvPr>
            <p:ph type="title"/>
          </p:nvPr>
        </p:nvSpPr>
        <p:spPr>
          <a:xfrm>
            <a:off x="468313" y="333375"/>
            <a:ext cx="7770812" cy="933450"/>
          </a:xfrm>
        </p:spPr>
        <p:txBody>
          <a:bodyPr/>
          <a:lstStyle/>
          <a:p>
            <a:r>
              <a:rPr lang="en-US" altLang="zh-CN" sz="2800" smtClean="0">
                <a:solidFill>
                  <a:schemeClr val="bg1"/>
                </a:solidFill>
              </a:rPr>
              <a:t>DR4-Q2 </a:t>
            </a:r>
            <a:r>
              <a:rPr lang="zh-CN" altLang="en-US" sz="2800" smtClean="0">
                <a:solidFill>
                  <a:schemeClr val="bg1"/>
                </a:solidFill>
              </a:rPr>
              <a:t>的</a:t>
            </a:r>
            <a:r>
              <a:rPr lang="zh-CN" altLang="zh-CN" sz="2800" smtClean="0">
                <a:solidFill>
                  <a:schemeClr val="bg1"/>
                </a:solidFill>
              </a:rPr>
              <a:t>人工检查测试</a:t>
            </a:r>
            <a:r>
              <a:rPr lang="zh-CN" altLang="en-US" sz="2800" smtClean="0">
                <a:solidFill>
                  <a:schemeClr val="bg1"/>
                </a:solidFill>
              </a:rPr>
              <a:t>：类星体光谱</a:t>
            </a:r>
            <a:endParaRPr lang="zh-CN" altLang="en-US" sz="2800" smtClean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923925" y="1270000"/>
          <a:ext cx="6960098" cy="16748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3792"/>
                <a:gridCol w="2736306"/>
              </a:tblGrid>
              <a:tr h="3827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kern="50" dirty="0">
                          <a:latin typeface="Times New Roman"/>
                          <a:ea typeface="宋体"/>
                        </a:rPr>
                        <a:t>河外源光谱（</a:t>
                      </a:r>
                      <a:r>
                        <a:rPr lang="en-US" sz="2000" kern="50" dirty="0" smtClean="0">
                          <a:latin typeface="Times New Roman"/>
                          <a:ea typeface="宋体"/>
                        </a:rPr>
                        <a:t>DR4-Q2</a:t>
                      </a:r>
                      <a:r>
                        <a:rPr lang="zh-CN" sz="2000" kern="50" dirty="0">
                          <a:latin typeface="Times New Roman"/>
                          <a:ea typeface="宋体"/>
                        </a:rPr>
                        <a:t>）</a:t>
                      </a: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50" smtClean="0">
                          <a:latin typeface="Times New Roman"/>
                          <a:ea typeface="宋体"/>
                        </a:rPr>
                        <a:t>32181</a:t>
                      </a:r>
                      <a:endParaRPr lang="zh-CN" sz="2000" kern="50">
                        <a:latin typeface="Times New Roman"/>
                        <a:ea typeface="宋体"/>
                      </a:endParaRPr>
                    </a:p>
                  </a:txBody>
                  <a:tcPr marL="34925" marR="34925" marT="34925" marB="34925"/>
                </a:tc>
              </a:tr>
              <a:tr h="3542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kern="50">
                          <a:latin typeface="Times New Roman"/>
                          <a:ea typeface="宋体"/>
                        </a:rPr>
                        <a:t>人工检查为</a:t>
                      </a:r>
                      <a:r>
                        <a:rPr lang="en-US" sz="2000" kern="50">
                          <a:latin typeface="Times New Roman"/>
                          <a:ea typeface="宋体"/>
                        </a:rPr>
                        <a:t>QSO</a:t>
                      </a:r>
                      <a:endParaRPr lang="zh-CN" sz="2000" kern="50">
                        <a:latin typeface="Times New Roman"/>
                        <a:ea typeface="宋体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50">
                          <a:latin typeface="Times New Roman"/>
                          <a:ea typeface="宋体"/>
                        </a:rPr>
                        <a:t>5855</a:t>
                      </a:r>
                      <a:endParaRPr lang="zh-CN" sz="2000" kern="50">
                        <a:latin typeface="Times New Roman"/>
                        <a:ea typeface="宋体"/>
                      </a:endParaRPr>
                    </a:p>
                  </a:txBody>
                  <a:tcPr marL="34925" marR="34925" marT="34925" marB="34925"/>
                </a:tc>
              </a:tr>
              <a:tr h="3827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50">
                          <a:latin typeface="Times New Roman"/>
                          <a:ea typeface="宋体"/>
                        </a:rPr>
                        <a:t>QSO BY   QM v1.0(</a:t>
                      </a:r>
                      <a:r>
                        <a:rPr lang="zh-CN" sz="2000" kern="50">
                          <a:latin typeface="Times New Roman"/>
                          <a:ea typeface="宋体"/>
                        </a:rPr>
                        <a:t>正确率</a:t>
                      </a:r>
                      <a:r>
                        <a:rPr lang="en-US" sz="2000" kern="50">
                          <a:latin typeface="Times New Roman"/>
                          <a:ea typeface="宋体"/>
                        </a:rPr>
                        <a:t>)</a:t>
                      </a:r>
                      <a:endParaRPr lang="zh-CN" sz="2000" kern="50">
                        <a:latin typeface="Times New Roman"/>
                        <a:ea typeface="宋体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50" dirty="0" smtClean="0">
                          <a:latin typeface="Times New Roman"/>
                          <a:ea typeface="宋体"/>
                        </a:rPr>
                        <a:t>3638   </a:t>
                      </a:r>
                      <a:r>
                        <a:rPr lang="en-US" sz="2000" kern="50" dirty="0">
                          <a:latin typeface="Times New Roman"/>
                          <a:ea typeface="宋体"/>
                        </a:rPr>
                        <a:t>(62.13%)</a:t>
                      </a:r>
                      <a:endParaRPr lang="zh-CN" sz="2000" kern="50" dirty="0">
                        <a:latin typeface="Times New Roman"/>
                        <a:ea typeface="宋体"/>
                      </a:endParaRPr>
                    </a:p>
                  </a:txBody>
                  <a:tcPr marL="34925" marR="34925" marT="34925" marB="34925"/>
                </a:tc>
              </a:tr>
              <a:tr h="5347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kern="50">
                          <a:latin typeface="Times New Roman"/>
                          <a:ea typeface="宋体"/>
                        </a:rPr>
                        <a:t>错分类为</a:t>
                      </a:r>
                      <a:r>
                        <a:rPr lang="en-US" sz="2000" kern="50">
                          <a:latin typeface="Times New Roman"/>
                          <a:ea typeface="宋体"/>
                        </a:rPr>
                        <a:t>QSO  BY  QM v1.0</a:t>
                      </a:r>
                      <a:r>
                        <a:rPr lang="zh-CN" sz="2000" kern="50">
                          <a:latin typeface="Times New Roman"/>
                          <a:ea typeface="宋体"/>
                        </a:rPr>
                        <a:t>（错误率）</a:t>
                      </a: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50" dirty="0" smtClean="0">
                          <a:latin typeface="Times New Roman"/>
                          <a:ea typeface="宋体"/>
                        </a:rPr>
                        <a:t>398   </a:t>
                      </a:r>
                      <a:r>
                        <a:rPr lang="en-US" sz="2000" kern="50" dirty="0">
                          <a:latin typeface="Times New Roman"/>
                          <a:ea typeface="宋体"/>
                        </a:rPr>
                        <a:t>(2.01%)</a:t>
                      </a:r>
                      <a:endParaRPr lang="zh-CN" sz="2000" kern="50" dirty="0">
                        <a:latin typeface="Times New Roman"/>
                        <a:ea typeface="宋体"/>
                      </a:endParaRPr>
                    </a:p>
                  </a:txBody>
                  <a:tcPr marL="34925" marR="34925" marT="34925" marB="34925"/>
                </a:tc>
              </a:tr>
            </a:tbl>
          </a:graphicData>
        </a:graphic>
      </p:graphicFrame>
      <p:sp>
        <p:nvSpPr>
          <p:cNvPr id="20500" name="TextBox 7"/>
          <p:cNvSpPr txBox="1">
            <a:spLocks noChangeArrowheads="1"/>
          </p:cNvSpPr>
          <p:nvPr/>
        </p:nvSpPr>
        <p:spPr bwMode="auto">
          <a:xfrm>
            <a:off x="2051050" y="5607050"/>
            <a:ext cx="6408738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1400"/>
              <a:t>图</a:t>
            </a:r>
            <a:r>
              <a:rPr lang="en-US" altLang="zh-CN" sz="1400"/>
              <a:t>8. DR4-Q2</a:t>
            </a:r>
            <a:r>
              <a:rPr lang="zh-CN" altLang="zh-CN" sz="1400"/>
              <a:t>中的河外选源</a:t>
            </a:r>
            <a:r>
              <a:rPr lang="en-US" altLang="zh-CN" sz="1400"/>
              <a:t>QM</a:t>
            </a:r>
            <a:r>
              <a:rPr lang="zh-CN" altLang="zh-CN" sz="1400"/>
              <a:t>的运行结果：</a:t>
            </a:r>
            <a:endParaRPr lang="en-US" altLang="zh-CN" sz="1400"/>
          </a:p>
          <a:p>
            <a:pPr>
              <a:lnSpc>
                <a:spcPct val="150000"/>
              </a:lnSpc>
            </a:pPr>
            <a:r>
              <a:rPr lang="zh-CN" altLang="zh-CN" sz="1400"/>
              <a:t>蓝色</a:t>
            </a:r>
            <a:r>
              <a:rPr lang="zh-CN" altLang="en-US" sz="1400"/>
              <a:t>：</a:t>
            </a:r>
            <a:r>
              <a:rPr lang="en-US" altLang="zh-CN" sz="1400"/>
              <a:t>5855</a:t>
            </a:r>
            <a:r>
              <a:rPr lang="zh-CN" altLang="zh-CN" sz="1400"/>
              <a:t>条</a:t>
            </a:r>
            <a:r>
              <a:rPr lang="en-US" altLang="zh-CN" sz="1400"/>
              <a:t>eyecheck QSO</a:t>
            </a:r>
            <a:r>
              <a:rPr lang="zh-CN" altLang="zh-CN" sz="1400"/>
              <a:t>光谱</a:t>
            </a:r>
            <a:r>
              <a:rPr lang="zh-CN" altLang="en-US" sz="1400"/>
              <a:t>；</a:t>
            </a:r>
            <a:r>
              <a:rPr lang="zh-CN" altLang="zh-CN" sz="1400"/>
              <a:t>红色</a:t>
            </a:r>
            <a:r>
              <a:rPr lang="en-US" altLang="zh-CN" sz="1400"/>
              <a:t>:  3688</a:t>
            </a:r>
            <a:r>
              <a:rPr lang="zh-CN" altLang="zh-CN" sz="1400"/>
              <a:t>条</a:t>
            </a:r>
            <a:r>
              <a:rPr lang="en-US" altLang="zh-CN" sz="1400"/>
              <a:t> QM </a:t>
            </a:r>
            <a:r>
              <a:rPr lang="zh-CN" altLang="en-US" sz="1400"/>
              <a:t>识别出的</a:t>
            </a:r>
            <a:r>
              <a:rPr lang="en-US" altLang="zh-CN" sz="1400"/>
              <a:t>QSO</a:t>
            </a:r>
            <a:r>
              <a:rPr lang="zh-CN" altLang="zh-CN" sz="1400"/>
              <a:t>光谱。</a:t>
            </a:r>
          </a:p>
          <a:p>
            <a:pPr>
              <a:lnSpc>
                <a:spcPct val="150000"/>
              </a:lnSpc>
            </a:pPr>
            <a:r>
              <a:rPr lang="zh-CN" altLang="zh-CN" sz="1400"/>
              <a:t>左：</a:t>
            </a:r>
            <a:r>
              <a:rPr lang="en-US" altLang="zh-CN" sz="1400"/>
              <a:t>g</a:t>
            </a:r>
            <a:r>
              <a:rPr lang="zh-CN" altLang="zh-CN" sz="1400"/>
              <a:t>波段信噪比直方图； 右：</a:t>
            </a:r>
            <a:r>
              <a:rPr lang="en-US" altLang="zh-CN" sz="1400"/>
              <a:t>r</a:t>
            </a:r>
            <a:r>
              <a:rPr lang="zh-CN" altLang="zh-CN" sz="1400"/>
              <a:t>波段信噪比直方图。</a:t>
            </a:r>
            <a:endParaRPr lang="zh-CN" altLang="en-US" sz="1400"/>
          </a:p>
        </p:txBody>
      </p:sp>
      <p:pic>
        <p:nvPicPr>
          <p:cNvPr id="2050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1038" y="2852738"/>
            <a:ext cx="3819525" cy="282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538" y="2852738"/>
            <a:ext cx="3762375" cy="277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占位符 4"/>
          <p:cNvSpPr>
            <a:spLocks noGrp="1"/>
          </p:cNvSpPr>
          <p:nvPr>
            <p:ph type="body"/>
          </p:nvPr>
        </p:nvSpPr>
        <p:spPr>
          <a:xfrm>
            <a:off x="457200" y="1828344"/>
            <a:ext cx="8046360" cy="4408968"/>
          </a:xfrm>
        </p:spPr>
        <p:txBody>
          <a:bodyPr/>
          <a:lstStyle/>
          <a:p>
            <a:endParaRPr lang="en-US" altLang="zh-CN" sz="2400" b="1" dirty="0" smtClean="0"/>
          </a:p>
          <a:p>
            <a:endParaRPr lang="en-US" altLang="zh-CN" sz="2400" b="1" dirty="0"/>
          </a:p>
          <a:p>
            <a:r>
              <a:rPr lang="en-US" altLang="zh-CN" sz="2400" b="1" dirty="0" smtClean="0"/>
              <a:t>Summary : </a:t>
            </a:r>
          </a:p>
          <a:p>
            <a:endParaRPr lang="en-US" altLang="zh-CN" sz="2400" b="1" dirty="0"/>
          </a:p>
          <a:p>
            <a:r>
              <a:rPr lang="en-US" altLang="zh-CN" sz="2400" dirty="0" smtClean="0"/>
              <a:t>GM v2.0:</a:t>
            </a:r>
          </a:p>
          <a:p>
            <a:r>
              <a:rPr lang="en-US" altLang="zh-CN" sz="2400" dirty="0" err="1" smtClean="0"/>
              <a:t>SN_g</a:t>
            </a:r>
            <a:r>
              <a:rPr lang="en-US" altLang="zh-CN" sz="2400" dirty="0" smtClean="0"/>
              <a:t> </a:t>
            </a:r>
            <a:r>
              <a:rPr lang="en-US" altLang="zh-CN" sz="2400" dirty="0"/>
              <a:t>&gt;3, </a:t>
            </a:r>
            <a:r>
              <a:rPr lang="en-US" altLang="zh-CN" sz="2400" dirty="0" err="1" smtClean="0"/>
              <a:t>SN_r</a:t>
            </a:r>
            <a:r>
              <a:rPr lang="en-US" altLang="zh-CN" sz="2400" dirty="0" smtClean="0"/>
              <a:t>&gt;5:   correct recognition ratio:&gt;95%</a:t>
            </a:r>
            <a:r>
              <a:rPr lang="zh-CN" altLang="zh-CN" sz="2400" dirty="0" smtClean="0"/>
              <a:t>；</a:t>
            </a:r>
            <a:endParaRPr lang="en-US" altLang="zh-CN" sz="2400" dirty="0" smtClean="0"/>
          </a:p>
          <a:p>
            <a:r>
              <a:rPr lang="en-US" altLang="zh-CN" sz="2400" dirty="0" err="1" smtClean="0"/>
              <a:t>Redshift</a:t>
            </a:r>
            <a:r>
              <a:rPr lang="en-US" altLang="zh-CN" sz="2400" dirty="0" smtClean="0"/>
              <a:t> </a:t>
            </a:r>
            <a:r>
              <a:rPr lang="en-US" altLang="zh-CN" sz="2400" dirty="0" err="1" smtClean="0"/>
              <a:t>accuary</a:t>
            </a:r>
            <a:r>
              <a:rPr lang="en-US" altLang="zh-CN" sz="2400" dirty="0" smtClean="0"/>
              <a:t>: systematic deviation: 0</a:t>
            </a:r>
            <a:r>
              <a:rPr lang="zh-CN" altLang="zh-CN" sz="2400" dirty="0" smtClean="0"/>
              <a:t>，</a:t>
            </a:r>
            <a:endParaRPr lang="en-US" altLang="zh-CN" sz="2400" dirty="0" smtClean="0"/>
          </a:p>
          <a:p>
            <a:r>
              <a:rPr lang="en-US" altLang="zh-CN" sz="2400" dirty="0"/>
              <a:t> </a:t>
            </a:r>
            <a:r>
              <a:rPr lang="en-US" altLang="zh-CN" sz="2400" dirty="0" smtClean="0"/>
              <a:t>                             error scatter: 0.0002.</a:t>
            </a:r>
          </a:p>
          <a:p>
            <a:endParaRPr lang="zh-CN" altLang="zh-CN" sz="2400" dirty="0"/>
          </a:p>
          <a:p>
            <a:r>
              <a:rPr lang="en-US" altLang="zh-CN" sz="2400" dirty="0" smtClean="0"/>
              <a:t>QM v1.0:</a:t>
            </a:r>
          </a:p>
          <a:p>
            <a:r>
              <a:rPr lang="en-US" altLang="zh-CN" sz="2400" dirty="0" smtClean="0"/>
              <a:t>Affected mainly by flux calibration</a:t>
            </a:r>
          </a:p>
          <a:p>
            <a:r>
              <a:rPr lang="en-US" altLang="zh-CN" sz="2400" dirty="0" smtClean="0"/>
              <a:t>correct recognition ratio: 62% (DR4 Q2)</a:t>
            </a:r>
            <a:r>
              <a:rPr lang="zh-CN" altLang="zh-CN" sz="2400" dirty="0" smtClean="0"/>
              <a:t>。</a:t>
            </a:r>
            <a:endParaRPr lang="en-US" altLang="zh-CN" sz="2400" dirty="0" smtClean="0"/>
          </a:p>
          <a:p>
            <a:r>
              <a:rPr lang="en-US" altLang="zh-CN" sz="2400" dirty="0" err="1" smtClean="0"/>
              <a:t>Redshift</a:t>
            </a:r>
            <a:r>
              <a:rPr lang="en-US" altLang="zh-CN" sz="2400" dirty="0" smtClean="0"/>
              <a:t> </a:t>
            </a:r>
            <a:r>
              <a:rPr lang="en-US" altLang="zh-CN" sz="2400" dirty="0" err="1" smtClean="0"/>
              <a:t>accuary</a:t>
            </a:r>
            <a:r>
              <a:rPr lang="en-US" altLang="zh-CN" sz="2400" dirty="0" smtClean="0"/>
              <a:t> : systematic deviation: 0.0003</a:t>
            </a:r>
            <a:r>
              <a:rPr lang="zh-CN" altLang="zh-CN" sz="2400" dirty="0" smtClean="0"/>
              <a:t>，</a:t>
            </a:r>
            <a:endParaRPr lang="en-US" altLang="zh-CN" sz="2400" dirty="0" smtClean="0"/>
          </a:p>
          <a:p>
            <a:r>
              <a:rPr lang="en-US" altLang="zh-CN" sz="2400" dirty="0"/>
              <a:t> </a:t>
            </a:r>
            <a:r>
              <a:rPr lang="en-US" altLang="zh-CN" sz="2400" dirty="0" smtClean="0"/>
              <a:t>                             error scatter:0.0056.</a:t>
            </a:r>
          </a:p>
          <a:p>
            <a:endParaRPr lang="en-US" altLang="zh-CN" sz="2400" dirty="0"/>
          </a:p>
          <a:p>
            <a:r>
              <a:rPr lang="en-US" altLang="zh-CN" sz="2400" dirty="0" smtClean="0"/>
              <a:t>.</a:t>
            </a:r>
          </a:p>
          <a:p>
            <a:endParaRPr lang="en-US" altLang="zh-CN" sz="2400" dirty="0"/>
          </a:p>
          <a:p>
            <a:endParaRPr lang="zh-CN" altLang="zh-CN" sz="2400" dirty="0"/>
          </a:p>
          <a:p>
            <a:endParaRPr lang="zh-CN" alt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395536" y="188640"/>
            <a:ext cx="7772040" cy="933480"/>
          </a:xfrm>
        </p:spPr>
        <p:txBody>
          <a:bodyPr/>
          <a:lstStyle/>
          <a:p>
            <a:r>
              <a:rPr lang="zh-CN" altLang="en-US" sz="2800" b="1" dirty="0" smtClean="0">
                <a:solidFill>
                  <a:schemeClr val="bg1"/>
                </a:solidFill>
              </a:rPr>
              <a:t>性能与运行情况总结</a:t>
            </a:r>
            <a:endParaRPr lang="zh-CN" altLang="en-U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13"/>
          <p:cNvSpPr txBox="1">
            <a:spLocks/>
          </p:cNvSpPr>
          <p:nvPr/>
        </p:nvSpPr>
        <p:spPr>
          <a:xfrm>
            <a:off x="457200" y="1295400"/>
            <a:ext cx="8229600" cy="4830763"/>
          </a:xfrm>
          <a:prstGeom prst="rect">
            <a:avLst/>
          </a:prstGeo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2016</a:t>
            </a:r>
            <a:r>
              <a:rPr kumimoji="0" lang="zh-CN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年底，</a:t>
            </a: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DR4 (20150901-20160630) </a:t>
            </a:r>
            <a:r>
              <a:rPr kumimoji="0" lang="zh-CN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共发布星系光谱</a:t>
            </a: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39445</a:t>
            </a:r>
            <a:r>
              <a:rPr kumimoji="0" lang="zh-CN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条，其中星系模块</a:t>
            </a: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(GM 2.0)</a:t>
            </a:r>
            <a:r>
              <a:rPr kumimoji="0" lang="zh-CN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共识别出</a:t>
            </a: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35989</a:t>
            </a:r>
            <a:r>
              <a:rPr kumimoji="0" lang="zh-CN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条星系光谱（</a:t>
            </a: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91.24%</a:t>
            </a:r>
            <a:r>
              <a:rPr kumimoji="0" lang="zh-CN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），</a:t>
            </a: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1D pipeline </a:t>
            </a:r>
            <a:r>
              <a:rPr kumimoji="0" lang="zh-CN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识别出</a:t>
            </a: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21378</a:t>
            </a:r>
            <a:r>
              <a:rPr kumimoji="0" lang="zh-CN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条星系光谱（</a:t>
            </a: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54.20%</a:t>
            </a:r>
            <a:r>
              <a:rPr kumimoji="0" lang="zh-CN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），人工检查找出星系光谱</a:t>
            </a: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1996</a:t>
            </a:r>
            <a:r>
              <a:rPr kumimoji="0" lang="zh-CN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条（</a:t>
            </a: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5.06%</a:t>
            </a:r>
            <a:r>
              <a:rPr kumimoji="0" lang="zh-CN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）。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844824"/>
            <a:ext cx="6842125" cy="458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468313" y="191294"/>
            <a:ext cx="7770812" cy="933450"/>
          </a:xfrm>
        </p:spPr>
        <p:txBody>
          <a:bodyPr/>
          <a:lstStyle/>
          <a:p>
            <a:r>
              <a:rPr lang="zh-CN" altLang="en-US" sz="2800" b="1" dirty="0" smtClean="0">
                <a:solidFill>
                  <a:schemeClr val="bg1"/>
                </a:solidFill>
              </a:rPr>
              <a:t>星系模块（</a:t>
            </a:r>
            <a:r>
              <a:rPr lang="en-US" altLang="zh-CN" sz="2800" b="1" dirty="0" smtClean="0">
                <a:solidFill>
                  <a:schemeClr val="bg1"/>
                </a:solidFill>
              </a:rPr>
              <a:t>GM 2.0)</a:t>
            </a:r>
            <a:r>
              <a:rPr lang="zh-CN" altLang="en-US" sz="2800" b="1" dirty="0" smtClean="0">
                <a:solidFill>
                  <a:schemeClr val="bg1"/>
                </a:solidFill>
              </a:rPr>
              <a:t>运行情况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标题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7772040" cy="933480"/>
          </a:xfrm>
        </p:spPr>
        <p:txBody>
          <a:bodyPr/>
          <a:lstStyle/>
          <a:p>
            <a:r>
              <a:rPr lang="zh-CN" altLang="en-US" sz="2800" b="1" dirty="0" smtClean="0">
                <a:solidFill>
                  <a:schemeClr val="bg1"/>
                </a:solidFill>
              </a:rPr>
              <a:t>类星体模块（</a:t>
            </a:r>
            <a:r>
              <a:rPr lang="en-US" altLang="zh-CN" sz="2800" b="1" dirty="0" smtClean="0">
                <a:solidFill>
                  <a:schemeClr val="bg1"/>
                </a:solidFill>
              </a:rPr>
              <a:t>QM 1.0)</a:t>
            </a:r>
            <a:r>
              <a:rPr lang="zh-CN" altLang="en-US" sz="2800" b="1" dirty="0" smtClean="0">
                <a:solidFill>
                  <a:schemeClr val="bg1"/>
                </a:solidFill>
              </a:rPr>
              <a:t>运行情况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467475"/>
            <a:ext cx="2133600" cy="3016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14" name="内容占位符 13"/>
          <p:cNvSpPr>
            <a:spLocks noGrp="1"/>
          </p:cNvSpPr>
          <p:nvPr>
            <p:ph idx="4294967295"/>
          </p:nvPr>
        </p:nvSpPr>
        <p:spPr>
          <a:xfrm>
            <a:off x="683568" y="1340768"/>
            <a:ext cx="8229600" cy="48307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zh-CN" sz="1800" dirty="0" smtClean="0"/>
              <a:t>2016</a:t>
            </a:r>
            <a:r>
              <a:rPr lang="zh-CN" altLang="en-US" sz="1800" dirty="0" smtClean="0"/>
              <a:t>年度，</a:t>
            </a:r>
            <a:r>
              <a:rPr lang="en-US" altLang="zh-CN" sz="1800" dirty="0" smtClean="0"/>
              <a:t>DR4 (20150901-20160630) </a:t>
            </a:r>
            <a:r>
              <a:rPr lang="zh-CN" altLang="en-US" sz="1800" dirty="0" smtClean="0"/>
              <a:t>共发布类星体光谱</a:t>
            </a:r>
            <a:r>
              <a:rPr lang="en-US" altLang="zh-CN" sz="1800" dirty="0" smtClean="0"/>
              <a:t>16298</a:t>
            </a:r>
            <a:r>
              <a:rPr lang="zh-CN" altLang="en-US" sz="1800" dirty="0" smtClean="0"/>
              <a:t>条，其中类星体模块</a:t>
            </a:r>
            <a:r>
              <a:rPr lang="en-US" altLang="zh-CN" sz="1800" dirty="0" smtClean="0"/>
              <a:t>(QM 1.0)</a:t>
            </a:r>
            <a:r>
              <a:rPr lang="zh-CN" altLang="en-US" sz="1800" dirty="0" smtClean="0"/>
              <a:t>共识别出</a:t>
            </a:r>
            <a:r>
              <a:rPr lang="en-US" altLang="zh-CN" sz="1800" dirty="0" smtClean="0"/>
              <a:t>9511</a:t>
            </a:r>
            <a:r>
              <a:rPr lang="zh-CN" altLang="en-US" sz="1800" dirty="0" smtClean="0"/>
              <a:t>条类星体光谱（</a:t>
            </a:r>
            <a:r>
              <a:rPr lang="en-US" altLang="zh-CN" sz="1800" dirty="0" smtClean="0"/>
              <a:t>58.50%</a:t>
            </a:r>
            <a:r>
              <a:rPr lang="zh-CN" altLang="en-US" sz="1800" dirty="0" smtClean="0"/>
              <a:t>），</a:t>
            </a:r>
            <a:r>
              <a:rPr lang="en-US" altLang="zh-CN" sz="1800" dirty="0" smtClean="0"/>
              <a:t>1D pipeline </a:t>
            </a:r>
            <a:r>
              <a:rPr lang="zh-CN" altLang="en-US" sz="1800" dirty="0" smtClean="0"/>
              <a:t>识别出</a:t>
            </a:r>
            <a:r>
              <a:rPr lang="en-US" altLang="zh-CN" sz="1800" dirty="0" smtClean="0"/>
              <a:t>7351</a:t>
            </a:r>
            <a:r>
              <a:rPr lang="zh-CN" altLang="en-US" sz="1800" dirty="0" smtClean="0"/>
              <a:t>条类星体光谱（</a:t>
            </a:r>
            <a:r>
              <a:rPr lang="en-US" altLang="zh-CN" sz="1800" dirty="0" smtClean="0"/>
              <a:t>45.21%</a:t>
            </a:r>
            <a:r>
              <a:rPr lang="zh-CN" altLang="en-US" sz="1800" dirty="0" smtClean="0"/>
              <a:t>），人工检查找出类星体光谱</a:t>
            </a:r>
            <a:r>
              <a:rPr lang="en-US" altLang="zh-CN" sz="1800" dirty="0" smtClean="0"/>
              <a:t>4504</a:t>
            </a:r>
            <a:r>
              <a:rPr lang="zh-CN" altLang="en-US" sz="1800" dirty="0" smtClean="0"/>
              <a:t>条（</a:t>
            </a:r>
            <a:r>
              <a:rPr lang="en-US" altLang="zh-CN" sz="1800" dirty="0" smtClean="0"/>
              <a:t>27.70%</a:t>
            </a:r>
            <a:r>
              <a:rPr lang="zh-CN" altLang="en-US" sz="1800" dirty="0" smtClean="0"/>
              <a:t>）。</a:t>
            </a:r>
            <a:endParaRPr lang="zh-CN" altLang="en-US" sz="1800" dirty="0"/>
          </a:p>
        </p:txBody>
      </p:sp>
      <p:pic>
        <p:nvPicPr>
          <p:cNvPr id="1024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047329"/>
            <a:ext cx="6977062" cy="411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TextShape 1"/>
          <p:cNvSpPr txBox="1"/>
          <p:nvPr/>
        </p:nvSpPr>
        <p:spPr>
          <a:xfrm>
            <a:off x="838080" y="2133720"/>
            <a:ext cx="7772040" cy="9331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FFFFFF"/>
                </a:solidFill>
                <a:latin typeface="Arial"/>
                <a:ea typeface="微软雅黑"/>
              </a:rPr>
              <a:t>Thanks！</a:t>
            </a:r>
            <a:endParaRPr/>
          </a:p>
        </p:txBody>
      </p:sp>
      <p:sp>
        <p:nvSpPr>
          <p:cNvPr id="415" name="TextShape 2"/>
          <p:cNvSpPr txBox="1"/>
          <p:nvPr/>
        </p:nvSpPr>
        <p:spPr>
          <a:xfrm>
            <a:off x="2209680" y="3124080"/>
            <a:ext cx="6400440" cy="685440"/>
          </a:xfrm>
          <a:prstGeom prst="rect">
            <a:avLst/>
          </a:prstGeom>
        </p:spPr>
        <p:txBody>
          <a:bodyPr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TextShape 1"/>
          <p:cNvSpPr txBox="1"/>
          <p:nvPr/>
        </p:nvSpPr>
        <p:spPr>
          <a:xfrm>
            <a:off x="457200" y="260280"/>
            <a:ext cx="8229240" cy="79020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3200" b="1" dirty="0" smtClean="0">
                <a:solidFill>
                  <a:srgbClr val="FFFFFF"/>
                </a:solidFill>
                <a:latin typeface="Arial"/>
                <a:ea typeface="微软雅黑"/>
              </a:rPr>
              <a:t>Introduction: Background </a:t>
            </a:r>
            <a:r>
              <a:rPr lang="en-US" sz="3200" b="1" dirty="0">
                <a:solidFill>
                  <a:srgbClr val="FFFFFF"/>
                </a:solidFill>
                <a:latin typeface="Arial"/>
                <a:ea typeface="微软雅黑"/>
              </a:rPr>
              <a:t>of the Work</a:t>
            </a:r>
            <a:endParaRPr dirty="0"/>
          </a:p>
        </p:txBody>
      </p:sp>
      <p:sp>
        <p:nvSpPr>
          <p:cNvPr id="288" name="TextShape 2"/>
          <p:cNvSpPr txBox="1"/>
          <p:nvPr/>
        </p:nvSpPr>
        <p:spPr>
          <a:xfrm>
            <a:off x="457200" y="1295280"/>
            <a:ext cx="8686800" cy="52290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endParaRPr sz="2400" dirty="0"/>
          </a:p>
          <a:p>
            <a:pPr>
              <a:lnSpc>
                <a:spcPct val="100000"/>
              </a:lnSpc>
              <a:buFont typeface="Wingdings" charset="2"/>
              <a:buChar char=""/>
            </a:pPr>
            <a:r>
              <a:rPr lang="en-US" sz="2400" dirty="0">
                <a:solidFill>
                  <a:srgbClr val="000000"/>
                </a:solidFill>
                <a:latin typeface="Calibri"/>
                <a:ea typeface="微软雅黑"/>
              </a:rPr>
              <a:t>Products of LAMOST 1D pipeline</a:t>
            </a:r>
            <a:endParaRPr sz="2400" dirty="0"/>
          </a:p>
          <a:p>
            <a:pPr>
              <a:lnSpc>
                <a:spcPct val="100000"/>
              </a:lnSpc>
            </a:pPr>
            <a:r>
              <a:rPr lang="en-US" sz="2400" dirty="0">
                <a:solidFill>
                  <a:srgbClr val="000000"/>
                </a:solidFill>
                <a:latin typeface="Calibri"/>
                <a:ea typeface="微软雅黑"/>
              </a:rPr>
              <a:t>       </a:t>
            </a:r>
            <a:r>
              <a:rPr lang="en-US" sz="2400" dirty="0" err="1">
                <a:solidFill>
                  <a:srgbClr val="000000"/>
                </a:solidFill>
                <a:latin typeface="Calibri"/>
                <a:ea typeface="微软雅黑"/>
              </a:rPr>
              <a:t>Galaxy、QSO、Star（sub</a:t>
            </a:r>
            <a:r>
              <a:rPr lang="en-US" sz="2400" dirty="0">
                <a:solidFill>
                  <a:srgbClr val="000000"/>
                </a:solidFill>
                <a:latin typeface="Calibri"/>
                <a:ea typeface="微软雅黑"/>
              </a:rPr>
              <a:t>-class of star）、Unknown ，and  </a:t>
            </a:r>
            <a:r>
              <a:rPr lang="en-US" sz="2400" dirty="0" err="1">
                <a:solidFill>
                  <a:srgbClr val="000000"/>
                </a:solidFill>
                <a:latin typeface="Calibri"/>
                <a:ea typeface="微软雅黑"/>
              </a:rPr>
              <a:t>redshifts</a:t>
            </a:r>
            <a:r>
              <a:rPr lang="en-US" sz="2400" dirty="0">
                <a:solidFill>
                  <a:srgbClr val="000000"/>
                </a:solidFill>
                <a:latin typeface="Calibri"/>
                <a:ea typeface="微软雅黑"/>
              </a:rPr>
              <a:t> for Galaxies and QSOs RVs for Stars  。</a:t>
            </a:r>
            <a:endParaRPr sz="2400" dirty="0"/>
          </a:p>
          <a:p>
            <a:pPr>
              <a:lnSpc>
                <a:spcPct val="100000"/>
              </a:lnSpc>
            </a:pPr>
            <a:endParaRPr sz="2400" dirty="0"/>
          </a:p>
          <a:p>
            <a:pPr>
              <a:lnSpc>
                <a:spcPct val="100000"/>
              </a:lnSpc>
              <a:buFont typeface="Wingdings" charset="2"/>
              <a:buChar char=""/>
            </a:pPr>
            <a:r>
              <a:rPr lang="en-US" sz="2400" dirty="0" smtClean="0">
                <a:solidFill>
                  <a:srgbClr val="000000"/>
                </a:solidFill>
                <a:latin typeface="Calibri"/>
                <a:ea typeface="微软雅黑"/>
              </a:rPr>
              <a:t>LAMOST Data release</a:t>
            </a:r>
            <a:r>
              <a:rPr lang="en-US" sz="2400" dirty="0">
                <a:solidFill>
                  <a:srgbClr val="000000"/>
                </a:solidFill>
                <a:latin typeface="Calibri"/>
                <a:ea typeface="微软雅黑"/>
              </a:rPr>
              <a:t>：</a:t>
            </a:r>
            <a:endParaRPr sz="2400" dirty="0"/>
          </a:p>
          <a:p>
            <a:pPr>
              <a:lnSpc>
                <a:spcPct val="100000"/>
              </a:lnSpc>
            </a:pPr>
            <a:r>
              <a:rPr lang="en-US" sz="2400" dirty="0">
                <a:solidFill>
                  <a:srgbClr val="000000"/>
                </a:solidFill>
                <a:latin typeface="Calibri"/>
                <a:ea typeface="微软雅黑"/>
              </a:rPr>
              <a:t>       DR1: 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ea typeface="微软雅黑"/>
              </a:rPr>
              <a:t>1944,000 </a:t>
            </a:r>
            <a:r>
              <a:rPr lang="en-US" sz="2400" dirty="0">
                <a:solidFill>
                  <a:srgbClr val="000000"/>
                </a:solidFill>
                <a:latin typeface="Calibri"/>
                <a:ea typeface="微软雅黑"/>
              </a:rPr>
              <a:t>spectra 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ea typeface="微软雅黑"/>
              </a:rPr>
              <a:t>released</a:t>
            </a:r>
            <a:r>
              <a:rPr lang="en-US" altLang="zh-CN" sz="2400" dirty="0" smtClean="0">
                <a:solidFill>
                  <a:srgbClr val="000000"/>
                </a:solidFill>
                <a:latin typeface="Calibri"/>
                <a:ea typeface="微软雅黑"/>
              </a:rPr>
              <a:t> .(12309 galaxies, 4712 QSOs)</a:t>
            </a:r>
            <a:endParaRPr sz="2400" dirty="0"/>
          </a:p>
          <a:p>
            <a:pPr>
              <a:lnSpc>
                <a:spcPct val="100000"/>
              </a:lnSpc>
            </a:pPr>
            <a:r>
              <a:rPr lang="en-US" sz="2400" dirty="0">
                <a:solidFill>
                  <a:srgbClr val="000000"/>
                </a:solidFill>
                <a:latin typeface="Calibri"/>
                <a:ea typeface="微软雅黑"/>
              </a:rPr>
              <a:t>       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ea typeface="微软雅黑"/>
              </a:rPr>
              <a:t>DR2: </a:t>
            </a:r>
            <a:r>
              <a:rPr lang="en-US" sz="2400" dirty="0">
                <a:solidFill>
                  <a:srgbClr val="000000"/>
                </a:solidFill>
                <a:latin typeface="Calibri"/>
                <a:ea typeface="微软雅黑"/>
              </a:rPr>
              <a:t>4136,400 spectra released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ea typeface="微软雅黑"/>
              </a:rPr>
              <a:t>.(37665 galaxies, 8633 QSOs)</a:t>
            </a:r>
          </a:p>
          <a:p>
            <a:pPr>
              <a:lnSpc>
                <a:spcPct val="100000"/>
              </a:lnSpc>
            </a:pPr>
            <a:r>
              <a:rPr lang="en-US" sz="2400" dirty="0" smtClean="0">
                <a:solidFill>
                  <a:srgbClr val="000000"/>
                </a:solidFill>
                <a:latin typeface="Calibri"/>
                <a:ea typeface="微软雅黑"/>
              </a:rPr>
              <a:t>       DR3: 5755,100 </a:t>
            </a:r>
            <a:r>
              <a:rPr lang="en-US" altLang="zh-CN" sz="2400" dirty="0" smtClean="0">
                <a:solidFill>
                  <a:srgbClr val="000000"/>
                </a:solidFill>
                <a:latin typeface="Calibri"/>
                <a:ea typeface="微软雅黑"/>
              </a:rPr>
              <a:t>spectra released. (62015 galaxies, 16354 QSOs)</a:t>
            </a:r>
            <a:endParaRPr sz="2400"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en-US" sz="1600" dirty="0">
                <a:solidFill>
                  <a:srgbClr val="000000"/>
                </a:solidFill>
                <a:latin typeface="Calibri"/>
                <a:ea typeface="微软雅黑"/>
              </a:rPr>
              <a:t>       </a:t>
            </a:r>
            <a:r>
              <a:rPr lang="en-US" sz="2400" b="1" dirty="0">
                <a:solidFill>
                  <a:srgbClr val="000000"/>
                </a:solidFill>
                <a:latin typeface="Calibri"/>
                <a:ea typeface="微软雅黑"/>
              </a:rPr>
              <a:t>1D pipeline: work well for star spectra, but not as well for extra-galactic spectra recognition and </a:t>
            </a:r>
            <a:r>
              <a:rPr lang="en-US" sz="2400" b="1" dirty="0" err="1">
                <a:solidFill>
                  <a:srgbClr val="000000"/>
                </a:solidFill>
                <a:latin typeface="Calibri"/>
                <a:ea typeface="微软雅黑"/>
              </a:rPr>
              <a:t>redshift</a:t>
            </a:r>
            <a:r>
              <a:rPr lang="en-US" sz="2400" b="1" dirty="0">
                <a:solidFill>
                  <a:srgbClr val="000000"/>
                </a:solidFill>
                <a:latin typeface="Calibri"/>
                <a:ea typeface="微软雅黑"/>
              </a:rPr>
              <a:t> measurement. </a:t>
            </a:r>
            <a:endParaRPr sz="2400" b="1" dirty="0"/>
          </a:p>
          <a:p>
            <a:endParaRPr dirty="0"/>
          </a:p>
          <a:p>
            <a:endParaRPr dirty="0"/>
          </a:p>
          <a:p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289" name="TextShape 3"/>
          <p:cNvSpPr txBox="1"/>
          <p:nvPr/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b="1">
                <a:solidFill>
                  <a:srgbClr val="000000"/>
                </a:solidFill>
                <a:latin typeface="Calibri"/>
                <a:ea typeface="微软雅黑"/>
              </a:rPr>
              <a:t>4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TextShape 2"/>
          <p:cNvSpPr txBox="1"/>
          <p:nvPr/>
        </p:nvSpPr>
        <p:spPr>
          <a:xfrm>
            <a:off x="457200" y="1295280"/>
            <a:ext cx="8229240" cy="483048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Wingdings" charset="2"/>
              <a:buChar char=""/>
            </a:pPr>
            <a:r>
              <a:rPr lang="en-US" dirty="0">
                <a:solidFill>
                  <a:srgbClr val="000000"/>
                </a:solidFill>
                <a:latin typeface="Calibri"/>
                <a:ea typeface="微软雅黑"/>
              </a:rPr>
              <a:t>Galaxy spectra in DR2 (</a:t>
            </a:r>
            <a:r>
              <a:rPr lang="en-US" dirty="0" smtClean="0">
                <a:solidFill>
                  <a:srgbClr val="000000"/>
                </a:solidFill>
                <a:latin typeface="Calibri"/>
                <a:ea typeface="微软雅黑"/>
              </a:rPr>
              <a:t>galaxy:37665)：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  <a:latin typeface="Calibri"/>
                <a:ea typeface="微软雅黑"/>
              </a:rPr>
              <a:t>      33.91%  of galaxies spectra are  recognized by 1D pipeline. Others are mainly picked out  by a  complicated method (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微软雅黑"/>
              </a:rPr>
              <a:t>eyecheck</a:t>
            </a:r>
            <a:r>
              <a:rPr lang="en-US" dirty="0">
                <a:solidFill>
                  <a:srgbClr val="000000"/>
                </a:solidFill>
                <a:latin typeface="Calibri"/>
                <a:ea typeface="微软雅黑"/>
              </a:rPr>
              <a:t> and  </a:t>
            </a:r>
            <a:r>
              <a:rPr lang="en-US" dirty="0" smtClean="0">
                <a:solidFill>
                  <a:srgbClr val="000000"/>
                </a:solidFill>
                <a:latin typeface="Calibri"/>
                <a:ea typeface="微软雅黑"/>
              </a:rPr>
              <a:t>GM) </a:t>
            </a:r>
            <a:r>
              <a:rPr lang="en-US" dirty="0">
                <a:solidFill>
                  <a:srgbClr val="000000"/>
                </a:solidFill>
                <a:latin typeface="Calibri"/>
                <a:ea typeface="微软雅黑"/>
              </a:rPr>
              <a:t>.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  <a:latin typeface="Calibri"/>
                <a:ea typeface="微软雅黑"/>
              </a:rPr>
              <a:t>        51.61%  of galaxies spectra: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微软雅黑"/>
              </a:rPr>
              <a:t>Obj</a:t>
            </a:r>
            <a:r>
              <a:rPr lang="en-US" dirty="0">
                <a:solidFill>
                  <a:srgbClr val="000000"/>
                </a:solidFill>
                <a:latin typeface="Calibri"/>
                <a:ea typeface="微软雅黑"/>
              </a:rPr>
              <a:t> type of star. 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50000"/>
              </a:lnSpc>
            </a:pPr>
            <a:endParaRPr dirty="0"/>
          </a:p>
        </p:txBody>
      </p:sp>
      <p:sp>
        <p:nvSpPr>
          <p:cNvPr id="297" name="TextShape 3"/>
          <p:cNvSpPr txBox="1"/>
          <p:nvPr/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763688" y="5445224"/>
          <a:ext cx="4536504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1512168"/>
                <a:gridCol w="151216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Galaxy in DR2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Gal</a:t>
                      </a:r>
                      <a:r>
                        <a:rPr lang="en-US" altLang="zh-CN" baseline="0" dirty="0" smtClean="0"/>
                        <a:t> by 1D pipeline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Objtype</a:t>
                      </a:r>
                      <a:r>
                        <a:rPr lang="en-US" altLang="zh-CN" dirty="0" smtClean="0"/>
                        <a:t> is not</a:t>
                      </a:r>
                      <a:r>
                        <a:rPr lang="en-US" altLang="zh-CN" baseline="0" dirty="0" smtClean="0"/>
                        <a:t> star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37404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12685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18226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图表 9"/>
          <p:cNvGraphicFramePr/>
          <p:nvPr/>
        </p:nvGraphicFramePr>
        <p:xfrm>
          <a:off x="539552" y="2636912"/>
          <a:ext cx="3960440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Shape 1"/>
          <p:cNvSpPr txBox="1"/>
          <p:nvPr/>
        </p:nvSpPr>
        <p:spPr>
          <a:xfrm>
            <a:off x="457200" y="260280"/>
            <a:ext cx="8229240" cy="79020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3200" b="1" dirty="0">
                <a:solidFill>
                  <a:srgbClr val="FFFFFF"/>
                </a:solidFill>
                <a:latin typeface="Arial"/>
                <a:ea typeface="微软雅黑"/>
              </a:rPr>
              <a:t>Background of the Work</a:t>
            </a:r>
            <a:endParaRPr dirty="0"/>
          </a:p>
        </p:txBody>
      </p:sp>
      <p:graphicFrame>
        <p:nvGraphicFramePr>
          <p:cNvPr id="11" name="图表 10"/>
          <p:cNvGraphicFramePr/>
          <p:nvPr/>
        </p:nvGraphicFramePr>
        <p:xfrm>
          <a:off x="4860032" y="2708920"/>
          <a:ext cx="3600400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TextShape 1"/>
          <p:cNvSpPr txBox="1"/>
          <p:nvPr/>
        </p:nvSpPr>
        <p:spPr>
          <a:xfrm>
            <a:off x="457200" y="276120"/>
            <a:ext cx="8229240" cy="79020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altLang="zh-CN" sz="2800" b="1" dirty="0" smtClean="0">
                <a:solidFill>
                  <a:srgbClr val="FFFFFF"/>
                </a:solidFill>
                <a:ea typeface="微软雅黑"/>
              </a:rPr>
              <a:t>Background of Our Work</a:t>
            </a:r>
            <a:endParaRPr lang="en-US" altLang="zh-CN" sz="2800" dirty="0"/>
          </a:p>
        </p:txBody>
      </p:sp>
      <p:sp>
        <p:nvSpPr>
          <p:cNvPr id="296" name="TextShape 2"/>
          <p:cNvSpPr txBox="1"/>
          <p:nvPr/>
        </p:nvSpPr>
        <p:spPr>
          <a:xfrm>
            <a:off x="457200" y="1295280"/>
            <a:ext cx="8229240" cy="483048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Wingdings" charset="2"/>
              <a:buChar char=""/>
            </a:pPr>
            <a:r>
              <a:rPr lang="en-US" dirty="0" smtClean="0">
                <a:solidFill>
                  <a:srgbClr val="000000"/>
                </a:solidFill>
                <a:latin typeface="Calibri"/>
                <a:ea typeface="微软雅黑"/>
              </a:rPr>
              <a:t>QSO </a:t>
            </a:r>
            <a:r>
              <a:rPr lang="en-US" dirty="0">
                <a:solidFill>
                  <a:srgbClr val="000000"/>
                </a:solidFill>
                <a:latin typeface="Calibri"/>
                <a:ea typeface="微软雅黑"/>
              </a:rPr>
              <a:t>spectra in DR2 </a:t>
            </a:r>
            <a:r>
              <a:rPr lang="en-US" dirty="0" smtClean="0">
                <a:solidFill>
                  <a:srgbClr val="000000"/>
                </a:solidFill>
                <a:latin typeface="Calibri"/>
                <a:ea typeface="微软雅黑"/>
              </a:rPr>
              <a:t>(QSO:8633)：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dirty="0" smtClean="0">
                <a:solidFill>
                  <a:srgbClr val="000000"/>
                </a:solidFill>
                <a:latin typeface="Calibri"/>
                <a:ea typeface="微软雅黑"/>
              </a:rPr>
              <a:t>      52.99%  </a:t>
            </a:r>
            <a:r>
              <a:rPr lang="en-US" dirty="0">
                <a:solidFill>
                  <a:srgbClr val="000000"/>
                </a:solidFill>
                <a:latin typeface="Calibri"/>
                <a:ea typeface="微软雅黑"/>
              </a:rPr>
              <a:t>of </a:t>
            </a:r>
            <a:r>
              <a:rPr lang="en-US" dirty="0" smtClean="0">
                <a:solidFill>
                  <a:srgbClr val="000000"/>
                </a:solidFill>
                <a:latin typeface="Calibri"/>
                <a:ea typeface="微软雅黑"/>
              </a:rPr>
              <a:t>QSO </a:t>
            </a:r>
            <a:r>
              <a:rPr lang="en-US" dirty="0">
                <a:solidFill>
                  <a:srgbClr val="000000"/>
                </a:solidFill>
                <a:latin typeface="Calibri"/>
                <a:ea typeface="微软雅黑"/>
              </a:rPr>
              <a:t>spectra are  recognized by 1D pipeline. Others are mainly picked out  by a  complicated method (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微软雅黑"/>
              </a:rPr>
              <a:t>eyecheck</a:t>
            </a:r>
            <a:r>
              <a:rPr lang="en-US" dirty="0">
                <a:solidFill>
                  <a:srgbClr val="000000"/>
                </a:solidFill>
                <a:latin typeface="Calibri"/>
                <a:ea typeface="微软雅黑"/>
              </a:rPr>
              <a:t> and  </a:t>
            </a:r>
            <a:r>
              <a:rPr lang="en-US" dirty="0" smtClean="0">
                <a:solidFill>
                  <a:srgbClr val="000000"/>
                </a:solidFill>
                <a:latin typeface="Calibri"/>
                <a:ea typeface="微软雅黑"/>
              </a:rPr>
              <a:t>QM) </a:t>
            </a:r>
            <a:r>
              <a:rPr lang="en-US" dirty="0">
                <a:solidFill>
                  <a:srgbClr val="000000"/>
                </a:solidFill>
                <a:latin typeface="Calibri"/>
                <a:ea typeface="微软雅黑"/>
              </a:rPr>
              <a:t>.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  <a:latin typeface="Calibri"/>
                <a:ea typeface="微软雅黑"/>
              </a:rPr>
              <a:t>        </a:t>
            </a:r>
            <a:r>
              <a:rPr lang="en-US" dirty="0" smtClean="0">
                <a:solidFill>
                  <a:srgbClr val="000000"/>
                </a:solidFill>
                <a:latin typeface="Calibri"/>
                <a:ea typeface="微软雅黑"/>
              </a:rPr>
              <a:t>8.06%  </a:t>
            </a:r>
            <a:r>
              <a:rPr lang="en-US" dirty="0">
                <a:solidFill>
                  <a:srgbClr val="000000"/>
                </a:solidFill>
                <a:latin typeface="Calibri"/>
                <a:ea typeface="微软雅黑"/>
              </a:rPr>
              <a:t>of </a:t>
            </a:r>
            <a:r>
              <a:rPr lang="en-US" dirty="0" smtClean="0">
                <a:solidFill>
                  <a:srgbClr val="000000"/>
                </a:solidFill>
                <a:latin typeface="Calibri"/>
                <a:ea typeface="微软雅黑"/>
              </a:rPr>
              <a:t>QSO </a:t>
            </a:r>
            <a:r>
              <a:rPr lang="en-US" dirty="0">
                <a:solidFill>
                  <a:srgbClr val="000000"/>
                </a:solidFill>
                <a:latin typeface="Calibri"/>
                <a:ea typeface="微软雅黑"/>
              </a:rPr>
              <a:t>spectra: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微软雅黑"/>
              </a:rPr>
              <a:t>Obj</a:t>
            </a:r>
            <a:r>
              <a:rPr lang="en-US" dirty="0">
                <a:solidFill>
                  <a:srgbClr val="000000"/>
                </a:solidFill>
                <a:latin typeface="Calibri"/>
                <a:ea typeface="微软雅黑"/>
              </a:rPr>
              <a:t> type of star. 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50000"/>
              </a:lnSpc>
            </a:pPr>
            <a:endParaRPr dirty="0"/>
          </a:p>
        </p:txBody>
      </p:sp>
      <p:sp>
        <p:nvSpPr>
          <p:cNvPr id="297" name="TextShape 3"/>
          <p:cNvSpPr txBox="1"/>
          <p:nvPr/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475656" y="5373216"/>
          <a:ext cx="4536504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1512168"/>
                <a:gridCol w="151216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QSO in DR2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QSO by 1D pipeline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Objtype</a:t>
                      </a:r>
                      <a:r>
                        <a:rPr lang="en-US" altLang="zh-CN" dirty="0" smtClean="0"/>
                        <a:t> is not</a:t>
                      </a:r>
                      <a:r>
                        <a:rPr lang="en-US" altLang="zh-CN" baseline="0" dirty="0" smtClean="0"/>
                        <a:t> star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8633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4575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7937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图表 13"/>
          <p:cNvGraphicFramePr/>
          <p:nvPr/>
        </p:nvGraphicFramePr>
        <p:xfrm>
          <a:off x="4716016" y="2780928"/>
          <a:ext cx="3960440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图表 14"/>
          <p:cNvGraphicFramePr/>
          <p:nvPr/>
        </p:nvGraphicFramePr>
        <p:xfrm>
          <a:off x="755576" y="2708920"/>
          <a:ext cx="3672408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TextShape 1"/>
          <p:cNvSpPr txBox="1"/>
          <p:nvPr/>
        </p:nvSpPr>
        <p:spPr>
          <a:xfrm>
            <a:off x="457200" y="276120"/>
            <a:ext cx="8229240" cy="79020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307" name="TextShape 2"/>
          <p:cNvSpPr txBox="1"/>
          <p:nvPr/>
        </p:nvSpPr>
        <p:spPr>
          <a:xfrm>
            <a:off x="457200" y="1295280"/>
            <a:ext cx="8229240" cy="483048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 dirty="0">
                <a:solidFill>
                  <a:srgbClr val="000000"/>
                </a:solidFill>
                <a:latin typeface="Calibri"/>
                <a:ea typeface="微软雅黑"/>
              </a:rPr>
              <a:t>Reasons for 1D Pipeline performance on galaxy spectra：</a:t>
            </a:r>
            <a:endParaRPr dirty="0"/>
          </a:p>
          <a:p>
            <a:pPr>
              <a:lnSpc>
                <a:spcPct val="150000"/>
              </a:lnSpc>
              <a:buFont typeface="Wingdings" charset="2"/>
              <a:buChar char=""/>
            </a:pPr>
            <a:r>
              <a:rPr lang="en-US" sz="2400" dirty="0">
                <a:solidFill>
                  <a:srgbClr val="000000"/>
                </a:solidFill>
                <a:latin typeface="Calibri"/>
                <a:ea typeface="微软雅黑"/>
              </a:rPr>
              <a:t>Key algorithm ：PCAZ；</a:t>
            </a:r>
            <a:endParaRPr dirty="0"/>
          </a:p>
          <a:p>
            <a:pPr>
              <a:lnSpc>
                <a:spcPct val="150000"/>
              </a:lnSpc>
              <a:buFont typeface="Wingdings" charset="2"/>
              <a:buChar char=""/>
            </a:pPr>
            <a:r>
              <a:rPr lang="en-US" sz="2400" dirty="0">
                <a:solidFill>
                  <a:srgbClr val="000000"/>
                </a:solidFill>
                <a:latin typeface="Calibri"/>
                <a:ea typeface="微软雅黑"/>
              </a:rPr>
              <a:t>LAMOST spectral data ：flux calibration; low SNR</a:t>
            </a:r>
            <a:endParaRPr dirty="0"/>
          </a:p>
        </p:txBody>
      </p:sp>
      <p:sp>
        <p:nvSpPr>
          <p:cNvPr id="308" name="TextShape 3"/>
          <p:cNvSpPr txBox="1"/>
          <p:nvPr/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772040" cy="933480"/>
          </a:xfrm>
        </p:spPr>
        <p:txBody>
          <a:bodyPr/>
          <a:lstStyle/>
          <a:p>
            <a:pPr eaLnBrk="1" hangingPunct="1"/>
            <a:r>
              <a:rPr lang="en-US" altLang="zh-CN" sz="2800" b="1" dirty="0" smtClean="0">
                <a:solidFill>
                  <a:schemeClr val="bg1"/>
                </a:solidFill>
              </a:rPr>
              <a:t>Our work</a:t>
            </a:r>
            <a:endParaRPr lang="zh-CN" altLang="en-US" sz="2800" b="1" dirty="0" smtClean="0">
              <a:solidFill>
                <a:schemeClr val="bg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467544" y="1190525"/>
            <a:ext cx="8229600" cy="4830763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lang="zh-CN" altLang="zh-CN" sz="2000" b="1" dirty="0" smtClean="0">
                <a:latin typeface="微软雅黑" pitchFamily="34" charset="-122"/>
                <a:ea typeface="微软雅黑" pitchFamily="34" charset="-122"/>
              </a:rPr>
              <a:t>星系识别与测量模块</a:t>
            </a:r>
            <a:r>
              <a:rPr lang="zh-CN" altLang="en-US" sz="2000" b="1" dirty="0" smtClean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000" b="1" dirty="0" smtClean="0">
                <a:latin typeface="微软雅黑" pitchFamily="34" charset="-122"/>
                <a:ea typeface="微软雅黑" pitchFamily="34" charset="-122"/>
              </a:rPr>
              <a:t>GM v2.0)</a:t>
            </a:r>
            <a:r>
              <a:rPr lang="zh-CN" altLang="zh-CN" sz="2000" b="1" dirty="0" smtClean="0">
                <a:latin typeface="微软雅黑" pitchFamily="34" charset="-122"/>
                <a:ea typeface="微软雅黑" pitchFamily="34" charset="-122"/>
              </a:rPr>
              <a:t>：</a:t>
            </a:r>
            <a:endParaRPr lang="en-US" altLang="zh-CN" sz="2000" b="1" dirty="0" smtClean="0">
              <a:latin typeface="微软雅黑" pitchFamily="34" charset="-122"/>
              <a:ea typeface="微软雅黑" pitchFamily="34" charset="-122"/>
            </a:endParaRPr>
          </a:p>
          <a:p>
            <a:pPr eaLnBrk="1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en-US" altLang="zh-CN" sz="1800" b="1" dirty="0" smtClean="0">
                <a:latin typeface="微软雅黑" pitchFamily="34" charset="-122"/>
                <a:ea typeface="微软雅黑" pitchFamily="34" charset="-122"/>
              </a:rPr>
              <a:t>        </a:t>
            </a:r>
            <a:r>
              <a:rPr lang="zh-CN" altLang="zh-CN" sz="1800" dirty="0" smtClean="0">
                <a:latin typeface="微软雅黑" pitchFamily="34" charset="-122"/>
                <a:ea typeface="微软雅黑" pitchFamily="34" charset="-122"/>
              </a:rPr>
              <a:t>谱线</a:t>
            </a:r>
            <a:r>
              <a:rPr lang="zh-CN" altLang="en-US" sz="1800" dirty="0" smtClean="0">
                <a:latin typeface="微软雅黑" pitchFamily="34" charset="-122"/>
                <a:ea typeface="微软雅黑" pitchFamily="34" charset="-122"/>
              </a:rPr>
              <a:t>自动</a:t>
            </a:r>
            <a:r>
              <a:rPr lang="zh-CN" altLang="zh-CN" sz="1800" dirty="0" smtClean="0">
                <a:latin typeface="微软雅黑" pitchFamily="34" charset="-122"/>
                <a:ea typeface="微软雅黑" pitchFamily="34" charset="-122"/>
              </a:rPr>
              <a:t>提取与测量，识别星系谱线</a:t>
            </a:r>
            <a:r>
              <a:rPr lang="zh-CN" altLang="en-US" sz="1800" dirty="0" smtClean="0">
                <a:latin typeface="微软雅黑" pitchFamily="34" charset="-122"/>
                <a:ea typeface="微软雅黑" pitchFamily="34" charset="-122"/>
              </a:rPr>
              <a:t>类型</a:t>
            </a:r>
            <a:r>
              <a:rPr lang="zh-CN" altLang="zh-CN" sz="1800" dirty="0" smtClean="0">
                <a:latin typeface="微软雅黑" pitchFamily="34" charset="-122"/>
                <a:ea typeface="微软雅黑" pitchFamily="34" charset="-122"/>
              </a:rPr>
              <a:t>并求红移</a:t>
            </a:r>
            <a:r>
              <a:rPr lang="zh-CN" altLang="en-US" sz="1800" dirty="0" smtClean="0">
                <a:latin typeface="微软雅黑" pitchFamily="34" charset="-122"/>
                <a:ea typeface="微软雅黑" pitchFamily="34" charset="-122"/>
              </a:rPr>
              <a:t>，测量谱线参量（线心位置、</a:t>
            </a:r>
            <a:r>
              <a:rPr lang="en-US" altLang="zh-CN" sz="1800" dirty="0" smtClean="0">
                <a:latin typeface="微软雅黑" pitchFamily="34" charset="-122"/>
                <a:ea typeface="微软雅黑" pitchFamily="34" charset="-122"/>
              </a:rPr>
              <a:t>EW, </a:t>
            </a:r>
            <a:r>
              <a:rPr lang="zh-CN" altLang="en-US" sz="1800" dirty="0" smtClean="0">
                <a:latin typeface="微软雅黑" pitchFamily="34" charset="-122"/>
                <a:ea typeface="微软雅黑" pitchFamily="34" charset="-122"/>
              </a:rPr>
              <a:t>线指数等）并确定星系类型，其它参量测量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sz="2000" b="1" dirty="0" smtClean="0">
              <a:latin typeface="微软雅黑" pitchFamily="34" charset="-122"/>
              <a:ea typeface="微软雅黑" pitchFamily="34" charset="-122"/>
            </a:endParaRPr>
          </a:p>
          <a:p>
            <a:pPr eaLnBrk="1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lang="zh-CN" altLang="en-US" sz="2000" b="1" dirty="0" smtClean="0">
                <a:latin typeface="微软雅黑" pitchFamily="34" charset="-122"/>
                <a:ea typeface="微软雅黑" pitchFamily="34" charset="-122"/>
              </a:rPr>
              <a:t>类星体识别与测量模块  </a:t>
            </a:r>
            <a:r>
              <a:rPr lang="en-US" altLang="zh-CN" sz="2000" b="1" dirty="0" smtClean="0">
                <a:latin typeface="微软雅黑" pitchFamily="34" charset="-122"/>
                <a:ea typeface="微软雅黑" pitchFamily="34" charset="-122"/>
              </a:rPr>
              <a:t>(QM v1.0) :</a:t>
            </a:r>
          </a:p>
          <a:p>
            <a:pPr>
              <a:lnSpc>
                <a:spcPct val="200000"/>
              </a:lnSpc>
              <a:buFont typeface="Wingdings" pitchFamily="2" charset="2"/>
              <a:buNone/>
              <a:defRPr/>
            </a:pPr>
            <a:r>
              <a:rPr lang="en-US" altLang="zh-CN" sz="1800" dirty="0" smtClean="0">
                <a:latin typeface="微软雅黑" pitchFamily="34" charset="-122"/>
                <a:ea typeface="微软雅黑" pitchFamily="34" charset="-122"/>
              </a:rPr>
              <a:t>        </a:t>
            </a:r>
            <a:r>
              <a:rPr lang="zh-CN" altLang="en-US" sz="1800" dirty="0" smtClean="0">
                <a:latin typeface="微软雅黑" pitchFamily="34" charset="-122"/>
                <a:ea typeface="微软雅黑" pitchFamily="34" charset="-122"/>
              </a:rPr>
              <a:t>自动识别类星体光谱和</a:t>
            </a:r>
            <a:r>
              <a:rPr lang="zh-CN" altLang="zh-CN" sz="1800" dirty="0" smtClean="0">
                <a:latin typeface="微软雅黑" pitchFamily="34" charset="-122"/>
                <a:ea typeface="微软雅黑" pitchFamily="34" charset="-122"/>
              </a:rPr>
              <a:t>红移测量。</a:t>
            </a:r>
            <a:endParaRPr lang="en-US" altLang="zh-CN" sz="1800" dirty="0" smtClean="0">
              <a:latin typeface="微软雅黑" pitchFamily="34" charset="-122"/>
              <a:ea typeface="微软雅黑" pitchFamily="34" charset="-122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模块研究开发进展：</a:t>
            </a:r>
            <a:endParaRPr lang="zh-CN" altLang="en-US" sz="2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467475"/>
            <a:ext cx="2133600" cy="3016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7</a:t>
            </a:r>
            <a:endParaRPr lang="en-US" altLang="zh-CN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219200" y="4149080"/>
          <a:ext cx="6304408" cy="265684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1800126"/>
                <a:gridCol w="4504282"/>
              </a:tblGrid>
              <a:tr h="149240"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solidFill>
                            <a:schemeClr val="tx1"/>
                          </a:solidFill>
                        </a:rPr>
                        <a:t>时间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solidFill>
                            <a:schemeClr val="tx1"/>
                          </a:solidFill>
                        </a:rPr>
                        <a:t>内容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2014.10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谱线权重约束，假线识别；加权平均红移</a:t>
                      </a:r>
                      <a:r>
                        <a:rPr lang="en-US" altLang="zh-CN" dirty="0" smtClean="0"/>
                        <a:t>;</a:t>
                      </a:r>
                    </a:p>
                    <a:p>
                      <a:r>
                        <a:rPr lang="zh-CN" altLang="en-US" dirty="0" smtClean="0"/>
                        <a:t>星系模块</a:t>
                      </a:r>
                      <a:r>
                        <a:rPr lang="en-US" altLang="zh-CN" dirty="0" smtClean="0"/>
                        <a:t>(v1.0)</a:t>
                      </a:r>
                      <a:r>
                        <a:rPr lang="zh-CN" altLang="en-US" dirty="0" smtClean="0"/>
                        <a:t>设计报告，性能测试报告；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2015.10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星系光谱模板，红移误差，星系模块</a:t>
                      </a:r>
                      <a:r>
                        <a:rPr lang="en-US" altLang="zh-CN" dirty="0" smtClean="0"/>
                        <a:t>v2.0</a:t>
                      </a:r>
                      <a:r>
                        <a:rPr lang="zh-CN" altLang="en-US" dirty="0" smtClean="0"/>
                        <a:t>算法改进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2015. 11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类星体模块</a:t>
                      </a:r>
                      <a:r>
                        <a:rPr lang="en-US" altLang="zh-CN" dirty="0" smtClean="0"/>
                        <a:t>(v1.0)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b="1" dirty="0" smtClean="0">
                          <a:solidFill>
                            <a:srgbClr val="FF0000"/>
                          </a:solidFill>
                        </a:rPr>
                        <a:t>2016.</a:t>
                      </a:r>
                      <a:r>
                        <a:rPr lang="en-US" altLang="zh-CN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CN" b="1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zh-CN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solidFill>
                            <a:srgbClr val="FF0000"/>
                          </a:solidFill>
                        </a:rPr>
                        <a:t>星系模块（</a:t>
                      </a:r>
                      <a:r>
                        <a:rPr lang="en-US" altLang="zh-CN" b="1" dirty="0" smtClean="0">
                          <a:solidFill>
                            <a:srgbClr val="FF0000"/>
                          </a:solidFill>
                        </a:rPr>
                        <a:t>GM2.0)</a:t>
                      </a:r>
                      <a:r>
                        <a:rPr lang="zh-CN" altLang="en-US" b="1" dirty="0" smtClean="0">
                          <a:solidFill>
                            <a:srgbClr val="FF0000"/>
                          </a:solidFill>
                        </a:rPr>
                        <a:t>与类星体模块（</a:t>
                      </a:r>
                      <a:r>
                        <a:rPr lang="en-US" altLang="zh-CN" b="1" dirty="0" smtClean="0">
                          <a:solidFill>
                            <a:srgbClr val="FF0000"/>
                          </a:solidFill>
                        </a:rPr>
                        <a:t>QM1.0)</a:t>
                      </a:r>
                      <a:r>
                        <a:rPr lang="zh-CN" altLang="en-US" b="1" dirty="0" smtClean="0">
                          <a:solidFill>
                            <a:srgbClr val="FF0000"/>
                          </a:solidFill>
                        </a:rPr>
                        <a:t>升级，测试报告</a:t>
                      </a:r>
                      <a:endParaRPr lang="zh-CN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TextShape 1"/>
          <p:cNvSpPr txBox="1"/>
          <p:nvPr/>
        </p:nvSpPr>
        <p:spPr>
          <a:xfrm>
            <a:off x="457200" y="276120"/>
            <a:ext cx="8229240" cy="79020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3200" dirty="0">
                <a:solidFill>
                  <a:srgbClr val="FFFFFF"/>
                </a:solidFill>
                <a:latin typeface="Arial"/>
                <a:ea typeface="微软雅黑"/>
              </a:rPr>
              <a:t>Galaxy </a:t>
            </a:r>
            <a:r>
              <a:rPr lang="en-US" sz="3200" dirty="0" smtClean="0">
                <a:solidFill>
                  <a:srgbClr val="FFFFFF"/>
                </a:solidFill>
                <a:latin typeface="Arial"/>
                <a:ea typeface="微软雅黑"/>
              </a:rPr>
              <a:t>Module </a:t>
            </a:r>
            <a:endParaRPr dirty="0"/>
          </a:p>
        </p:txBody>
      </p:sp>
      <p:sp>
        <p:nvSpPr>
          <p:cNvPr id="333" name="TextShape 2"/>
          <p:cNvSpPr txBox="1"/>
          <p:nvPr/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  <p:sp>
        <p:nvSpPr>
          <p:cNvPr id="334" name="CustomShape 3"/>
          <p:cNvSpPr/>
          <p:nvPr/>
        </p:nvSpPr>
        <p:spPr>
          <a:xfrm>
            <a:off x="3564000" y="1628640"/>
            <a:ext cx="2016000" cy="721080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miter/>
          </a:ln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Calibri"/>
                <a:ea typeface="宋体"/>
              </a:rPr>
              <a:t>星系模块接口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Calibri"/>
                <a:ea typeface="宋体"/>
              </a:rPr>
              <a:t>GAL_M</a:t>
            </a:r>
            <a:endParaRPr/>
          </a:p>
        </p:txBody>
      </p:sp>
      <p:sp>
        <p:nvSpPr>
          <p:cNvPr id="335" name="Line 4"/>
          <p:cNvSpPr/>
          <p:nvPr/>
        </p:nvSpPr>
        <p:spPr>
          <a:xfrm>
            <a:off x="4588920" y="2350080"/>
            <a:ext cx="0" cy="612000"/>
          </a:xfrm>
          <a:prstGeom prst="line">
            <a:avLst/>
          </a:prstGeom>
          <a:ln w="25560">
            <a:solidFill>
              <a:srgbClr val="000000"/>
            </a:solidFill>
            <a:round/>
            <a:tailEnd type="triangle" w="med" len="med"/>
          </a:ln>
        </p:spPr>
      </p:sp>
      <p:sp>
        <p:nvSpPr>
          <p:cNvPr id="336" name="Line 5"/>
          <p:cNvSpPr/>
          <p:nvPr/>
        </p:nvSpPr>
        <p:spPr>
          <a:xfrm>
            <a:off x="1518120" y="2945160"/>
            <a:ext cx="4716000" cy="0"/>
          </a:xfrm>
          <a:prstGeom prst="line">
            <a:avLst/>
          </a:prstGeom>
          <a:ln w="25560">
            <a:solidFill>
              <a:srgbClr val="000000"/>
            </a:solidFill>
            <a:round/>
          </a:ln>
        </p:spPr>
      </p:sp>
      <p:sp>
        <p:nvSpPr>
          <p:cNvPr id="337" name="CustomShape 6"/>
          <p:cNvSpPr/>
          <p:nvPr/>
        </p:nvSpPr>
        <p:spPr>
          <a:xfrm>
            <a:off x="3722760" y="3582720"/>
            <a:ext cx="1728000" cy="750600"/>
          </a:xfrm>
          <a:prstGeom prst="rect">
            <a:avLst/>
          </a:prstGeom>
          <a:solidFill>
            <a:srgbClr val="CBE2AF"/>
          </a:solidFill>
          <a:ln w="25560">
            <a:solidFill>
              <a:srgbClr val="000000"/>
            </a:solidFill>
            <a:miter/>
          </a:ln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1600"/>
              <a:t>谱线参量测量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1600"/>
              <a:t>linepara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338" name="CustomShape 7"/>
          <p:cNvSpPr/>
          <p:nvPr/>
        </p:nvSpPr>
        <p:spPr>
          <a:xfrm>
            <a:off x="5478480" y="3582720"/>
            <a:ext cx="1511640" cy="750600"/>
          </a:xfrm>
          <a:prstGeom prst="rect">
            <a:avLst/>
          </a:prstGeom>
          <a:solidFill>
            <a:srgbClr val="E1E8F1"/>
          </a:solidFill>
          <a:ln w="25560">
            <a:solidFill>
              <a:srgbClr val="000000"/>
            </a:solidFill>
            <a:miter/>
          </a:ln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1600" dirty="0" err="1">
                <a:solidFill>
                  <a:srgbClr val="000000"/>
                </a:solidFill>
                <a:latin typeface="Calibri"/>
                <a:ea typeface="宋体"/>
              </a:rPr>
              <a:t>星系类型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en-US" sz="1600" dirty="0" err="1">
                <a:solidFill>
                  <a:srgbClr val="000000"/>
                </a:solidFill>
                <a:latin typeface="Calibri"/>
                <a:ea typeface="宋体"/>
              </a:rPr>
              <a:t>galtype</a:t>
            </a:r>
            <a:endParaRPr dirty="0"/>
          </a:p>
        </p:txBody>
      </p:sp>
      <p:sp>
        <p:nvSpPr>
          <p:cNvPr id="339" name="Line 8"/>
          <p:cNvSpPr/>
          <p:nvPr/>
        </p:nvSpPr>
        <p:spPr>
          <a:xfrm>
            <a:off x="1504440" y="2934000"/>
            <a:ext cx="0" cy="612000"/>
          </a:xfrm>
          <a:prstGeom prst="line">
            <a:avLst/>
          </a:prstGeom>
          <a:ln w="25560">
            <a:solidFill>
              <a:srgbClr val="000000"/>
            </a:solidFill>
            <a:round/>
            <a:tailEnd type="triangle" w="med" len="med"/>
          </a:ln>
        </p:spPr>
      </p:sp>
      <p:sp>
        <p:nvSpPr>
          <p:cNvPr id="340" name="Line 9"/>
          <p:cNvSpPr/>
          <p:nvPr/>
        </p:nvSpPr>
        <p:spPr>
          <a:xfrm>
            <a:off x="4586400" y="2949120"/>
            <a:ext cx="0" cy="612000"/>
          </a:xfrm>
          <a:prstGeom prst="line">
            <a:avLst/>
          </a:prstGeom>
          <a:ln w="25560">
            <a:solidFill>
              <a:srgbClr val="000000"/>
            </a:solidFill>
            <a:round/>
            <a:tailEnd type="triangle" w="med" len="med"/>
          </a:ln>
        </p:spPr>
      </p:sp>
      <p:sp>
        <p:nvSpPr>
          <p:cNvPr id="341" name="Line 10"/>
          <p:cNvSpPr/>
          <p:nvPr/>
        </p:nvSpPr>
        <p:spPr>
          <a:xfrm>
            <a:off x="6257520" y="2934000"/>
            <a:ext cx="0" cy="612000"/>
          </a:xfrm>
          <a:prstGeom prst="line">
            <a:avLst/>
          </a:prstGeom>
          <a:ln w="25560">
            <a:solidFill>
              <a:srgbClr val="000000"/>
            </a:solidFill>
            <a:round/>
            <a:tailEnd type="triangle" w="med" len="med"/>
          </a:ln>
        </p:spPr>
      </p:sp>
      <p:sp>
        <p:nvSpPr>
          <p:cNvPr id="342" name="CustomShape 11"/>
          <p:cNvSpPr/>
          <p:nvPr/>
        </p:nvSpPr>
        <p:spPr>
          <a:xfrm>
            <a:off x="705960" y="3586680"/>
            <a:ext cx="1489680" cy="747000"/>
          </a:xfrm>
          <a:prstGeom prst="rect">
            <a:avLst/>
          </a:prstGeom>
          <a:solidFill>
            <a:srgbClr val="CBE2AF"/>
          </a:solidFill>
          <a:ln w="25560">
            <a:solidFill>
              <a:srgbClr val="000000"/>
            </a:solidFill>
            <a:miter/>
          </a:ln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1600">
                <a:latin typeface="Calibri"/>
              </a:rPr>
              <a:t>谱线提取与测量searchline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343" name="CustomShape 12"/>
          <p:cNvSpPr/>
          <p:nvPr/>
        </p:nvSpPr>
        <p:spPr>
          <a:xfrm>
            <a:off x="2195640" y="3582720"/>
            <a:ext cx="1544400" cy="750600"/>
          </a:xfrm>
          <a:prstGeom prst="rect">
            <a:avLst/>
          </a:prstGeom>
          <a:solidFill>
            <a:srgbClr val="CBE2AF"/>
          </a:solidFill>
          <a:ln w="25560">
            <a:solidFill>
              <a:srgbClr val="000000"/>
            </a:solidFill>
            <a:miter/>
          </a:ln>
        </p:spPr>
        <p:txBody>
          <a:bodyPr/>
          <a:lstStyle/>
          <a:p>
            <a:r>
              <a:rPr lang="en-US" sz="1600">
                <a:latin typeface="Calibri"/>
              </a:rPr>
              <a:t>谱线识别与红移测量getz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344" name="Line 13"/>
          <p:cNvSpPr/>
          <p:nvPr/>
        </p:nvSpPr>
        <p:spPr>
          <a:xfrm>
            <a:off x="2987640" y="2971800"/>
            <a:ext cx="0" cy="612000"/>
          </a:xfrm>
          <a:prstGeom prst="line">
            <a:avLst/>
          </a:prstGeom>
          <a:ln w="25560">
            <a:solidFill>
              <a:srgbClr val="000000"/>
            </a:solidFill>
            <a:round/>
            <a:tailEnd type="triangle" w="med" len="med"/>
          </a:ln>
        </p:spPr>
      </p:sp>
      <p:sp>
        <p:nvSpPr>
          <p:cNvPr id="345" name="CustomShape 14"/>
          <p:cNvSpPr/>
          <p:nvPr/>
        </p:nvSpPr>
        <p:spPr>
          <a:xfrm>
            <a:off x="7092360" y="3587760"/>
            <a:ext cx="1511640" cy="750600"/>
          </a:xfrm>
          <a:prstGeom prst="rect">
            <a:avLst/>
          </a:prstGeom>
          <a:solidFill>
            <a:srgbClr val="FFFFFF"/>
          </a:solidFill>
          <a:ln w="25560" cap="rnd">
            <a:solidFill>
              <a:srgbClr val="000000"/>
            </a:solidFill>
            <a:custDash>
              <a:ds d="284000" sp="213000"/>
            </a:custDash>
            <a:miter/>
          </a:ln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1600">
                <a:latin typeface="Calibri"/>
              </a:rPr>
              <a:t>其它参量测量</a:t>
            </a:r>
            <a:endParaRPr/>
          </a:p>
        </p:txBody>
      </p:sp>
      <p:sp>
        <p:nvSpPr>
          <p:cNvPr id="346" name="Line 15"/>
          <p:cNvSpPr/>
          <p:nvPr/>
        </p:nvSpPr>
        <p:spPr>
          <a:xfrm>
            <a:off x="6283440" y="2954160"/>
            <a:ext cx="1512000" cy="0"/>
          </a:xfrm>
          <a:prstGeom prst="line">
            <a:avLst/>
          </a:prstGeom>
          <a:ln w="25560">
            <a:solidFill>
              <a:srgbClr val="000000"/>
            </a:solidFill>
            <a:custDash>
              <a:ds d="284000" sp="213000"/>
            </a:custDash>
            <a:round/>
          </a:ln>
        </p:spPr>
      </p:sp>
      <p:sp>
        <p:nvSpPr>
          <p:cNvPr id="347" name="Line 16"/>
          <p:cNvSpPr/>
          <p:nvPr/>
        </p:nvSpPr>
        <p:spPr>
          <a:xfrm>
            <a:off x="7812360" y="2968560"/>
            <a:ext cx="0" cy="612000"/>
          </a:xfrm>
          <a:prstGeom prst="line">
            <a:avLst/>
          </a:prstGeom>
          <a:ln w="25560" cap="rnd">
            <a:solidFill>
              <a:srgbClr val="000000"/>
            </a:solidFill>
            <a:custDash>
              <a:ds d="284000" sp="213000"/>
            </a:custDash>
            <a:round/>
            <a:tailEnd type="triangle" w="med" len="med"/>
          </a:ln>
        </p:spPr>
      </p:sp>
      <p:sp>
        <p:nvSpPr>
          <p:cNvPr id="348" name="CustomShape 17"/>
          <p:cNvSpPr/>
          <p:nvPr/>
        </p:nvSpPr>
        <p:spPr>
          <a:xfrm>
            <a:off x="3501720" y="4869000"/>
            <a:ext cx="1665360" cy="91332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  <a:latin typeface="Arial"/>
                <a:ea typeface="宋体"/>
              </a:rPr>
              <a:t>Progress: 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  <a:latin typeface="Arial"/>
                <a:ea typeface="宋体"/>
              </a:rPr>
              <a:t>v1.0 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宋体"/>
              </a:rPr>
              <a:t>completed and applied in DR3;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dirty="0" smtClean="0">
                <a:solidFill>
                  <a:srgbClr val="000000"/>
                </a:solidFill>
                <a:latin typeface="Arial"/>
                <a:ea typeface="宋体"/>
              </a:rPr>
              <a:t>v2.0 now , and applied in DR4.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TextShape 1"/>
          <p:cNvSpPr txBox="1"/>
          <p:nvPr/>
        </p:nvSpPr>
        <p:spPr>
          <a:xfrm>
            <a:off x="457200" y="276120"/>
            <a:ext cx="8229240" cy="79020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3200" dirty="0">
                <a:solidFill>
                  <a:srgbClr val="FFFFFF"/>
                </a:solidFill>
                <a:latin typeface="Arial"/>
                <a:ea typeface="微软雅黑"/>
              </a:rPr>
              <a:t>Procedure of </a:t>
            </a:r>
            <a:r>
              <a:rPr lang="en-US" sz="3200" dirty="0" smtClean="0">
                <a:solidFill>
                  <a:srgbClr val="FFFFFF"/>
                </a:solidFill>
                <a:latin typeface="Arial"/>
                <a:ea typeface="微软雅黑"/>
              </a:rPr>
              <a:t>GM v2.0</a:t>
            </a:r>
            <a:endParaRPr dirty="0"/>
          </a:p>
        </p:txBody>
      </p:sp>
      <p:sp>
        <p:nvSpPr>
          <p:cNvPr id="353" name="TextShape 2"/>
          <p:cNvSpPr txBox="1"/>
          <p:nvPr/>
        </p:nvSpPr>
        <p:spPr>
          <a:xfrm>
            <a:off x="457200" y="1124640"/>
            <a:ext cx="8229240" cy="483048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Wingdings" charset="2"/>
              <a:buChar char=""/>
            </a:pPr>
            <a:r>
              <a:rPr lang="en-US" sz="2400" b="1" dirty="0">
                <a:solidFill>
                  <a:srgbClr val="000000"/>
                </a:solidFill>
                <a:latin typeface="Calibri"/>
                <a:ea typeface="微软雅黑"/>
              </a:rPr>
              <a:t>Noise processing</a:t>
            </a:r>
            <a:r>
              <a:rPr lang="en-US" sz="2000" dirty="0">
                <a:solidFill>
                  <a:srgbClr val="000000"/>
                </a:solidFill>
                <a:latin typeface="Calibri"/>
                <a:ea typeface="微软雅黑"/>
              </a:rPr>
              <a:t>: A Gaussian filter with sigma of 1.5 times of wavelength step was applied to the spectrum to eliminate noise.   </a:t>
            </a:r>
            <a:endParaRPr dirty="0"/>
          </a:p>
          <a:p>
            <a:pPr>
              <a:lnSpc>
                <a:spcPct val="100000"/>
              </a:lnSpc>
              <a:buFont typeface="Wingdings" charset="2"/>
              <a:buChar char=""/>
            </a:pPr>
            <a:r>
              <a:rPr lang="en-US" sz="2400" b="1" dirty="0">
                <a:solidFill>
                  <a:srgbClr val="000000"/>
                </a:solidFill>
                <a:latin typeface="Calibri"/>
                <a:ea typeface="微软雅黑"/>
              </a:rPr>
              <a:t>Spectrum </a:t>
            </a:r>
            <a:r>
              <a:rPr lang="en-US" sz="2400" b="1" dirty="0" err="1">
                <a:solidFill>
                  <a:srgbClr val="000000"/>
                </a:solidFill>
                <a:latin typeface="Calibri"/>
                <a:ea typeface="微软雅黑"/>
              </a:rPr>
              <a:t>nomalization</a:t>
            </a:r>
            <a:r>
              <a:rPr lang="en-US" sz="2000" dirty="0">
                <a:solidFill>
                  <a:srgbClr val="000000"/>
                </a:solidFill>
                <a:latin typeface="Calibri"/>
                <a:ea typeface="微软雅黑"/>
              </a:rPr>
              <a:t>: Spectrum was extracted the continuum with median filters: firstly a median of width 60 smoothed the continuum and the points out of 3σof continuum were set to the continuum flux value; Then a median of width of 300 smoothed the processed spectrum above to obtain the final continuum. Normalized spectrum was achieved through original spectrum minus final continuum.   </a:t>
            </a:r>
            <a:endParaRPr dirty="0"/>
          </a:p>
          <a:p>
            <a:pPr>
              <a:lnSpc>
                <a:spcPct val="100000"/>
              </a:lnSpc>
              <a:buFont typeface="Wingdings" charset="2"/>
              <a:buChar char=""/>
            </a:pPr>
            <a:r>
              <a:rPr lang="en-US" sz="2400" b="1" dirty="0">
                <a:solidFill>
                  <a:srgbClr val="000000"/>
                </a:solidFill>
                <a:latin typeface="Calibri"/>
                <a:ea typeface="微软雅黑"/>
              </a:rPr>
              <a:t>Outlier flux points detection</a:t>
            </a:r>
            <a:r>
              <a:rPr lang="en-US" sz="2000" dirty="0">
                <a:solidFill>
                  <a:srgbClr val="000000"/>
                </a:solidFill>
                <a:latin typeface="Calibri"/>
                <a:ea typeface="微软雅黑"/>
              </a:rPr>
              <a:t>: Search all the lines points that the flux point outlier of the normalized  spectrum of 2σ where σ was determined through  local  normalized spectrum flux.</a:t>
            </a:r>
            <a:endParaRPr dirty="0"/>
          </a:p>
          <a:p>
            <a:pPr>
              <a:lnSpc>
                <a:spcPct val="100000"/>
              </a:lnSpc>
              <a:buFont typeface="Wingdings" charset="2"/>
              <a:buChar char=""/>
            </a:pPr>
            <a:r>
              <a:rPr lang="en-US" sz="2400" b="1" dirty="0">
                <a:solidFill>
                  <a:srgbClr val="000000"/>
                </a:solidFill>
                <a:latin typeface="Calibri"/>
                <a:ea typeface="微软雅黑"/>
              </a:rPr>
              <a:t>Candidate lines measurement</a:t>
            </a:r>
            <a:r>
              <a:rPr lang="en-US" sz="2000" dirty="0">
                <a:solidFill>
                  <a:srgbClr val="000000"/>
                </a:solidFill>
                <a:latin typeface="Calibri"/>
                <a:ea typeface="微软雅黑"/>
              </a:rPr>
              <a:t>: Search all the lines peak points and the wing  points, then fit the lines points with Gaussian function to determine the line center, width and height.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50000"/>
              </a:lnSpc>
            </a:pPr>
            <a:endParaRPr dirty="0"/>
          </a:p>
        </p:txBody>
      </p:sp>
      <p:sp>
        <p:nvSpPr>
          <p:cNvPr id="354" name="TextShape 3"/>
          <p:cNvSpPr txBox="1"/>
          <p:nvPr/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81A1D111-21F1-4101-B1B1-61712141E111}" type="slidenum">
              <a:rPr lang="en-US" b="1">
                <a:solidFill>
                  <a:srgbClr val="000000"/>
                </a:solidFill>
                <a:latin typeface="Calibri"/>
                <a:ea typeface="微软雅黑"/>
              </a:rPr>
              <a:pPr>
                <a:lnSpc>
                  <a:spcPct val="100000"/>
                </a:lnSpc>
              </a:pPr>
              <a:t>9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3517</TotalTime>
  <Words>1649</Words>
  <Application>Microsoft Office PowerPoint</Application>
  <PresentationFormat>全屏显示(4:3)</PresentationFormat>
  <Paragraphs>271</Paragraphs>
  <Slides>29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3</vt:i4>
      </vt:variant>
      <vt:variant>
        <vt:lpstr>幻灯片标题</vt:lpstr>
      </vt:variant>
      <vt:variant>
        <vt:i4>29</vt:i4>
      </vt:variant>
    </vt:vector>
  </HeadingPairs>
  <TitlesOfParts>
    <vt:vector size="32" baseType="lpstr">
      <vt:lpstr>Office Theme</vt:lpstr>
      <vt:lpstr>Office Theme</vt:lpstr>
      <vt:lpstr>Office Theme</vt:lpstr>
      <vt:lpstr>幻灯片 1</vt:lpstr>
      <vt:lpstr>Contents</vt:lpstr>
      <vt:lpstr>幻灯片 3</vt:lpstr>
      <vt:lpstr>幻灯片 4</vt:lpstr>
      <vt:lpstr>幻灯片 5</vt:lpstr>
      <vt:lpstr>幻灯片 6</vt:lpstr>
      <vt:lpstr>Our work</vt:lpstr>
      <vt:lpstr>幻灯片 8</vt:lpstr>
      <vt:lpstr>幻灯片 9</vt:lpstr>
      <vt:lpstr>幻灯片 10</vt:lpstr>
      <vt:lpstr>幻灯片 11</vt:lpstr>
      <vt:lpstr>幻灯片 12</vt:lpstr>
      <vt:lpstr>Galaxy spectral templates Method: K-mean cluster  from  3178 galaxy spectra of DR2 with sng&gt;10 snr&gt;15 z:0.001-0.3  </vt:lpstr>
      <vt:lpstr>幻灯片 14</vt:lpstr>
      <vt:lpstr>Galaxy spectra templats </vt:lpstr>
      <vt:lpstr>Galaxy spectra templates</vt:lpstr>
      <vt:lpstr>幻灯片 17</vt:lpstr>
      <vt:lpstr>星系模块与类星体模块 性能测试  1）星系模块（GM v2.0) 分类与红移精度测试 2)   类星体模块(QM v1.0)分类与红移精度测试 3)   DR4-Q2星系类星体整体分类测试</vt:lpstr>
      <vt:lpstr>GM v2.0: Correct galaxy recognition rate</vt:lpstr>
      <vt:lpstr>星系模块（GM2.0) 红移测量精度测试结果： Upper：z_LAMOST  vs. z_SDSS for the identical sources； Down left: SNRof SDSS sources ;  Down right: SNR of LAMOST sources.</vt:lpstr>
      <vt:lpstr>2. 类星体识别与测量模块v1.0 </vt:lpstr>
      <vt:lpstr>类星体模块（QM1.0) 红移测量精度测试结果： 上：LAMOST与SDSS同源类星体光谱红移对比； 下：LAMOST与SDSS同源类星体光谱信噪比对比</vt:lpstr>
      <vt:lpstr>DR4-Q2 的人工检查测试</vt:lpstr>
      <vt:lpstr>DR4-Q2 的人工检查测试：星系光谱</vt:lpstr>
      <vt:lpstr>DR4-Q2 的人工检查测试：类星体光谱</vt:lpstr>
      <vt:lpstr>性能与运行情况总结</vt:lpstr>
      <vt:lpstr>星系模块（GM 2.0)运行情况</vt:lpstr>
      <vt:lpstr>类星体模块（QM 1.0)运行情况</vt:lpstr>
      <vt:lpstr>幻灯片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zjn</dc:creator>
  <cp:lastModifiedBy>LI</cp:lastModifiedBy>
  <cp:revision>219</cp:revision>
  <dcterms:modified xsi:type="dcterms:W3CDTF">2017-02-19T05:34:47Z</dcterms:modified>
</cp:coreProperties>
</file>