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2" r:id="rId3"/>
    <p:sldId id="257" r:id="rId4"/>
    <p:sldId id="260" r:id="rId5"/>
    <p:sldId id="261" r:id="rId6"/>
    <p:sldId id="262" r:id="rId7"/>
    <p:sldId id="263" r:id="rId8"/>
    <p:sldId id="264" r:id="rId9"/>
    <p:sldId id="273" r:id="rId10"/>
    <p:sldId id="265" r:id="rId11"/>
    <p:sldId id="266" r:id="rId12"/>
    <p:sldId id="267" r:id="rId13"/>
    <p:sldId id="274" r:id="rId14"/>
    <p:sldId id="268" r:id="rId15"/>
    <p:sldId id="270" r:id="rId16"/>
    <p:sldId id="269" r:id="rId17"/>
    <p:sldId id="277" r:id="rId18"/>
    <p:sldId id="275" r:id="rId19"/>
    <p:sldId id="259" r:id="rId20"/>
    <p:sldId id="271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9E8A"/>
    <a:srgbClr val="10B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A0DA8A-4342-4DC8-9158-2BEF60167CD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9683E39-A82C-4A94-B8EB-3713BEA33FBE}">
      <dgm:prSet phldrT="[文本]"/>
      <dgm:spPr/>
      <dgm:t>
        <a:bodyPr/>
        <a:lstStyle/>
        <a:p>
          <a:r>
            <a:rPr lang="en-US" altLang="en-US" dirty="0" smtClean="0"/>
            <a:t>An observed spectrum</a:t>
          </a:r>
          <a:endParaRPr lang="zh-CN" altLang="en-US" dirty="0"/>
        </a:p>
      </dgm:t>
    </dgm:pt>
    <dgm:pt modelId="{6A4E6D09-AA8E-48A2-B4B2-9282BF42CE53}" type="parTrans" cxnId="{7A99B515-DE9A-4285-A0DE-4E81B7C0F4F1}">
      <dgm:prSet/>
      <dgm:spPr/>
      <dgm:t>
        <a:bodyPr/>
        <a:lstStyle/>
        <a:p>
          <a:endParaRPr lang="zh-CN" altLang="en-US"/>
        </a:p>
      </dgm:t>
    </dgm:pt>
    <dgm:pt modelId="{DB15E4DB-E89B-4539-BA85-E9C483D47DB1}" type="sibTrans" cxnId="{7A99B515-DE9A-4285-A0DE-4E81B7C0F4F1}">
      <dgm:prSet/>
      <dgm:spPr/>
      <dgm:t>
        <a:bodyPr/>
        <a:lstStyle/>
        <a:p>
          <a:endParaRPr lang="zh-CN" altLang="en-US"/>
        </a:p>
      </dgm:t>
    </dgm:pt>
    <dgm:pt modelId="{082E02C0-F4C6-463D-A0B5-67B4E535C15C}">
      <dgm:prSet phldrT="[文本]" phldr="1"/>
      <dgm:spPr/>
      <dgm:t>
        <a:bodyPr/>
        <a:lstStyle/>
        <a:p>
          <a:endParaRPr lang="zh-CN" altLang="en-US" dirty="0"/>
        </a:p>
      </dgm:t>
    </dgm:pt>
    <dgm:pt modelId="{415F1075-260C-4FDA-B60F-97E5F6CCAF4B}" type="parTrans" cxnId="{406752B6-AE8A-4C2B-9E72-7E6F32D9DE80}">
      <dgm:prSet/>
      <dgm:spPr/>
      <dgm:t>
        <a:bodyPr/>
        <a:lstStyle/>
        <a:p>
          <a:endParaRPr lang="zh-CN" altLang="en-US"/>
        </a:p>
      </dgm:t>
    </dgm:pt>
    <dgm:pt modelId="{A5C36D66-A730-4B69-AD24-AE9827B6850F}" type="sibTrans" cxnId="{406752B6-AE8A-4C2B-9E72-7E6F32D9DE80}">
      <dgm:prSet/>
      <dgm:spPr/>
      <dgm:t>
        <a:bodyPr/>
        <a:lstStyle/>
        <a:p>
          <a:endParaRPr lang="zh-CN" altLang="en-US"/>
        </a:p>
      </dgm:t>
    </dgm:pt>
    <dgm:pt modelId="{D4E4495A-1437-47B0-BE19-E4AC306A956C}">
      <dgm:prSet phldrT="[文本]"/>
      <dgm:spPr/>
      <dgm:t>
        <a:bodyPr/>
        <a:lstStyle/>
        <a:p>
          <a:r>
            <a:rPr lang="en-US" altLang="en-US" dirty="0" smtClean="0"/>
            <a:t>Subtract the stellar absorption features</a:t>
          </a:r>
          <a:endParaRPr lang="zh-CN" altLang="en-US" dirty="0"/>
        </a:p>
      </dgm:t>
    </dgm:pt>
    <dgm:pt modelId="{01EE2AC4-C429-4582-AADA-698D1D01AABD}" type="parTrans" cxnId="{C9F832B1-6A28-484A-8427-0281272D0251}">
      <dgm:prSet/>
      <dgm:spPr/>
      <dgm:t>
        <a:bodyPr/>
        <a:lstStyle/>
        <a:p>
          <a:endParaRPr lang="zh-CN" altLang="en-US"/>
        </a:p>
      </dgm:t>
    </dgm:pt>
    <dgm:pt modelId="{2FAC1AE2-FF12-4F5F-82CB-30747D3DA9CC}" type="sibTrans" cxnId="{C9F832B1-6A28-484A-8427-0281272D0251}">
      <dgm:prSet/>
      <dgm:spPr/>
      <dgm:t>
        <a:bodyPr/>
        <a:lstStyle/>
        <a:p>
          <a:endParaRPr lang="zh-CN" altLang="en-US"/>
        </a:p>
      </dgm:t>
    </dgm:pt>
    <dgm:pt modelId="{AD41EDD6-95CB-4493-8611-51125B70F0F9}">
      <dgm:prSet phldrT="[文本]" custT="1"/>
      <dgm:spPr/>
      <dgm:t>
        <a:bodyPr/>
        <a:lstStyle/>
        <a:p>
          <a:r>
            <a:rPr lang="en-US" altLang="en-US" sz="1800" dirty="0" smtClean="0">
              <a:latin typeface="Times New Roman" pitchFamily="18" charset="0"/>
              <a:cs typeface="Times New Roman" pitchFamily="18" charset="0"/>
            </a:rPr>
            <a:t>Using stellar population synthesis to obtain a best-fitting stellar population model.</a:t>
          </a:r>
          <a:endParaRPr lang="zh-CN" alt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AF082A04-D996-424E-AA5E-0BE1ABF3CE8D}" type="parTrans" cxnId="{D36C3802-497C-4C14-8BC6-730FB51B23BA}">
      <dgm:prSet/>
      <dgm:spPr/>
      <dgm:t>
        <a:bodyPr/>
        <a:lstStyle/>
        <a:p>
          <a:endParaRPr lang="zh-CN" altLang="en-US"/>
        </a:p>
      </dgm:t>
    </dgm:pt>
    <dgm:pt modelId="{6C548FD4-0EDD-4566-BB68-21A352242B4F}" type="sibTrans" cxnId="{D36C3802-497C-4C14-8BC6-730FB51B23BA}">
      <dgm:prSet/>
      <dgm:spPr/>
      <dgm:t>
        <a:bodyPr/>
        <a:lstStyle/>
        <a:p>
          <a:endParaRPr lang="zh-CN" altLang="en-US"/>
        </a:p>
      </dgm:t>
    </dgm:pt>
    <dgm:pt modelId="{7A2E3E00-DC02-4CF5-BD90-EBC5F7FDD711}">
      <dgm:prSet phldrT="[文本]"/>
      <dgm:spPr/>
      <dgm:t>
        <a:bodyPr/>
        <a:lstStyle/>
        <a:p>
          <a:r>
            <a:rPr lang="en-US" altLang="zh-CN" dirty="0" smtClean="0"/>
            <a:t>Gaussian fit</a:t>
          </a:r>
          <a:endParaRPr lang="zh-CN" altLang="en-US" dirty="0"/>
        </a:p>
      </dgm:t>
    </dgm:pt>
    <dgm:pt modelId="{3FB87A85-07A8-4D3B-B3FA-584313E231FF}" type="parTrans" cxnId="{0B508965-361C-4C73-9483-40158AF5B8E8}">
      <dgm:prSet/>
      <dgm:spPr/>
      <dgm:t>
        <a:bodyPr/>
        <a:lstStyle/>
        <a:p>
          <a:endParaRPr lang="zh-CN" altLang="en-US"/>
        </a:p>
      </dgm:t>
    </dgm:pt>
    <dgm:pt modelId="{B9D2A929-5019-4A08-926B-C295B4BBD18C}" type="sibTrans" cxnId="{0B508965-361C-4C73-9483-40158AF5B8E8}">
      <dgm:prSet/>
      <dgm:spPr/>
      <dgm:t>
        <a:bodyPr/>
        <a:lstStyle/>
        <a:p>
          <a:endParaRPr lang="zh-CN" altLang="en-US"/>
        </a:p>
      </dgm:t>
    </dgm:pt>
    <dgm:pt modelId="{697A0F26-CB8D-48D9-BEBE-AC1F1D737125}">
      <dgm:prSet phldrT="[文本]" phldr="1"/>
      <dgm:spPr/>
      <dgm:t>
        <a:bodyPr/>
        <a:lstStyle/>
        <a:p>
          <a:endParaRPr lang="zh-CN" altLang="en-US" dirty="0"/>
        </a:p>
      </dgm:t>
    </dgm:pt>
    <dgm:pt modelId="{9564D401-64C3-419F-B4A2-E118B8F2086E}" type="parTrans" cxnId="{2C764063-4C57-41BC-B692-7C322F0199BA}">
      <dgm:prSet/>
      <dgm:spPr/>
      <dgm:t>
        <a:bodyPr/>
        <a:lstStyle/>
        <a:p>
          <a:endParaRPr lang="zh-CN" altLang="en-US"/>
        </a:p>
      </dgm:t>
    </dgm:pt>
    <dgm:pt modelId="{B84DA690-86B5-43A9-98D5-5C5ED08E09CB}" type="sibTrans" cxnId="{2C764063-4C57-41BC-B692-7C322F0199BA}">
      <dgm:prSet/>
      <dgm:spPr/>
      <dgm:t>
        <a:bodyPr/>
        <a:lstStyle/>
        <a:p>
          <a:endParaRPr lang="zh-CN" altLang="en-US"/>
        </a:p>
      </dgm:t>
    </dgm:pt>
    <dgm:pt modelId="{13A700DC-4B2C-47B0-B675-00D0BDFAA5A5}" type="pres">
      <dgm:prSet presAssocID="{A3A0DA8A-4342-4DC8-9158-2BEF60167CD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DBC703F0-165E-4E6F-83BD-63BE9E292689}" type="pres">
      <dgm:prSet presAssocID="{D9683E39-A82C-4A94-B8EB-3713BEA33FBE}" presName="composite" presStyleCnt="0"/>
      <dgm:spPr/>
    </dgm:pt>
    <dgm:pt modelId="{149EA467-D86B-4958-9DB1-11907B62E29D}" type="pres">
      <dgm:prSet presAssocID="{D9683E39-A82C-4A94-B8EB-3713BEA33FBE}" presName="bentUpArrow1" presStyleLbl="alignImgPlace1" presStyleIdx="0" presStyleCnt="2" custScaleX="82756" custLinFactNeighborX="-25467" custLinFactNeighborY="-4897"/>
      <dgm:spPr/>
    </dgm:pt>
    <dgm:pt modelId="{2359C516-ACC9-4B14-99C0-B9CB070EAD8E}" type="pres">
      <dgm:prSet presAssocID="{D9683E39-A82C-4A94-B8EB-3713BEA33FBE}" presName="ParentText" presStyleLbl="node1" presStyleIdx="0" presStyleCnt="3" custLinFactNeighborX="-45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C16A8EB-3002-4DDD-B1C3-17B3E1A3A30E}" type="pres">
      <dgm:prSet presAssocID="{D9683E39-A82C-4A94-B8EB-3713BEA33FBE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984762-2DF5-4DEE-A465-037D9E5E6DDF}" type="pres">
      <dgm:prSet presAssocID="{DB15E4DB-E89B-4539-BA85-E9C483D47DB1}" presName="sibTrans" presStyleCnt="0"/>
      <dgm:spPr/>
    </dgm:pt>
    <dgm:pt modelId="{38037391-B312-4C3E-889D-2CF98B696BE8}" type="pres">
      <dgm:prSet presAssocID="{D4E4495A-1437-47B0-BE19-E4AC306A956C}" presName="composite" presStyleCnt="0"/>
      <dgm:spPr/>
    </dgm:pt>
    <dgm:pt modelId="{F60E02FA-30DD-412F-85A6-1DC3A57E6B02}" type="pres">
      <dgm:prSet presAssocID="{D4E4495A-1437-47B0-BE19-E4AC306A956C}" presName="bentUpArrow1" presStyleLbl="alignImgPlace1" presStyleIdx="1" presStyleCnt="2"/>
      <dgm:spPr/>
    </dgm:pt>
    <dgm:pt modelId="{47EEF7C6-AB68-40C3-8D6C-403280FF48D2}" type="pres">
      <dgm:prSet presAssocID="{D4E4495A-1437-47B0-BE19-E4AC306A956C}" presName="ParentText" presStyleLbl="node1" presStyleIdx="1" presStyleCnt="3" custLinFactNeighborX="-256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456EFA5-88AF-42C3-A2E6-BE92CB5A71D4}" type="pres">
      <dgm:prSet presAssocID="{D4E4495A-1437-47B0-BE19-E4AC306A956C}" presName="ChildText" presStyleLbl="revTx" presStyleIdx="1" presStyleCnt="3" custScaleX="268224" custScaleY="112169" custLinFactNeighborX="504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EB3BF04-8E3B-421D-9D07-FD19C259DA4E}" type="pres">
      <dgm:prSet presAssocID="{2FAC1AE2-FF12-4F5F-82CB-30747D3DA9CC}" presName="sibTrans" presStyleCnt="0"/>
      <dgm:spPr/>
    </dgm:pt>
    <dgm:pt modelId="{CBEC3B3B-172E-491D-AA7C-6A7DF17BE16A}" type="pres">
      <dgm:prSet presAssocID="{7A2E3E00-DC02-4CF5-BD90-EBC5F7FDD711}" presName="composite" presStyleCnt="0"/>
      <dgm:spPr/>
    </dgm:pt>
    <dgm:pt modelId="{43DA3E25-1A0E-4E12-820D-BEB1F0D3DCF5}" type="pres">
      <dgm:prSet presAssocID="{7A2E3E00-DC02-4CF5-BD90-EBC5F7FDD711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382D479-BB02-4457-9E83-CD52594EC30C}" type="pres">
      <dgm:prSet presAssocID="{7A2E3E00-DC02-4CF5-BD90-EBC5F7FDD711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C764063-4C57-41BC-B692-7C322F0199BA}" srcId="{7A2E3E00-DC02-4CF5-BD90-EBC5F7FDD711}" destId="{697A0F26-CB8D-48D9-BEBE-AC1F1D737125}" srcOrd="0" destOrd="0" parTransId="{9564D401-64C3-419F-B4A2-E118B8F2086E}" sibTransId="{B84DA690-86B5-43A9-98D5-5C5ED08E09CB}"/>
    <dgm:cxn modelId="{C9F832B1-6A28-484A-8427-0281272D0251}" srcId="{A3A0DA8A-4342-4DC8-9158-2BEF60167CD7}" destId="{D4E4495A-1437-47B0-BE19-E4AC306A956C}" srcOrd="1" destOrd="0" parTransId="{01EE2AC4-C429-4582-AADA-698D1D01AABD}" sibTransId="{2FAC1AE2-FF12-4F5F-82CB-30747D3DA9CC}"/>
    <dgm:cxn modelId="{D70CE1E9-1410-4346-B791-EF6992A3095B}" type="presOf" srcId="{AD41EDD6-95CB-4493-8611-51125B70F0F9}" destId="{8456EFA5-88AF-42C3-A2E6-BE92CB5A71D4}" srcOrd="0" destOrd="0" presId="urn:microsoft.com/office/officeart/2005/8/layout/StepDownProcess"/>
    <dgm:cxn modelId="{D36C3802-497C-4C14-8BC6-730FB51B23BA}" srcId="{D4E4495A-1437-47B0-BE19-E4AC306A956C}" destId="{AD41EDD6-95CB-4493-8611-51125B70F0F9}" srcOrd="0" destOrd="0" parTransId="{AF082A04-D996-424E-AA5E-0BE1ABF3CE8D}" sibTransId="{6C548FD4-0EDD-4566-BB68-21A352242B4F}"/>
    <dgm:cxn modelId="{7A99B515-DE9A-4285-A0DE-4E81B7C0F4F1}" srcId="{A3A0DA8A-4342-4DC8-9158-2BEF60167CD7}" destId="{D9683E39-A82C-4A94-B8EB-3713BEA33FBE}" srcOrd="0" destOrd="0" parTransId="{6A4E6D09-AA8E-48A2-B4B2-9282BF42CE53}" sibTransId="{DB15E4DB-E89B-4539-BA85-E9C483D47DB1}"/>
    <dgm:cxn modelId="{C3BF35FE-4124-4370-A824-5F761459F4D2}" type="presOf" srcId="{D9683E39-A82C-4A94-B8EB-3713BEA33FBE}" destId="{2359C516-ACC9-4B14-99C0-B9CB070EAD8E}" srcOrd="0" destOrd="0" presId="urn:microsoft.com/office/officeart/2005/8/layout/StepDownProcess"/>
    <dgm:cxn modelId="{33DD205E-BABD-4BE0-8BCB-5D3BBF54D42F}" type="presOf" srcId="{7A2E3E00-DC02-4CF5-BD90-EBC5F7FDD711}" destId="{43DA3E25-1A0E-4E12-820D-BEB1F0D3DCF5}" srcOrd="0" destOrd="0" presId="urn:microsoft.com/office/officeart/2005/8/layout/StepDownProcess"/>
    <dgm:cxn modelId="{0B508965-361C-4C73-9483-40158AF5B8E8}" srcId="{A3A0DA8A-4342-4DC8-9158-2BEF60167CD7}" destId="{7A2E3E00-DC02-4CF5-BD90-EBC5F7FDD711}" srcOrd="2" destOrd="0" parTransId="{3FB87A85-07A8-4D3B-B3FA-584313E231FF}" sibTransId="{B9D2A929-5019-4A08-926B-C295B4BBD18C}"/>
    <dgm:cxn modelId="{406752B6-AE8A-4C2B-9E72-7E6F32D9DE80}" srcId="{D9683E39-A82C-4A94-B8EB-3713BEA33FBE}" destId="{082E02C0-F4C6-463D-A0B5-67B4E535C15C}" srcOrd="0" destOrd="0" parTransId="{415F1075-260C-4FDA-B60F-97E5F6CCAF4B}" sibTransId="{A5C36D66-A730-4B69-AD24-AE9827B6850F}"/>
    <dgm:cxn modelId="{69C7EC6A-B922-4C35-BCFF-2E8A2ACE1FFD}" type="presOf" srcId="{A3A0DA8A-4342-4DC8-9158-2BEF60167CD7}" destId="{13A700DC-4B2C-47B0-B675-00D0BDFAA5A5}" srcOrd="0" destOrd="0" presId="urn:microsoft.com/office/officeart/2005/8/layout/StepDownProcess"/>
    <dgm:cxn modelId="{1F0EB3E2-C37E-44D0-BC68-0BD9BC1A6634}" type="presOf" srcId="{697A0F26-CB8D-48D9-BEBE-AC1F1D737125}" destId="{F382D479-BB02-4457-9E83-CD52594EC30C}" srcOrd="0" destOrd="0" presId="urn:microsoft.com/office/officeart/2005/8/layout/StepDownProcess"/>
    <dgm:cxn modelId="{3360F7C2-8E5B-40E1-BDD8-7BC89AEC4D87}" type="presOf" srcId="{082E02C0-F4C6-463D-A0B5-67B4E535C15C}" destId="{BC16A8EB-3002-4DDD-B1C3-17B3E1A3A30E}" srcOrd="0" destOrd="0" presId="urn:microsoft.com/office/officeart/2005/8/layout/StepDownProcess"/>
    <dgm:cxn modelId="{A3B621B6-0CAD-47AC-A7FE-3FD9892637A9}" type="presOf" srcId="{D4E4495A-1437-47B0-BE19-E4AC306A956C}" destId="{47EEF7C6-AB68-40C3-8D6C-403280FF48D2}" srcOrd="0" destOrd="0" presId="urn:microsoft.com/office/officeart/2005/8/layout/StepDownProcess"/>
    <dgm:cxn modelId="{0A8B79A6-1788-4A13-B645-9EDC66D2E02B}" type="presParOf" srcId="{13A700DC-4B2C-47B0-B675-00D0BDFAA5A5}" destId="{DBC703F0-165E-4E6F-83BD-63BE9E292689}" srcOrd="0" destOrd="0" presId="urn:microsoft.com/office/officeart/2005/8/layout/StepDownProcess"/>
    <dgm:cxn modelId="{018A33B4-26BC-44FC-8879-1BA3A6235BE3}" type="presParOf" srcId="{DBC703F0-165E-4E6F-83BD-63BE9E292689}" destId="{149EA467-D86B-4958-9DB1-11907B62E29D}" srcOrd="0" destOrd="0" presId="urn:microsoft.com/office/officeart/2005/8/layout/StepDownProcess"/>
    <dgm:cxn modelId="{25835D21-F8F1-4F79-BC1F-CFB810436495}" type="presParOf" srcId="{DBC703F0-165E-4E6F-83BD-63BE9E292689}" destId="{2359C516-ACC9-4B14-99C0-B9CB070EAD8E}" srcOrd="1" destOrd="0" presId="urn:microsoft.com/office/officeart/2005/8/layout/StepDownProcess"/>
    <dgm:cxn modelId="{1C4C101D-F26A-4ACA-A398-5CE5DDB8672F}" type="presParOf" srcId="{DBC703F0-165E-4E6F-83BD-63BE9E292689}" destId="{BC16A8EB-3002-4DDD-B1C3-17B3E1A3A30E}" srcOrd="2" destOrd="0" presId="urn:microsoft.com/office/officeart/2005/8/layout/StepDownProcess"/>
    <dgm:cxn modelId="{3E117071-8681-4B9F-88E6-B262052F7078}" type="presParOf" srcId="{13A700DC-4B2C-47B0-B675-00D0BDFAA5A5}" destId="{42984762-2DF5-4DEE-A465-037D9E5E6DDF}" srcOrd="1" destOrd="0" presId="urn:microsoft.com/office/officeart/2005/8/layout/StepDownProcess"/>
    <dgm:cxn modelId="{2337137F-A408-4E6F-8CF5-CB88F9820A88}" type="presParOf" srcId="{13A700DC-4B2C-47B0-B675-00D0BDFAA5A5}" destId="{38037391-B312-4C3E-889D-2CF98B696BE8}" srcOrd="2" destOrd="0" presId="urn:microsoft.com/office/officeart/2005/8/layout/StepDownProcess"/>
    <dgm:cxn modelId="{F4D233BF-1A94-417A-BAAD-F695D4FFAA2B}" type="presParOf" srcId="{38037391-B312-4C3E-889D-2CF98B696BE8}" destId="{F60E02FA-30DD-412F-85A6-1DC3A57E6B02}" srcOrd="0" destOrd="0" presId="urn:microsoft.com/office/officeart/2005/8/layout/StepDownProcess"/>
    <dgm:cxn modelId="{20B60570-7BFF-47E8-AB9A-5C3F8D7F2720}" type="presParOf" srcId="{38037391-B312-4C3E-889D-2CF98B696BE8}" destId="{47EEF7C6-AB68-40C3-8D6C-403280FF48D2}" srcOrd="1" destOrd="0" presId="urn:microsoft.com/office/officeart/2005/8/layout/StepDownProcess"/>
    <dgm:cxn modelId="{75C7DCA3-8EEB-408B-A5E4-B4046E48ECB4}" type="presParOf" srcId="{38037391-B312-4C3E-889D-2CF98B696BE8}" destId="{8456EFA5-88AF-42C3-A2E6-BE92CB5A71D4}" srcOrd="2" destOrd="0" presId="urn:microsoft.com/office/officeart/2005/8/layout/StepDownProcess"/>
    <dgm:cxn modelId="{5DC026EA-7E3F-4300-B1F3-B146F4E306CF}" type="presParOf" srcId="{13A700DC-4B2C-47B0-B675-00D0BDFAA5A5}" destId="{AEB3BF04-8E3B-421D-9D07-FD19C259DA4E}" srcOrd="3" destOrd="0" presId="urn:microsoft.com/office/officeart/2005/8/layout/StepDownProcess"/>
    <dgm:cxn modelId="{671D65D5-5CA0-45DD-9320-E9DBFA31AD6D}" type="presParOf" srcId="{13A700DC-4B2C-47B0-B675-00D0BDFAA5A5}" destId="{CBEC3B3B-172E-491D-AA7C-6A7DF17BE16A}" srcOrd="4" destOrd="0" presId="urn:microsoft.com/office/officeart/2005/8/layout/StepDownProcess"/>
    <dgm:cxn modelId="{27C9A51A-60B8-45CB-962A-8AF2EC5632A6}" type="presParOf" srcId="{CBEC3B3B-172E-491D-AA7C-6A7DF17BE16A}" destId="{43DA3E25-1A0E-4E12-820D-BEB1F0D3DCF5}" srcOrd="0" destOrd="0" presId="urn:microsoft.com/office/officeart/2005/8/layout/StepDownProcess"/>
    <dgm:cxn modelId="{EF8BF5D8-DB0B-4857-9D25-32C8A288B2CB}" type="presParOf" srcId="{CBEC3B3B-172E-491D-AA7C-6A7DF17BE16A}" destId="{F382D479-BB02-4457-9E83-CD52594EC30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64FB50-DDD6-4F39-9F36-8BF3C0F463E2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88E8C9D-391E-47FE-B56D-BEFB10661D62}">
      <dgm:prSet phldrT="[文本]" custT="1"/>
      <dgm:spPr/>
      <dgm:t>
        <a:bodyPr/>
        <a:lstStyle/>
        <a:p>
          <a:r>
            <a:rPr lang="en-US" altLang="zh-CN" sz="1200" b="1" dirty="0" smtClean="0">
              <a:latin typeface="Times New Roman" pitchFamily="18" charset="0"/>
              <a:cs typeface="Times New Roman" pitchFamily="18" charset="0"/>
            </a:rPr>
            <a:t>Hα emission is detected at greater than 3σ ?</a:t>
          </a:r>
          <a:endParaRPr lang="zh-CN" altLang="en-US" sz="1200" b="1" dirty="0">
            <a:latin typeface="Times New Roman" pitchFamily="18" charset="0"/>
            <a:cs typeface="Times New Roman" pitchFamily="18" charset="0"/>
          </a:endParaRPr>
        </a:p>
      </dgm:t>
    </dgm:pt>
    <dgm:pt modelId="{72EEE9A4-825F-43BA-93E1-FCCB85BEF5C7}" type="parTrans" cxnId="{9C1F32FE-9B4A-4437-8F2A-0AC4AD02EEF8}">
      <dgm:prSet/>
      <dgm:spPr/>
      <dgm:t>
        <a:bodyPr/>
        <a:lstStyle/>
        <a:p>
          <a:endParaRPr lang="zh-CN" altLang="en-US" sz="1200" b="1">
            <a:latin typeface="Times New Roman" pitchFamily="18" charset="0"/>
            <a:cs typeface="Times New Roman" pitchFamily="18" charset="0"/>
          </a:endParaRPr>
        </a:p>
      </dgm:t>
    </dgm:pt>
    <dgm:pt modelId="{E931AD83-BBCF-4A64-BBDF-F1A9830F3A28}" type="sibTrans" cxnId="{9C1F32FE-9B4A-4437-8F2A-0AC4AD02EEF8}">
      <dgm:prSet/>
      <dgm:spPr/>
      <dgm:t>
        <a:bodyPr/>
        <a:lstStyle/>
        <a:p>
          <a:endParaRPr lang="zh-CN" altLang="en-US" sz="1200" b="1">
            <a:latin typeface="Times New Roman" pitchFamily="18" charset="0"/>
            <a:cs typeface="Times New Roman" pitchFamily="18" charset="0"/>
          </a:endParaRPr>
        </a:p>
      </dgm:t>
    </dgm:pt>
    <dgm:pt modelId="{8732A741-05A9-431B-BAD4-66A1F12AABC0}">
      <dgm:prSet phldrT="[文本]" custT="1"/>
      <dgm:spPr/>
      <dgm:t>
        <a:bodyPr/>
        <a:lstStyle/>
        <a:p>
          <a:r>
            <a:rPr lang="en-US" altLang="zh-CN" sz="1200" b="1" dirty="0" smtClean="0">
              <a:latin typeface="Times New Roman" pitchFamily="18" charset="0"/>
              <a:cs typeface="Times New Roman" pitchFamily="18" charset="0"/>
            </a:rPr>
            <a:t>non emission-line galaxy</a:t>
          </a:r>
          <a:endParaRPr lang="zh-CN" altLang="en-US" sz="1200" b="1" dirty="0">
            <a:latin typeface="Times New Roman" pitchFamily="18" charset="0"/>
            <a:cs typeface="Times New Roman" pitchFamily="18" charset="0"/>
          </a:endParaRPr>
        </a:p>
      </dgm:t>
    </dgm:pt>
    <dgm:pt modelId="{3EA545F2-0707-4D98-ACFA-A6705BD03F2B}" type="parTrans" cxnId="{4754A15B-9FEA-4E58-AEB1-AD8FF4639AB9}">
      <dgm:prSet/>
      <dgm:spPr/>
      <dgm:t>
        <a:bodyPr/>
        <a:lstStyle/>
        <a:p>
          <a:endParaRPr lang="zh-CN" altLang="en-US" sz="1200" b="1">
            <a:latin typeface="Times New Roman" pitchFamily="18" charset="0"/>
            <a:cs typeface="Times New Roman" pitchFamily="18" charset="0"/>
          </a:endParaRPr>
        </a:p>
      </dgm:t>
    </dgm:pt>
    <dgm:pt modelId="{C80DFEB6-D2C8-41E8-B315-A42A6F5DF6CF}" type="sibTrans" cxnId="{4754A15B-9FEA-4E58-AEB1-AD8FF4639AB9}">
      <dgm:prSet/>
      <dgm:spPr/>
      <dgm:t>
        <a:bodyPr/>
        <a:lstStyle/>
        <a:p>
          <a:endParaRPr lang="zh-CN" altLang="en-US" sz="1200" b="1">
            <a:latin typeface="Times New Roman" pitchFamily="18" charset="0"/>
            <a:cs typeface="Times New Roman" pitchFamily="18" charset="0"/>
          </a:endParaRPr>
        </a:p>
      </dgm:t>
    </dgm:pt>
    <dgm:pt modelId="{BEE5EE6B-B3AB-40CA-BB2F-17BDEA33D06C}">
      <dgm:prSet phldrT="[文本]" custT="1"/>
      <dgm:spPr/>
      <dgm:t>
        <a:bodyPr/>
        <a:lstStyle/>
        <a:p>
          <a:r>
            <a:rPr lang="en-US" altLang="zh-CN" sz="1200" b="1" dirty="0" smtClean="0">
              <a:latin typeface="Times New Roman" pitchFamily="18" charset="0"/>
              <a:cs typeface="Times New Roman" pitchFamily="18" charset="0"/>
            </a:rPr>
            <a:t>passive</a:t>
          </a:r>
          <a:endParaRPr lang="zh-CN" altLang="en-US" sz="1200" b="1" dirty="0">
            <a:latin typeface="Times New Roman" pitchFamily="18" charset="0"/>
            <a:cs typeface="Times New Roman" pitchFamily="18" charset="0"/>
          </a:endParaRPr>
        </a:p>
      </dgm:t>
    </dgm:pt>
    <dgm:pt modelId="{129E45F8-2273-4052-ACAB-44A2A1F2C7CE}" type="parTrans" cxnId="{AC58BB74-1067-478B-AEF7-15F96C5CADE7}">
      <dgm:prSet/>
      <dgm:spPr/>
      <dgm:t>
        <a:bodyPr/>
        <a:lstStyle/>
        <a:p>
          <a:endParaRPr lang="zh-CN" altLang="en-US" sz="1200" b="1">
            <a:latin typeface="Times New Roman" pitchFamily="18" charset="0"/>
            <a:cs typeface="Times New Roman" pitchFamily="18" charset="0"/>
          </a:endParaRPr>
        </a:p>
      </dgm:t>
    </dgm:pt>
    <dgm:pt modelId="{E227F3FA-8D78-4EBC-9404-0BD43DAE44A6}" type="sibTrans" cxnId="{AC58BB74-1067-478B-AEF7-15F96C5CADE7}">
      <dgm:prSet/>
      <dgm:spPr/>
      <dgm:t>
        <a:bodyPr/>
        <a:lstStyle/>
        <a:p>
          <a:endParaRPr lang="zh-CN" altLang="en-US" sz="1200" b="1">
            <a:latin typeface="Times New Roman" pitchFamily="18" charset="0"/>
            <a:cs typeface="Times New Roman" pitchFamily="18" charset="0"/>
          </a:endParaRPr>
        </a:p>
      </dgm:t>
    </dgm:pt>
    <dgm:pt modelId="{225D41D5-D866-44DD-BD73-D936A8261F49}">
      <dgm:prSet phldrT="[文本]" custT="1"/>
      <dgm:spPr/>
      <dgm:t>
        <a:bodyPr/>
        <a:lstStyle/>
        <a:p>
          <a:r>
            <a:rPr lang="en-US" altLang="zh-CN" sz="1200" b="1" dirty="0" smtClean="0">
              <a:latin typeface="Times New Roman" pitchFamily="18" charset="0"/>
              <a:cs typeface="Times New Roman" pitchFamily="18" charset="0"/>
            </a:rPr>
            <a:t>Hα_weak</a:t>
          </a:r>
          <a:endParaRPr lang="zh-CN" altLang="en-US" sz="1200" b="1" dirty="0">
            <a:latin typeface="Times New Roman" pitchFamily="18" charset="0"/>
            <a:cs typeface="Times New Roman" pitchFamily="18" charset="0"/>
          </a:endParaRPr>
        </a:p>
      </dgm:t>
    </dgm:pt>
    <dgm:pt modelId="{172C8CAE-F878-4FA3-BD5D-C2C8AE7DB6A9}" type="parTrans" cxnId="{EEC17278-ED2C-4687-A83A-061D991C0801}">
      <dgm:prSet/>
      <dgm:spPr/>
      <dgm:t>
        <a:bodyPr/>
        <a:lstStyle/>
        <a:p>
          <a:endParaRPr lang="zh-CN" altLang="en-US" sz="1200" b="1">
            <a:latin typeface="Times New Roman" pitchFamily="18" charset="0"/>
            <a:cs typeface="Times New Roman" pitchFamily="18" charset="0"/>
          </a:endParaRPr>
        </a:p>
      </dgm:t>
    </dgm:pt>
    <dgm:pt modelId="{99C5DFE8-6CA8-42A3-99D3-E354E81C20FC}" type="sibTrans" cxnId="{EEC17278-ED2C-4687-A83A-061D991C0801}">
      <dgm:prSet/>
      <dgm:spPr/>
      <dgm:t>
        <a:bodyPr/>
        <a:lstStyle/>
        <a:p>
          <a:endParaRPr lang="zh-CN" altLang="en-US" sz="1200" b="1">
            <a:latin typeface="Times New Roman" pitchFamily="18" charset="0"/>
            <a:cs typeface="Times New Roman" pitchFamily="18" charset="0"/>
          </a:endParaRPr>
        </a:p>
      </dgm:t>
    </dgm:pt>
    <dgm:pt modelId="{78C947E4-5039-4FAC-BBCE-3462EA8CB714}">
      <dgm:prSet phldrT="[文本]" custT="1"/>
      <dgm:spPr/>
      <dgm:t>
        <a:bodyPr/>
        <a:lstStyle/>
        <a:p>
          <a:r>
            <a:rPr lang="en-US" altLang="zh-CN" sz="1200" b="1" dirty="0" smtClean="0">
              <a:latin typeface="Times New Roman" pitchFamily="18" charset="0"/>
              <a:cs typeface="Times New Roman" pitchFamily="18" charset="0"/>
            </a:rPr>
            <a:t>emission-line galaxy</a:t>
          </a:r>
          <a:endParaRPr lang="zh-CN" altLang="en-US" sz="1200" b="1" dirty="0">
            <a:latin typeface="Times New Roman" pitchFamily="18" charset="0"/>
            <a:cs typeface="Times New Roman" pitchFamily="18" charset="0"/>
          </a:endParaRPr>
        </a:p>
      </dgm:t>
    </dgm:pt>
    <dgm:pt modelId="{31589512-A768-40A5-8DD1-2A6C03D16420}" type="parTrans" cxnId="{B8B5A3E7-EFCA-4BEE-8DC1-CC7BB14FBE45}">
      <dgm:prSet/>
      <dgm:spPr/>
      <dgm:t>
        <a:bodyPr/>
        <a:lstStyle/>
        <a:p>
          <a:endParaRPr lang="zh-CN" altLang="en-US" sz="1200" b="1">
            <a:latin typeface="Times New Roman" pitchFamily="18" charset="0"/>
            <a:cs typeface="Times New Roman" pitchFamily="18" charset="0"/>
          </a:endParaRPr>
        </a:p>
      </dgm:t>
    </dgm:pt>
    <dgm:pt modelId="{A752757A-D6C8-4C38-B851-547930FC18E4}" type="sibTrans" cxnId="{B8B5A3E7-EFCA-4BEE-8DC1-CC7BB14FBE45}">
      <dgm:prSet/>
      <dgm:spPr/>
      <dgm:t>
        <a:bodyPr/>
        <a:lstStyle/>
        <a:p>
          <a:endParaRPr lang="zh-CN" altLang="en-US" sz="1200" b="1">
            <a:latin typeface="Times New Roman" pitchFamily="18" charset="0"/>
            <a:cs typeface="Times New Roman" pitchFamily="18" charset="0"/>
          </a:endParaRPr>
        </a:p>
      </dgm:t>
    </dgm:pt>
    <dgm:pt modelId="{2B4683EB-3A58-4893-9D71-52933FF918A0}">
      <dgm:prSet phldrT="[文本]" custT="1"/>
      <dgm:spPr/>
      <dgm:t>
        <a:bodyPr/>
        <a:lstStyle/>
        <a:p>
          <a:r>
            <a:rPr lang="en-US" altLang="zh-CN" sz="1200" b="1" dirty="0" smtClean="0">
              <a:latin typeface="Times New Roman" pitchFamily="18" charset="0"/>
              <a:cs typeface="Times New Roman" pitchFamily="18" charset="0"/>
            </a:rPr>
            <a:t>Star forming</a:t>
          </a:r>
          <a:endParaRPr lang="zh-CN" altLang="en-US" sz="1200" b="1" dirty="0">
            <a:latin typeface="Times New Roman" pitchFamily="18" charset="0"/>
            <a:cs typeface="Times New Roman" pitchFamily="18" charset="0"/>
          </a:endParaRPr>
        </a:p>
      </dgm:t>
    </dgm:pt>
    <dgm:pt modelId="{F6249291-F8E6-478D-9E1E-B3B986737664}" type="parTrans" cxnId="{2335C4CD-5B68-4351-A411-EBF7CD0FF2DD}">
      <dgm:prSet/>
      <dgm:spPr/>
      <dgm:t>
        <a:bodyPr/>
        <a:lstStyle/>
        <a:p>
          <a:endParaRPr lang="zh-CN" altLang="en-US" sz="1200" b="1">
            <a:latin typeface="Times New Roman" pitchFamily="18" charset="0"/>
            <a:cs typeface="Times New Roman" pitchFamily="18" charset="0"/>
          </a:endParaRPr>
        </a:p>
      </dgm:t>
    </dgm:pt>
    <dgm:pt modelId="{885B5B8E-937E-4834-985F-914C9685AF90}" type="sibTrans" cxnId="{2335C4CD-5B68-4351-A411-EBF7CD0FF2DD}">
      <dgm:prSet/>
      <dgm:spPr/>
      <dgm:t>
        <a:bodyPr/>
        <a:lstStyle/>
        <a:p>
          <a:endParaRPr lang="zh-CN" altLang="en-US" sz="1200" b="1">
            <a:latin typeface="Times New Roman" pitchFamily="18" charset="0"/>
            <a:cs typeface="Times New Roman" pitchFamily="18" charset="0"/>
          </a:endParaRPr>
        </a:p>
      </dgm:t>
    </dgm:pt>
    <dgm:pt modelId="{836E7C9B-CB87-48F5-BDE2-1798B715A418}">
      <dgm:prSet custT="1"/>
      <dgm:spPr/>
      <dgm:t>
        <a:bodyPr/>
        <a:lstStyle/>
        <a:p>
          <a:r>
            <a:rPr lang="en-US" altLang="zh-CN" sz="1200" b="1" dirty="0" smtClean="0">
              <a:latin typeface="Times New Roman" pitchFamily="18" charset="0"/>
              <a:cs typeface="Times New Roman" pitchFamily="18" charset="0"/>
            </a:rPr>
            <a:t>composite</a:t>
          </a:r>
          <a:endParaRPr lang="zh-CN" altLang="en-US" sz="1200" b="1" dirty="0">
            <a:latin typeface="Times New Roman" pitchFamily="18" charset="0"/>
            <a:cs typeface="Times New Roman" pitchFamily="18" charset="0"/>
          </a:endParaRPr>
        </a:p>
      </dgm:t>
    </dgm:pt>
    <dgm:pt modelId="{01D8CBE3-3C85-495A-B928-1D4FC866B801}" type="parTrans" cxnId="{3A146A6B-2955-4ABB-94A6-55699CB0174B}">
      <dgm:prSet/>
      <dgm:spPr/>
      <dgm:t>
        <a:bodyPr/>
        <a:lstStyle/>
        <a:p>
          <a:endParaRPr lang="zh-CN" altLang="en-US" sz="1200" b="1">
            <a:latin typeface="Times New Roman" pitchFamily="18" charset="0"/>
            <a:cs typeface="Times New Roman" pitchFamily="18" charset="0"/>
          </a:endParaRPr>
        </a:p>
      </dgm:t>
    </dgm:pt>
    <dgm:pt modelId="{FFBA4B75-889C-49BC-9E6C-A3EF11589659}" type="sibTrans" cxnId="{3A146A6B-2955-4ABB-94A6-55699CB0174B}">
      <dgm:prSet/>
      <dgm:spPr/>
      <dgm:t>
        <a:bodyPr/>
        <a:lstStyle/>
        <a:p>
          <a:endParaRPr lang="zh-CN" altLang="en-US" sz="1200" b="1">
            <a:latin typeface="Times New Roman" pitchFamily="18" charset="0"/>
            <a:cs typeface="Times New Roman" pitchFamily="18" charset="0"/>
          </a:endParaRPr>
        </a:p>
      </dgm:t>
    </dgm:pt>
    <dgm:pt modelId="{51AECCD8-923F-4A11-AFD5-80E2C3D62052}">
      <dgm:prSet custT="1"/>
      <dgm:spPr/>
      <dgm:t>
        <a:bodyPr/>
        <a:lstStyle/>
        <a:p>
          <a:r>
            <a:rPr lang="en-US" altLang="zh-CN" sz="1200" b="1" dirty="0" smtClean="0">
              <a:latin typeface="Times New Roman" pitchFamily="18" charset="0"/>
              <a:cs typeface="Times New Roman" pitchFamily="18" charset="0"/>
            </a:rPr>
            <a:t>LINER</a:t>
          </a:r>
          <a:endParaRPr lang="zh-CN" altLang="en-US" sz="1200" b="1" dirty="0">
            <a:latin typeface="Times New Roman" pitchFamily="18" charset="0"/>
            <a:cs typeface="Times New Roman" pitchFamily="18" charset="0"/>
          </a:endParaRPr>
        </a:p>
      </dgm:t>
    </dgm:pt>
    <dgm:pt modelId="{8A80ADC0-3265-435E-B43C-5B2DBC56A917}" type="parTrans" cxnId="{99486CC7-82C5-4D0A-97F4-0FE3D5656B1B}">
      <dgm:prSet/>
      <dgm:spPr/>
      <dgm:t>
        <a:bodyPr/>
        <a:lstStyle/>
        <a:p>
          <a:endParaRPr lang="zh-CN" altLang="en-US" sz="1200" b="1">
            <a:latin typeface="Times New Roman" pitchFamily="18" charset="0"/>
            <a:cs typeface="Times New Roman" pitchFamily="18" charset="0"/>
          </a:endParaRPr>
        </a:p>
      </dgm:t>
    </dgm:pt>
    <dgm:pt modelId="{CC4F78A9-47CD-41D3-AD5F-50995812FDD9}" type="sibTrans" cxnId="{99486CC7-82C5-4D0A-97F4-0FE3D5656B1B}">
      <dgm:prSet/>
      <dgm:spPr/>
      <dgm:t>
        <a:bodyPr/>
        <a:lstStyle/>
        <a:p>
          <a:endParaRPr lang="zh-CN" altLang="en-US" sz="1200" b="1">
            <a:latin typeface="Times New Roman" pitchFamily="18" charset="0"/>
            <a:cs typeface="Times New Roman" pitchFamily="18" charset="0"/>
          </a:endParaRPr>
        </a:p>
      </dgm:t>
    </dgm:pt>
    <dgm:pt modelId="{DAB4E8BB-F93B-4015-AFB5-35C40C7CCBDD}">
      <dgm:prSet custT="1"/>
      <dgm:spPr/>
      <dgm:t>
        <a:bodyPr/>
        <a:lstStyle/>
        <a:p>
          <a:r>
            <a:rPr lang="en-US" altLang="zh-CN" sz="1200" b="1" dirty="0" err="1" smtClean="0">
              <a:latin typeface="Times New Roman" pitchFamily="18" charset="0"/>
              <a:cs typeface="Times New Roman" pitchFamily="18" charset="0"/>
            </a:rPr>
            <a:t>Seyfert</a:t>
          </a:r>
          <a:endParaRPr lang="zh-CN" altLang="en-US" sz="1200" b="1" dirty="0">
            <a:latin typeface="Times New Roman" pitchFamily="18" charset="0"/>
            <a:cs typeface="Times New Roman" pitchFamily="18" charset="0"/>
          </a:endParaRPr>
        </a:p>
      </dgm:t>
    </dgm:pt>
    <dgm:pt modelId="{56ACEAA7-5881-4D45-87A1-F28AA879F4D0}" type="parTrans" cxnId="{783699B7-6331-4ABC-9C5B-F72D4C99745E}">
      <dgm:prSet/>
      <dgm:spPr/>
      <dgm:t>
        <a:bodyPr/>
        <a:lstStyle/>
        <a:p>
          <a:endParaRPr lang="zh-CN" altLang="en-US" sz="1200" b="1">
            <a:latin typeface="Times New Roman" pitchFamily="18" charset="0"/>
            <a:cs typeface="Times New Roman" pitchFamily="18" charset="0"/>
          </a:endParaRPr>
        </a:p>
      </dgm:t>
    </dgm:pt>
    <dgm:pt modelId="{28F8B088-4E93-4E10-AAA1-C3454344C314}" type="sibTrans" cxnId="{783699B7-6331-4ABC-9C5B-F72D4C99745E}">
      <dgm:prSet/>
      <dgm:spPr/>
      <dgm:t>
        <a:bodyPr/>
        <a:lstStyle/>
        <a:p>
          <a:endParaRPr lang="zh-CN" altLang="en-US" sz="1200" b="1">
            <a:latin typeface="Times New Roman" pitchFamily="18" charset="0"/>
            <a:cs typeface="Times New Roman" pitchFamily="18" charset="0"/>
          </a:endParaRPr>
        </a:p>
      </dgm:t>
    </dgm:pt>
    <dgm:pt modelId="{113E9614-6E9A-4ED6-9935-42925D38785A}" type="pres">
      <dgm:prSet presAssocID="{1E64FB50-DDD6-4F39-9F36-8BF3C0F463E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7FC5774-FA81-4082-A17F-96DFCE231E09}" type="pres">
      <dgm:prSet presAssocID="{1E64FB50-DDD6-4F39-9F36-8BF3C0F463E2}" presName="hierFlow" presStyleCnt="0"/>
      <dgm:spPr/>
    </dgm:pt>
    <dgm:pt modelId="{9CDD1559-E5E9-4274-AF2C-D4A03EBB8F53}" type="pres">
      <dgm:prSet presAssocID="{1E64FB50-DDD6-4F39-9F36-8BF3C0F463E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861D741-151E-4BD1-9CAE-D93DC2F98BAB}" type="pres">
      <dgm:prSet presAssocID="{788E8C9D-391E-47FE-B56D-BEFB10661D62}" presName="Name14" presStyleCnt="0"/>
      <dgm:spPr/>
    </dgm:pt>
    <dgm:pt modelId="{241064E8-3B79-4D7B-9354-F03C9C8B0FDC}" type="pres">
      <dgm:prSet presAssocID="{788E8C9D-391E-47FE-B56D-BEFB10661D62}" presName="level1Shape" presStyleLbl="node0" presStyleIdx="0" presStyleCnt="1" custScaleX="189816" custScaleY="147978">
        <dgm:presLayoutVars>
          <dgm:chPref val="3"/>
        </dgm:presLayoutVars>
      </dgm:prSet>
      <dgm:spPr>
        <a:prstGeom prst="flowChartDecision">
          <a:avLst/>
        </a:prstGeom>
      </dgm:spPr>
      <dgm:t>
        <a:bodyPr/>
        <a:lstStyle/>
        <a:p>
          <a:endParaRPr lang="zh-CN" altLang="en-US"/>
        </a:p>
      </dgm:t>
    </dgm:pt>
    <dgm:pt modelId="{030B0E4D-67D7-460F-8A05-8B097982A139}" type="pres">
      <dgm:prSet presAssocID="{788E8C9D-391E-47FE-B56D-BEFB10661D62}" presName="hierChild2" presStyleCnt="0"/>
      <dgm:spPr/>
    </dgm:pt>
    <dgm:pt modelId="{A81D09B6-6D9A-4C8E-8D82-1B07DE0EF36C}" type="pres">
      <dgm:prSet presAssocID="{3EA545F2-0707-4D98-ACFA-A6705BD03F2B}" presName="Name19" presStyleLbl="parChTrans1D2" presStyleIdx="0" presStyleCnt="2"/>
      <dgm:spPr/>
      <dgm:t>
        <a:bodyPr/>
        <a:lstStyle/>
        <a:p>
          <a:endParaRPr lang="zh-CN" altLang="en-US"/>
        </a:p>
      </dgm:t>
    </dgm:pt>
    <dgm:pt modelId="{91303781-ADA8-476A-A564-B05A1BB2DB58}" type="pres">
      <dgm:prSet presAssocID="{8732A741-05A9-431B-BAD4-66A1F12AABC0}" presName="Name21" presStyleCnt="0"/>
      <dgm:spPr/>
    </dgm:pt>
    <dgm:pt modelId="{6880F1A7-65B8-443E-AACC-06695B714C98}" type="pres">
      <dgm:prSet presAssocID="{8732A741-05A9-431B-BAD4-66A1F12AABC0}" presName="level2Shape" presStyleLbl="node2" presStyleIdx="0" presStyleCnt="2"/>
      <dgm:spPr/>
      <dgm:t>
        <a:bodyPr/>
        <a:lstStyle/>
        <a:p>
          <a:endParaRPr lang="zh-CN" altLang="en-US"/>
        </a:p>
      </dgm:t>
    </dgm:pt>
    <dgm:pt modelId="{90BAD7F1-2146-4FB9-AB0E-37E29A3DA502}" type="pres">
      <dgm:prSet presAssocID="{8732A741-05A9-431B-BAD4-66A1F12AABC0}" presName="hierChild3" presStyleCnt="0"/>
      <dgm:spPr/>
    </dgm:pt>
    <dgm:pt modelId="{4E1558F3-73CC-4D7E-B5E6-17443F392E66}" type="pres">
      <dgm:prSet presAssocID="{129E45F8-2273-4052-ACAB-44A2A1F2C7CE}" presName="Name19" presStyleLbl="parChTrans1D3" presStyleIdx="0" presStyleCnt="6"/>
      <dgm:spPr/>
      <dgm:t>
        <a:bodyPr/>
        <a:lstStyle/>
        <a:p>
          <a:endParaRPr lang="zh-CN" altLang="en-US"/>
        </a:p>
      </dgm:t>
    </dgm:pt>
    <dgm:pt modelId="{5F0183F6-FDEE-450B-AE6B-CA6AEC9012BE}" type="pres">
      <dgm:prSet presAssocID="{BEE5EE6B-B3AB-40CA-BB2F-17BDEA33D06C}" presName="Name21" presStyleCnt="0"/>
      <dgm:spPr/>
    </dgm:pt>
    <dgm:pt modelId="{224F030F-22BE-473D-AA9E-569FA3C28B4D}" type="pres">
      <dgm:prSet presAssocID="{BEE5EE6B-B3AB-40CA-BB2F-17BDEA33D06C}" presName="level2Shape" presStyleLbl="node3" presStyleIdx="0" presStyleCnt="6" custScaleX="62898"/>
      <dgm:spPr/>
      <dgm:t>
        <a:bodyPr/>
        <a:lstStyle/>
        <a:p>
          <a:endParaRPr lang="zh-CN" altLang="en-US"/>
        </a:p>
      </dgm:t>
    </dgm:pt>
    <dgm:pt modelId="{0D953A39-A2C8-4744-A914-13D16F57FC42}" type="pres">
      <dgm:prSet presAssocID="{BEE5EE6B-B3AB-40CA-BB2F-17BDEA33D06C}" presName="hierChild3" presStyleCnt="0"/>
      <dgm:spPr/>
    </dgm:pt>
    <dgm:pt modelId="{BB8DABE5-64B4-437D-8F4D-FE9379AAC519}" type="pres">
      <dgm:prSet presAssocID="{172C8CAE-F878-4FA3-BD5D-C2C8AE7DB6A9}" presName="Name19" presStyleLbl="parChTrans1D3" presStyleIdx="1" presStyleCnt="6"/>
      <dgm:spPr/>
      <dgm:t>
        <a:bodyPr/>
        <a:lstStyle/>
        <a:p>
          <a:endParaRPr lang="zh-CN" altLang="en-US"/>
        </a:p>
      </dgm:t>
    </dgm:pt>
    <dgm:pt modelId="{7BDC2557-ECDC-4C43-919A-24DE2DD046E4}" type="pres">
      <dgm:prSet presAssocID="{225D41D5-D866-44DD-BD73-D936A8261F49}" presName="Name21" presStyleCnt="0"/>
      <dgm:spPr/>
    </dgm:pt>
    <dgm:pt modelId="{915B3388-FEAB-42C1-8A41-2A3C3DE16E6E}" type="pres">
      <dgm:prSet presAssocID="{225D41D5-D866-44DD-BD73-D936A8261F49}" presName="level2Shape" presStyleLbl="node3" presStyleIdx="1" presStyleCnt="6" custScaleX="62675"/>
      <dgm:spPr/>
      <dgm:t>
        <a:bodyPr/>
        <a:lstStyle/>
        <a:p>
          <a:endParaRPr lang="zh-CN" altLang="en-US"/>
        </a:p>
      </dgm:t>
    </dgm:pt>
    <dgm:pt modelId="{CB66D164-EAC0-48F7-B13A-93BA3DEB2C8B}" type="pres">
      <dgm:prSet presAssocID="{225D41D5-D866-44DD-BD73-D936A8261F49}" presName="hierChild3" presStyleCnt="0"/>
      <dgm:spPr/>
    </dgm:pt>
    <dgm:pt modelId="{748A9779-23C5-4F04-96A3-11EB975FF046}" type="pres">
      <dgm:prSet presAssocID="{31589512-A768-40A5-8DD1-2A6C03D16420}" presName="Name19" presStyleLbl="parChTrans1D2" presStyleIdx="1" presStyleCnt="2"/>
      <dgm:spPr/>
      <dgm:t>
        <a:bodyPr/>
        <a:lstStyle/>
        <a:p>
          <a:endParaRPr lang="zh-CN" altLang="en-US"/>
        </a:p>
      </dgm:t>
    </dgm:pt>
    <dgm:pt modelId="{9673C2F0-4CF5-4061-A523-3C6EDD21F911}" type="pres">
      <dgm:prSet presAssocID="{78C947E4-5039-4FAC-BBCE-3462EA8CB714}" presName="Name21" presStyleCnt="0"/>
      <dgm:spPr/>
    </dgm:pt>
    <dgm:pt modelId="{76061642-2625-41D9-8E40-40AAC58A5296}" type="pres">
      <dgm:prSet presAssocID="{78C947E4-5039-4FAC-BBCE-3462EA8CB714}" presName="level2Shape" presStyleLbl="node2" presStyleIdx="1" presStyleCnt="2"/>
      <dgm:spPr/>
      <dgm:t>
        <a:bodyPr/>
        <a:lstStyle/>
        <a:p>
          <a:endParaRPr lang="zh-CN" altLang="en-US"/>
        </a:p>
      </dgm:t>
    </dgm:pt>
    <dgm:pt modelId="{74718A75-0C6D-4A77-B1EF-DCFA72FACF3E}" type="pres">
      <dgm:prSet presAssocID="{78C947E4-5039-4FAC-BBCE-3462EA8CB714}" presName="hierChild3" presStyleCnt="0"/>
      <dgm:spPr/>
    </dgm:pt>
    <dgm:pt modelId="{6E549A6B-8881-427D-A7A3-5D402138922F}" type="pres">
      <dgm:prSet presAssocID="{F6249291-F8E6-478D-9E1E-B3B986737664}" presName="Name19" presStyleLbl="parChTrans1D3" presStyleIdx="2" presStyleCnt="6"/>
      <dgm:spPr/>
      <dgm:t>
        <a:bodyPr/>
        <a:lstStyle/>
        <a:p>
          <a:endParaRPr lang="zh-CN" altLang="en-US"/>
        </a:p>
      </dgm:t>
    </dgm:pt>
    <dgm:pt modelId="{0EE03870-CE95-4A09-BC05-790A31B41257}" type="pres">
      <dgm:prSet presAssocID="{2B4683EB-3A58-4893-9D71-52933FF918A0}" presName="Name21" presStyleCnt="0"/>
      <dgm:spPr/>
    </dgm:pt>
    <dgm:pt modelId="{6346E7F5-D802-4A26-B04C-E826BF3BF341}" type="pres">
      <dgm:prSet presAssocID="{2B4683EB-3A58-4893-9D71-52933FF918A0}" presName="level2Shape" presStyleLbl="node3" presStyleIdx="2" presStyleCnt="6" custScaleX="63567"/>
      <dgm:spPr/>
      <dgm:t>
        <a:bodyPr/>
        <a:lstStyle/>
        <a:p>
          <a:endParaRPr lang="zh-CN" altLang="en-US"/>
        </a:p>
      </dgm:t>
    </dgm:pt>
    <dgm:pt modelId="{1CBB2289-A0CD-4F14-83FA-F5A22A1B9A20}" type="pres">
      <dgm:prSet presAssocID="{2B4683EB-3A58-4893-9D71-52933FF918A0}" presName="hierChild3" presStyleCnt="0"/>
      <dgm:spPr/>
    </dgm:pt>
    <dgm:pt modelId="{CE25A3B6-14A2-4AD1-A75E-B04252B61506}" type="pres">
      <dgm:prSet presAssocID="{01D8CBE3-3C85-495A-B928-1D4FC866B801}" presName="Name19" presStyleLbl="parChTrans1D3" presStyleIdx="3" presStyleCnt="6"/>
      <dgm:spPr/>
      <dgm:t>
        <a:bodyPr/>
        <a:lstStyle/>
        <a:p>
          <a:endParaRPr lang="zh-CN" altLang="en-US"/>
        </a:p>
      </dgm:t>
    </dgm:pt>
    <dgm:pt modelId="{6C5F07E5-D0E0-45B3-9A00-18660CA20A43}" type="pres">
      <dgm:prSet presAssocID="{836E7C9B-CB87-48F5-BDE2-1798B715A418}" presName="Name21" presStyleCnt="0"/>
      <dgm:spPr/>
    </dgm:pt>
    <dgm:pt modelId="{2D33F97F-75A7-4EF0-879C-EAF79C04AAB3}" type="pres">
      <dgm:prSet presAssocID="{836E7C9B-CB87-48F5-BDE2-1798B715A418}" presName="level2Shape" presStyleLbl="node3" presStyleIdx="3" presStyleCnt="6" custScaleX="72163"/>
      <dgm:spPr/>
      <dgm:t>
        <a:bodyPr/>
        <a:lstStyle/>
        <a:p>
          <a:endParaRPr lang="zh-CN" altLang="en-US"/>
        </a:p>
      </dgm:t>
    </dgm:pt>
    <dgm:pt modelId="{A8985BF7-76C5-46D9-B7F3-7A21ECD1EFD0}" type="pres">
      <dgm:prSet presAssocID="{836E7C9B-CB87-48F5-BDE2-1798B715A418}" presName="hierChild3" presStyleCnt="0"/>
      <dgm:spPr/>
    </dgm:pt>
    <dgm:pt modelId="{3412F7B5-61A9-4BD5-8D5D-A352EE717403}" type="pres">
      <dgm:prSet presAssocID="{8A80ADC0-3265-435E-B43C-5B2DBC56A917}" presName="Name19" presStyleLbl="parChTrans1D3" presStyleIdx="4" presStyleCnt="6"/>
      <dgm:spPr/>
      <dgm:t>
        <a:bodyPr/>
        <a:lstStyle/>
        <a:p>
          <a:endParaRPr lang="zh-CN" altLang="en-US"/>
        </a:p>
      </dgm:t>
    </dgm:pt>
    <dgm:pt modelId="{ED5D4443-A94A-4A6C-BBCD-45C0C6F7E5D8}" type="pres">
      <dgm:prSet presAssocID="{51AECCD8-923F-4A11-AFD5-80E2C3D62052}" presName="Name21" presStyleCnt="0"/>
      <dgm:spPr/>
    </dgm:pt>
    <dgm:pt modelId="{26573DC0-2C3D-4E6F-9103-27070A2ACBA4}" type="pres">
      <dgm:prSet presAssocID="{51AECCD8-923F-4A11-AFD5-80E2C3D62052}" presName="level2Shape" presStyleLbl="node3" presStyleIdx="4" presStyleCnt="6" custScaleX="69471"/>
      <dgm:spPr/>
      <dgm:t>
        <a:bodyPr/>
        <a:lstStyle/>
        <a:p>
          <a:endParaRPr lang="zh-CN" altLang="en-US"/>
        </a:p>
      </dgm:t>
    </dgm:pt>
    <dgm:pt modelId="{2D517A2A-7E2B-44F2-B283-22DC2B1A19A0}" type="pres">
      <dgm:prSet presAssocID="{51AECCD8-923F-4A11-AFD5-80E2C3D62052}" presName="hierChild3" presStyleCnt="0"/>
      <dgm:spPr/>
    </dgm:pt>
    <dgm:pt modelId="{CC46EFAF-56B5-4243-8E63-37E9BA5AB0F3}" type="pres">
      <dgm:prSet presAssocID="{56ACEAA7-5881-4D45-87A1-F28AA879F4D0}" presName="Name19" presStyleLbl="parChTrans1D3" presStyleIdx="5" presStyleCnt="6"/>
      <dgm:spPr/>
      <dgm:t>
        <a:bodyPr/>
        <a:lstStyle/>
        <a:p>
          <a:endParaRPr lang="zh-CN" altLang="en-US"/>
        </a:p>
      </dgm:t>
    </dgm:pt>
    <dgm:pt modelId="{5B5A652B-853B-4B0C-B3BF-DFCBE59E2C75}" type="pres">
      <dgm:prSet presAssocID="{DAB4E8BB-F93B-4015-AFB5-35C40C7CCBDD}" presName="Name21" presStyleCnt="0"/>
      <dgm:spPr/>
    </dgm:pt>
    <dgm:pt modelId="{657A91F1-0255-4A99-8A7B-0E205F0D4344}" type="pres">
      <dgm:prSet presAssocID="{DAB4E8BB-F93B-4015-AFB5-35C40C7CCBDD}" presName="level2Shape" presStyleLbl="node3" presStyleIdx="5" presStyleCnt="6" custScaleX="62461"/>
      <dgm:spPr/>
      <dgm:t>
        <a:bodyPr/>
        <a:lstStyle/>
        <a:p>
          <a:endParaRPr lang="zh-CN" altLang="en-US"/>
        </a:p>
      </dgm:t>
    </dgm:pt>
    <dgm:pt modelId="{2C0E5C6A-5B52-47B1-A0F5-1B8C73C8794E}" type="pres">
      <dgm:prSet presAssocID="{DAB4E8BB-F93B-4015-AFB5-35C40C7CCBDD}" presName="hierChild3" presStyleCnt="0"/>
      <dgm:spPr/>
    </dgm:pt>
    <dgm:pt modelId="{96464F8C-E070-4A85-8DC6-B431FB59F480}" type="pres">
      <dgm:prSet presAssocID="{1E64FB50-DDD6-4F39-9F36-8BF3C0F463E2}" presName="bgShapesFlow" presStyleCnt="0"/>
      <dgm:spPr/>
    </dgm:pt>
  </dgm:ptLst>
  <dgm:cxnLst>
    <dgm:cxn modelId="{2335C4CD-5B68-4351-A411-EBF7CD0FF2DD}" srcId="{78C947E4-5039-4FAC-BBCE-3462EA8CB714}" destId="{2B4683EB-3A58-4893-9D71-52933FF918A0}" srcOrd="0" destOrd="0" parTransId="{F6249291-F8E6-478D-9E1E-B3B986737664}" sibTransId="{885B5B8E-937E-4834-985F-914C9685AF90}"/>
    <dgm:cxn modelId="{553FBD1F-5E00-418F-BBFD-A886333211DF}" type="presOf" srcId="{F6249291-F8E6-478D-9E1E-B3B986737664}" destId="{6E549A6B-8881-427D-A7A3-5D402138922F}" srcOrd="0" destOrd="0" presId="urn:microsoft.com/office/officeart/2005/8/layout/hierarchy6"/>
    <dgm:cxn modelId="{4754A15B-9FEA-4E58-AEB1-AD8FF4639AB9}" srcId="{788E8C9D-391E-47FE-B56D-BEFB10661D62}" destId="{8732A741-05A9-431B-BAD4-66A1F12AABC0}" srcOrd="0" destOrd="0" parTransId="{3EA545F2-0707-4D98-ACFA-A6705BD03F2B}" sibTransId="{C80DFEB6-D2C8-41E8-B315-A42A6F5DF6CF}"/>
    <dgm:cxn modelId="{4739570B-8CB1-4CEF-96C3-043486703843}" type="presOf" srcId="{788E8C9D-391E-47FE-B56D-BEFB10661D62}" destId="{241064E8-3B79-4D7B-9354-F03C9C8B0FDC}" srcOrd="0" destOrd="0" presId="urn:microsoft.com/office/officeart/2005/8/layout/hierarchy6"/>
    <dgm:cxn modelId="{99486CC7-82C5-4D0A-97F4-0FE3D5656B1B}" srcId="{78C947E4-5039-4FAC-BBCE-3462EA8CB714}" destId="{51AECCD8-923F-4A11-AFD5-80E2C3D62052}" srcOrd="2" destOrd="0" parTransId="{8A80ADC0-3265-435E-B43C-5B2DBC56A917}" sibTransId="{CC4F78A9-47CD-41D3-AD5F-50995812FDD9}"/>
    <dgm:cxn modelId="{3A146A6B-2955-4ABB-94A6-55699CB0174B}" srcId="{78C947E4-5039-4FAC-BBCE-3462EA8CB714}" destId="{836E7C9B-CB87-48F5-BDE2-1798B715A418}" srcOrd="1" destOrd="0" parTransId="{01D8CBE3-3C85-495A-B928-1D4FC866B801}" sibTransId="{FFBA4B75-889C-49BC-9E6C-A3EF11589659}"/>
    <dgm:cxn modelId="{9C1F32FE-9B4A-4437-8F2A-0AC4AD02EEF8}" srcId="{1E64FB50-DDD6-4F39-9F36-8BF3C0F463E2}" destId="{788E8C9D-391E-47FE-B56D-BEFB10661D62}" srcOrd="0" destOrd="0" parTransId="{72EEE9A4-825F-43BA-93E1-FCCB85BEF5C7}" sibTransId="{E931AD83-BBCF-4A64-BBDF-F1A9830F3A28}"/>
    <dgm:cxn modelId="{AC361357-4E2D-48E4-8EAA-0C3946F1E4A3}" type="presOf" srcId="{129E45F8-2273-4052-ACAB-44A2A1F2C7CE}" destId="{4E1558F3-73CC-4D7E-B5E6-17443F392E66}" srcOrd="0" destOrd="0" presId="urn:microsoft.com/office/officeart/2005/8/layout/hierarchy6"/>
    <dgm:cxn modelId="{45B24D85-D8C2-4259-845B-FF29531AA275}" type="presOf" srcId="{172C8CAE-F878-4FA3-BD5D-C2C8AE7DB6A9}" destId="{BB8DABE5-64B4-437D-8F4D-FE9379AAC519}" srcOrd="0" destOrd="0" presId="urn:microsoft.com/office/officeart/2005/8/layout/hierarchy6"/>
    <dgm:cxn modelId="{783699B7-6331-4ABC-9C5B-F72D4C99745E}" srcId="{78C947E4-5039-4FAC-BBCE-3462EA8CB714}" destId="{DAB4E8BB-F93B-4015-AFB5-35C40C7CCBDD}" srcOrd="3" destOrd="0" parTransId="{56ACEAA7-5881-4D45-87A1-F28AA879F4D0}" sibTransId="{28F8B088-4E93-4E10-AAA1-C3454344C314}"/>
    <dgm:cxn modelId="{C84F40AB-488E-4932-9599-B64C1DD24564}" type="presOf" srcId="{8A80ADC0-3265-435E-B43C-5B2DBC56A917}" destId="{3412F7B5-61A9-4BD5-8D5D-A352EE717403}" srcOrd="0" destOrd="0" presId="urn:microsoft.com/office/officeart/2005/8/layout/hierarchy6"/>
    <dgm:cxn modelId="{2FF601E3-F827-4F8F-81F3-6CD5CA9FBC11}" type="presOf" srcId="{1E64FB50-DDD6-4F39-9F36-8BF3C0F463E2}" destId="{113E9614-6E9A-4ED6-9935-42925D38785A}" srcOrd="0" destOrd="0" presId="urn:microsoft.com/office/officeart/2005/8/layout/hierarchy6"/>
    <dgm:cxn modelId="{2DFB2CB3-13E1-4D99-BB81-06EE56D2A627}" type="presOf" srcId="{56ACEAA7-5881-4D45-87A1-F28AA879F4D0}" destId="{CC46EFAF-56B5-4243-8E63-37E9BA5AB0F3}" srcOrd="0" destOrd="0" presId="urn:microsoft.com/office/officeart/2005/8/layout/hierarchy6"/>
    <dgm:cxn modelId="{EEC17278-ED2C-4687-A83A-061D991C0801}" srcId="{8732A741-05A9-431B-BAD4-66A1F12AABC0}" destId="{225D41D5-D866-44DD-BD73-D936A8261F49}" srcOrd="1" destOrd="0" parTransId="{172C8CAE-F878-4FA3-BD5D-C2C8AE7DB6A9}" sibTransId="{99C5DFE8-6CA8-42A3-99D3-E354E81C20FC}"/>
    <dgm:cxn modelId="{D0E46E05-C03A-4028-B3DE-F64B8C62771C}" type="presOf" srcId="{01D8CBE3-3C85-495A-B928-1D4FC866B801}" destId="{CE25A3B6-14A2-4AD1-A75E-B04252B61506}" srcOrd="0" destOrd="0" presId="urn:microsoft.com/office/officeart/2005/8/layout/hierarchy6"/>
    <dgm:cxn modelId="{031B5706-8361-415F-8225-7BBE2FD37DD7}" type="presOf" srcId="{225D41D5-D866-44DD-BD73-D936A8261F49}" destId="{915B3388-FEAB-42C1-8A41-2A3C3DE16E6E}" srcOrd="0" destOrd="0" presId="urn:microsoft.com/office/officeart/2005/8/layout/hierarchy6"/>
    <dgm:cxn modelId="{F2654C7B-4A33-4111-BACB-A120EB791052}" type="presOf" srcId="{836E7C9B-CB87-48F5-BDE2-1798B715A418}" destId="{2D33F97F-75A7-4EF0-879C-EAF79C04AAB3}" srcOrd="0" destOrd="0" presId="urn:microsoft.com/office/officeart/2005/8/layout/hierarchy6"/>
    <dgm:cxn modelId="{F0F222D3-F579-42E9-BA24-18F545376B81}" type="presOf" srcId="{78C947E4-5039-4FAC-BBCE-3462EA8CB714}" destId="{76061642-2625-41D9-8E40-40AAC58A5296}" srcOrd="0" destOrd="0" presId="urn:microsoft.com/office/officeart/2005/8/layout/hierarchy6"/>
    <dgm:cxn modelId="{388C1593-03BF-495B-92AF-AAD0532F8C53}" type="presOf" srcId="{3EA545F2-0707-4D98-ACFA-A6705BD03F2B}" destId="{A81D09B6-6D9A-4C8E-8D82-1B07DE0EF36C}" srcOrd="0" destOrd="0" presId="urn:microsoft.com/office/officeart/2005/8/layout/hierarchy6"/>
    <dgm:cxn modelId="{1BC99DF9-38A2-4535-AB9E-76792EBC9553}" type="presOf" srcId="{51AECCD8-923F-4A11-AFD5-80E2C3D62052}" destId="{26573DC0-2C3D-4E6F-9103-27070A2ACBA4}" srcOrd="0" destOrd="0" presId="urn:microsoft.com/office/officeart/2005/8/layout/hierarchy6"/>
    <dgm:cxn modelId="{36F4D0FA-2C7A-4FF4-95F3-9D52C3ED03C0}" type="presOf" srcId="{2B4683EB-3A58-4893-9D71-52933FF918A0}" destId="{6346E7F5-D802-4A26-B04C-E826BF3BF341}" srcOrd="0" destOrd="0" presId="urn:microsoft.com/office/officeart/2005/8/layout/hierarchy6"/>
    <dgm:cxn modelId="{B8B5A3E7-EFCA-4BEE-8DC1-CC7BB14FBE45}" srcId="{788E8C9D-391E-47FE-B56D-BEFB10661D62}" destId="{78C947E4-5039-4FAC-BBCE-3462EA8CB714}" srcOrd="1" destOrd="0" parTransId="{31589512-A768-40A5-8DD1-2A6C03D16420}" sibTransId="{A752757A-D6C8-4C38-B851-547930FC18E4}"/>
    <dgm:cxn modelId="{133414C6-E9FA-4CD7-9432-CEC6A75D619F}" type="presOf" srcId="{8732A741-05A9-431B-BAD4-66A1F12AABC0}" destId="{6880F1A7-65B8-443E-AACC-06695B714C98}" srcOrd="0" destOrd="0" presId="urn:microsoft.com/office/officeart/2005/8/layout/hierarchy6"/>
    <dgm:cxn modelId="{817EB8F7-A9EC-427B-986D-86B70AE8F78A}" type="presOf" srcId="{DAB4E8BB-F93B-4015-AFB5-35C40C7CCBDD}" destId="{657A91F1-0255-4A99-8A7B-0E205F0D4344}" srcOrd="0" destOrd="0" presId="urn:microsoft.com/office/officeart/2005/8/layout/hierarchy6"/>
    <dgm:cxn modelId="{C79FD7FD-BE46-47E0-A5D9-F6788B876620}" type="presOf" srcId="{31589512-A768-40A5-8DD1-2A6C03D16420}" destId="{748A9779-23C5-4F04-96A3-11EB975FF046}" srcOrd="0" destOrd="0" presId="urn:microsoft.com/office/officeart/2005/8/layout/hierarchy6"/>
    <dgm:cxn modelId="{647EDB44-E9B6-4A93-BF22-42DE3ADD800F}" type="presOf" srcId="{BEE5EE6B-B3AB-40CA-BB2F-17BDEA33D06C}" destId="{224F030F-22BE-473D-AA9E-569FA3C28B4D}" srcOrd="0" destOrd="0" presId="urn:microsoft.com/office/officeart/2005/8/layout/hierarchy6"/>
    <dgm:cxn modelId="{AC58BB74-1067-478B-AEF7-15F96C5CADE7}" srcId="{8732A741-05A9-431B-BAD4-66A1F12AABC0}" destId="{BEE5EE6B-B3AB-40CA-BB2F-17BDEA33D06C}" srcOrd="0" destOrd="0" parTransId="{129E45F8-2273-4052-ACAB-44A2A1F2C7CE}" sibTransId="{E227F3FA-8D78-4EBC-9404-0BD43DAE44A6}"/>
    <dgm:cxn modelId="{AED18B36-FD91-49F4-B4CE-DD78B2D226A4}" type="presParOf" srcId="{113E9614-6E9A-4ED6-9935-42925D38785A}" destId="{97FC5774-FA81-4082-A17F-96DFCE231E09}" srcOrd="0" destOrd="0" presId="urn:microsoft.com/office/officeart/2005/8/layout/hierarchy6"/>
    <dgm:cxn modelId="{84B8B272-2038-4050-9572-741799948FB8}" type="presParOf" srcId="{97FC5774-FA81-4082-A17F-96DFCE231E09}" destId="{9CDD1559-E5E9-4274-AF2C-D4A03EBB8F53}" srcOrd="0" destOrd="0" presId="urn:microsoft.com/office/officeart/2005/8/layout/hierarchy6"/>
    <dgm:cxn modelId="{E0200935-58E3-4AE8-890A-6F0382CB349F}" type="presParOf" srcId="{9CDD1559-E5E9-4274-AF2C-D4A03EBB8F53}" destId="{4861D741-151E-4BD1-9CAE-D93DC2F98BAB}" srcOrd="0" destOrd="0" presId="urn:microsoft.com/office/officeart/2005/8/layout/hierarchy6"/>
    <dgm:cxn modelId="{3F61D50A-1632-4A44-BCB7-588FB74803FB}" type="presParOf" srcId="{4861D741-151E-4BD1-9CAE-D93DC2F98BAB}" destId="{241064E8-3B79-4D7B-9354-F03C9C8B0FDC}" srcOrd="0" destOrd="0" presId="urn:microsoft.com/office/officeart/2005/8/layout/hierarchy6"/>
    <dgm:cxn modelId="{99C691FE-213B-465E-A520-D2E7ABE8D35A}" type="presParOf" srcId="{4861D741-151E-4BD1-9CAE-D93DC2F98BAB}" destId="{030B0E4D-67D7-460F-8A05-8B097982A139}" srcOrd="1" destOrd="0" presId="urn:microsoft.com/office/officeart/2005/8/layout/hierarchy6"/>
    <dgm:cxn modelId="{20510D04-809A-40FF-9117-146BE8770B5B}" type="presParOf" srcId="{030B0E4D-67D7-460F-8A05-8B097982A139}" destId="{A81D09B6-6D9A-4C8E-8D82-1B07DE0EF36C}" srcOrd="0" destOrd="0" presId="urn:microsoft.com/office/officeart/2005/8/layout/hierarchy6"/>
    <dgm:cxn modelId="{F6B44E89-F1B8-416D-8CC0-CD185328D365}" type="presParOf" srcId="{030B0E4D-67D7-460F-8A05-8B097982A139}" destId="{91303781-ADA8-476A-A564-B05A1BB2DB58}" srcOrd="1" destOrd="0" presId="urn:microsoft.com/office/officeart/2005/8/layout/hierarchy6"/>
    <dgm:cxn modelId="{77504ECA-711B-44E6-884D-67B982A77D8D}" type="presParOf" srcId="{91303781-ADA8-476A-A564-B05A1BB2DB58}" destId="{6880F1A7-65B8-443E-AACC-06695B714C98}" srcOrd="0" destOrd="0" presId="urn:microsoft.com/office/officeart/2005/8/layout/hierarchy6"/>
    <dgm:cxn modelId="{394C4D53-EE23-4535-9C61-C21A7480FCA1}" type="presParOf" srcId="{91303781-ADA8-476A-A564-B05A1BB2DB58}" destId="{90BAD7F1-2146-4FB9-AB0E-37E29A3DA502}" srcOrd="1" destOrd="0" presId="urn:microsoft.com/office/officeart/2005/8/layout/hierarchy6"/>
    <dgm:cxn modelId="{6B99C2A4-25B9-40B9-8C1D-EB3BEF05F558}" type="presParOf" srcId="{90BAD7F1-2146-4FB9-AB0E-37E29A3DA502}" destId="{4E1558F3-73CC-4D7E-B5E6-17443F392E66}" srcOrd="0" destOrd="0" presId="urn:microsoft.com/office/officeart/2005/8/layout/hierarchy6"/>
    <dgm:cxn modelId="{1E520BBA-6505-4640-AA0E-052B8B4AA6FC}" type="presParOf" srcId="{90BAD7F1-2146-4FB9-AB0E-37E29A3DA502}" destId="{5F0183F6-FDEE-450B-AE6B-CA6AEC9012BE}" srcOrd="1" destOrd="0" presId="urn:microsoft.com/office/officeart/2005/8/layout/hierarchy6"/>
    <dgm:cxn modelId="{04B56610-F2CB-4A23-80B5-DD5433142E6A}" type="presParOf" srcId="{5F0183F6-FDEE-450B-AE6B-CA6AEC9012BE}" destId="{224F030F-22BE-473D-AA9E-569FA3C28B4D}" srcOrd="0" destOrd="0" presId="urn:microsoft.com/office/officeart/2005/8/layout/hierarchy6"/>
    <dgm:cxn modelId="{0DDA5F86-F82A-48AE-B72B-CDFD9A802071}" type="presParOf" srcId="{5F0183F6-FDEE-450B-AE6B-CA6AEC9012BE}" destId="{0D953A39-A2C8-4744-A914-13D16F57FC42}" srcOrd="1" destOrd="0" presId="urn:microsoft.com/office/officeart/2005/8/layout/hierarchy6"/>
    <dgm:cxn modelId="{8316A2D3-F57D-4C88-ACA3-2D5ABFA0EB71}" type="presParOf" srcId="{90BAD7F1-2146-4FB9-AB0E-37E29A3DA502}" destId="{BB8DABE5-64B4-437D-8F4D-FE9379AAC519}" srcOrd="2" destOrd="0" presId="urn:microsoft.com/office/officeart/2005/8/layout/hierarchy6"/>
    <dgm:cxn modelId="{E96E61DE-47E6-458D-BB21-2837CDCCE1DD}" type="presParOf" srcId="{90BAD7F1-2146-4FB9-AB0E-37E29A3DA502}" destId="{7BDC2557-ECDC-4C43-919A-24DE2DD046E4}" srcOrd="3" destOrd="0" presId="urn:microsoft.com/office/officeart/2005/8/layout/hierarchy6"/>
    <dgm:cxn modelId="{312AF8E8-3193-4302-B492-37A8792383FC}" type="presParOf" srcId="{7BDC2557-ECDC-4C43-919A-24DE2DD046E4}" destId="{915B3388-FEAB-42C1-8A41-2A3C3DE16E6E}" srcOrd="0" destOrd="0" presId="urn:microsoft.com/office/officeart/2005/8/layout/hierarchy6"/>
    <dgm:cxn modelId="{812ACF22-C2CA-4BFD-B77C-E622D23776F3}" type="presParOf" srcId="{7BDC2557-ECDC-4C43-919A-24DE2DD046E4}" destId="{CB66D164-EAC0-48F7-B13A-93BA3DEB2C8B}" srcOrd="1" destOrd="0" presId="urn:microsoft.com/office/officeart/2005/8/layout/hierarchy6"/>
    <dgm:cxn modelId="{50EAAC86-C2C8-4F01-BC97-4CF6193DE800}" type="presParOf" srcId="{030B0E4D-67D7-460F-8A05-8B097982A139}" destId="{748A9779-23C5-4F04-96A3-11EB975FF046}" srcOrd="2" destOrd="0" presId="urn:microsoft.com/office/officeart/2005/8/layout/hierarchy6"/>
    <dgm:cxn modelId="{B4BA0A95-945F-40EA-95E6-77E4D67EC979}" type="presParOf" srcId="{030B0E4D-67D7-460F-8A05-8B097982A139}" destId="{9673C2F0-4CF5-4061-A523-3C6EDD21F911}" srcOrd="3" destOrd="0" presId="urn:microsoft.com/office/officeart/2005/8/layout/hierarchy6"/>
    <dgm:cxn modelId="{0BC8D0B7-9A2D-4015-87B2-9BCB9D60AFDB}" type="presParOf" srcId="{9673C2F0-4CF5-4061-A523-3C6EDD21F911}" destId="{76061642-2625-41D9-8E40-40AAC58A5296}" srcOrd="0" destOrd="0" presId="urn:microsoft.com/office/officeart/2005/8/layout/hierarchy6"/>
    <dgm:cxn modelId="{5570E9F2-EFA4-42DB-80E6-F3B6A11E7E2B}" type="presParOf" srcId="{9673C2F0-4CF5-4061-A523-3C6EDD21F911}" destId="{74718A75-0C6D-4A77-B1EF-DCFA72FACF3E}" srcOrd="1" destOrd="0" presId="urn:microsoft.com/office/officeart/2005/8/layout/hierarchy6"/>
    <dgm:cxn modelId="{82D94023-0B58-4C82-A813-2F3F04129884}" type="presParOf" srcId="{74718A75-0C6D-4A77-B1EF-DCFA72FACF3E}" destId="{6E549A6B-8881-427D-A7A3-5D402138922F}" srcOrd="0" destOrd="0" presId="urn:microsoft.com/office/officeart/2005/8/layout/hierarchy6"/>
    <dgm:cxn modelId="{C7D78B22-BA33-46DA-9353-651E51482156}" type="presParOf" srcId="{74718A75-0C6D-4A77-B1EF-DCFA72FACF3E}" destId="{0EE03870-CE95-4A09-BC05-790A31B41257}" srcOrd="1" destOrd="0" presId="urn:microsoft.com/office/officeart/2005/8/layout/hierarchy6"/>
    <dgm:cxn modelId="{D2038380-1519-4E1E-AD8C-E09D08A684C7}" type="presParOf" srcId="{0EE03870-CE95-4A09-BC05-790A31B41257}" destId="{6346E7F5-D802-4A26-B04C-E826BF3BF341}" srcOrd="0" destOrd="0" presId="urn:microsoft.com/office/officeart/2005/8/layout/hierarchy6"/>
    <dgm:cxn modelId="{A979F1A0-494C-4F19-A356-2412EE873B8E}" type="presParOf" srcId="{0EE03870-CE95-4A09-BC05-790A31B41257}" destId="{1CBB2289-A0CD-4F14-83FA-F5A22A1B9A20}" srcOrd="1" destOrd="0" presId="urn:microsoft.com/office/officeart/2005/8/layout/hierarchy6"/>
    <dgm:cxn modelId="{B81AD685-EE93-4968-81F9-3F0D0476E05C}" type="presParOf" srcId="{74718A75-0C6D-4A77-B1EF-DCFA72FACF3E}" destId="{CE25A3B6-14A2-4AD1-A75E-B04252B61506}" srcOrd="2" destOrd="0" presId="urn:microsoft.com/office/officeart/2005/8/layout/hierarchy6"/>
    <dgm:cxn modelId="{AE528F18-A145-4C2E-8885-597291959553}" type="presParOf" srcId="{74718A75-0C6D-4A77-B1EF-DCFA72FACF3E}" destId="{6C5F07E5-D0E0-45B3-9A00-18660CA20A43}" srcOrd="3" destOrd="0" presId="urn:microsoft.com/office/officeart/2005/8/layout/hierarchy6"/>
    <dgm:cxn modelId="{E6CD8DF1-74BA-43E7-99EF-45A667A304E1}" type="presParOf" srcId="{6C5F07E5-D0E0-45B3-9A00-18660CA20A43}" destId="{2D33F97F-75A7-4EF0-879C-EAF79C04AAB3}" srcOrd="0" destOrd="0" presId="urn:microsoft.com/office/officeart/2005/8/layout/hierarchy6"/>
    <dgm:cxn modelId="{445EC159-EF50-4DDF-A7B7-028E6C68A088}" type="presParOf" srcId="{6C5F07E5-D0E0-45B3-9A00-18660CA20A43}" destId="{A8985BF7-76C5-46D9-B7F3-7A21ECD1EFD0}" srcOrd="1" destOrd="0" presId="urn:microsoft.com/office/officeart/2005/8/layout/hierarchy6"/>
    <dgm:cxn modelId="{AC802B5E-EBA7-4203-9206-DAA12634926A}" type="presParOf" srcId="{74718A75-0C6D-4A77-B1EF-DCFA72FACF3E}" destId="{3412F7B5-61A9-4BD5-8D5D-A352EE717403}" srcOrd="4" destOrd="0" presId="urn:microsoft.com/office/officeart/2005/8/layout/hierarchy6"/>
    <dgm:cxn modelId="{E18B68D9-F1CD-4C8A-863E-FBA2086A194B}" type="presParOf" srcId="{74718A75-0C6D-4A77-B1EF-DCFA72FACF3E}" destId="{ED5D4443-A94A-4A6C-BBCD-45C0C6F7E5D8}" srcOrd="5" destOrd="0" presId="urn:microsoft.com/office/officeart/2005/8/layout/hierarchy6"/>
    <dgm:cxn modelId="{C957EA70-8638-4585-B182-42D17FB384B7}" type="presParOf" srcId="{ED5D4443-A94A-4A6C-BBCD-45C0C6F7E5D8}" destId="{26573DC0-2C3D-4E6F-9103-27070A2ACBA4}" srcOrd="0" destOrd="0" presId="urn:microsoft.com/office/officeart/2005/8/layout/hierarchy6"/>
    <dgm:cxn modelId="{17F85C28-7AF0-405C-8017-3B7F84645070}" type="presParOf" srcId="{ED5D4443-A94A-4A6C-BBCD-45C0C6F7E5D8}" destId="{2D517A2A-7E2B-44F2-B283-22DC2B1A19A0}" srcOrd="1" destOrd="0" presId="urn:microsoft.com/office/officeart/2005/8/layout/hierarchy6"/>
    <dgm:cxn modelId="{9B0575A8-6369-4887-8675-57AEC0BC53E4}" type="presParOf" srcId="{74718A75-0C6D-4A77-B1EF-DCFA72FACF3E}" destId="{CC46EFAF-56B5-4243-8E63-37E9BA5AB0F3}" srcOrd="6" destOrd="0" presId="urn:microsoft.com/office/officeart/2005/8/layout/hierarchy6"/>
    <dgm:cxn modelId="{8C60DF97-30C8-46CD-B203-767B3DD1521E}" type="presParOf" srcId="{74718A75-0C6D-4A77-B1EF-DCFA72FACF3E}" destId="{5B5A652B-853B-4B0C-B3BF-DFCBE59E2C75}" srcOrd="7" destOrd="0" presId="urn:microsoft.com/office/officeart/2005/8/layout/hierarchy6"/>
    <dgm:cxn modelId="{3A7B2795-EF09-4263-A50A-A5BB1FFC2F18}" type="presParOf" srcId="{5B5A652B-853B-4B0C-B3BF-DFCBE59E2C75}" destId="{657A91F1-0255-4A99-8A7B-0E205F0D4344}" srcOrd="0" destOrd="0" presId="urn:microsoft.com/office/officeart/2005/8/layout/hierarchy6"/>
    <dgm:cxn modelId="{9A62998A-965E-4872-9F86-361462DF4DE3}" type="presParOf" srcId="{5B5A652B-853B-4B0C-B3BF-DFCBE59E2C75}" destId="{2C0E5C6A-5B52-47B1-A0F5-1B8C73C8794E}" srcOrd="1" destOrd="0" presId="urn:microsoft.com/office/officeart/2005/8/layout/hierarchy6"/>
    <dgm:cxn modelId="{6712861F-56D0-438F-A042-EE5CF8B78A8A}" type="presParOf" srcId="{113E9614-6E9A-4ED6-9935-42925D38785A}" destId="{96464F8C-E070-4A85-8DC6-B431FB59F48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EA467-D86B-4958-9DB1-11907B62E29D}">
      <dsp:nvSpPr>
        <dsp:cNvPr id="0" name=""/>
        <dsp:cNvSpPr/>
      </dsp:nvSpPr>
      <dsp:spPr>
        <a:xfrm rot="5400000">
          <a:off x="257654" y="1239029"/>
          <a:ext cx="1050131" cy="98937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59C516-ACC9-4B14-99C0-B9CB070EAD8E}">
      <dsp:nvSpPr>
        <dsp:cNvPr id="0" name=""/>
        <dsp:cNvSpPr/>
      </dsp:nvSpPr>
      <dsp:spPr>
        <a:xfrm>
          <a:off x="203677" y="23283"/>
          <a:ext cx="1767802" cy="123740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kern="1200" dirty="0" smtClean="0"/>
            <a:t>An observed spectrum</a:t>
          </a:r>
          <a:endParaRPr lang="zh-CN" altLang="en-US" sz="1800" kern="1200" dirty="0"/>
        </a:p>
      </dsp:txBody>
      <dsp:txXfrm>
        <a:off x="264093" y="83699"/>
        <a:ext cx="1646970" cy="1116572"/>
      </dsp:txXfrm>
    </dsp:sp>
    <dsp:sp modelId="{BC16A8EB-3002-4DDD-B1C3-17B3E1A3A30E}">
      <dsp:nvSpPr>
        <dsp:cNvPr id="0" name=""/>
        <dsp:cNvSpPr/>
      </dsp:nvSpPr>
      <dsp:spPr>
        <a:xfrm>
          <a:off x="2051703" y="141298"/>
          <a:ext cx="1285731" cy="100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400" kern="1200" dirty="0"/>
        </a:p>
      </dsp:txBody>
      <dsp:txXfrm>
        <a:off x="2051703" y="141298"/>
        <a:ext cx="1285731" cy="1000125"/>
      </dsp:txXfrm>
    </dsp:sp>
    <dsp:sp modelId="{F60E02FA-30DD-412F-85A6-1DC3A57E6B02}">
      <dsp:nvSpPr>
        <dsp:cNvPr id="0" name=""/>
        <dsp:cNvSpPr/>
      </dsp:nvSpPr>
      <dsp:spPr>
        <a:xfrm rot="5400000">
          <a:off x="2027817" y="2577389"/>
          <a:ext cx="1050131" cy="11955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F7C6-AB68-40C3-8D6C-403280FF48D2}">
      <dsp:nvSpPr>
        <dsp:cNvPr id="0" name=""/>
        <dsp:cNvSpPr/>
      </dsp:nvSpPr>
      <dsp:spPr>
        <a:xfrm>
          <a:off x="1296137" y="1413297"/>
          <a:ext cx="1767802" cy="123740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kern="1200" dirty="0" smtClean="0"/>
            <a:t>Subtract the stellar absorption features</a:t>
          </a:r>
          <a:endParaRPr lang="zh-CN" altLang="en-US" sz="1800" kern="1200" dirty="0"/>
        </a:p>
      </dsp:txBody>
      <dsp:txXfrm>
        <a:off x="1356553" y="1473713"/>
        <a:ext cx="1646970" cy="1116572"/>
      </dsp:txXfrm>
    </dsp:sp>
    <dsp:sp modelId="{8456EFA5-88AF-42C3-A2E6-BE92CB5A71D4}">
      <dsp:nvSpPr>
        <dsp:cNvPr id="0" name=""/>
        <dsp:cNvSpPr/>
      </dsp:nvSpPr>
      <dsp:spPr>
        <a:xfrm>
          <a:off x="3084005" y="1470459"/>
          <a:ext cx="3448640" cy="1121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800" kern="1200" dirty="0" smtClean="0">
              <a:latin typeface="Times New Roman" pitchFamily="18" charset="0"/>
              <a:cs typeface="Times New Roman" pitchFamily="18" charset="0"/>
            </a:rPr>
            <a:t>Using stellar population synthesis to obtain a best-fitting stellar population model.</a:t>
          </a:r>
          <a:endParaRPr lang="zh-CN" alt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84005" y="1470459"/>
        <a:ext cx="3448640" cy="1121830"/>
      </dsp:txXfrm>
    </dsp:sp>
    <dsp:sp modelId="{43DA3E25-1A0E-4E12-820D-BEB1F0D3DCF5}">
      <dsp:nvSpPr>
        <dsp:cNvPr id="0" name=""/>
        <dsp:cNvSpPr/>
      </dsp:nvSpPr>
      <dsp:spPr>
        <a:xfrm>
          <a:off x="3215293" y="2803311"/>
          <a:ext cx="1767802" cy="123740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/>
            <a:t>Gaussian fit</a:t>
          </a:r>
          <a:endParaRPr lang="zh-CN" altLang="en-US" sz="1800" kern="1200" dirty="0"/>
        </a:p>
      </dsp:txBody>
      <dsp:txXfrm>
        <a:off x="3275709" y="2863727"/>
        <a:ext cx="1646970" cy="1116572"/>
      </dsp:txXfrm>
    </dsp:sp>
    <dsp:sp modelId="{F382D479-BB02-4457-9E83-CD52594EC30C}">
      <dsp:nvSpPr>
        <dsp:cNvPr id="0" name=""/>
        <dsp:cNvSpPr/>
      </dsp:nvSpPr>
      <dsp:spPr>
        <a:xfrm>
          <a:off x="4983096" y="2921326"/>
          <a:ext cx="1285731" cy="100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700" kern="1200" dirty="0"/>
        </a:p>
      </dsp:txBody>
      <dsp:txXfrm>
        <a:off x="4983096" y="2921326"/>
        <a:ext cx="1285731" cy="10001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064E8-3B79-4D7B-9354-F03C9C8B0FDC}">
      <dsp:nvSpPr>
        <dsp:cNvPr id="0" name=""/>
        <dsp:cNvSpPr/>
      </dsp:nvSpPr>
      <dsp:spPr>
        <a:xfrm>
          <a:off x="1766882" y="456690"/>
          <a:ext cx="2314570" cy="1202938"/>
        </a:xfrm>
        <a:prstGeom prst="flowChartDecis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>
              <a:latin typeface="Times New Roman" pitchFamily="18" charset="0"/>
              <a:cs typeface="Times New Roman" pitchFamily="18" charset="0"/>
            </a:rPr>
            <a:t>Hα emission is detected at greater than 3σ ?</a:t>
          </a:r>
          <a:endParaRPr lang="zh-CN" altLang="en-US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5525" y="757425"/>
        <a:ext cx="1157285" cy="601469"/>
      </dsp:txXfrm>
    </dsp:sp>
    <dsp:sp modelId="{A81D09B6-6D9A-4C8E-8D82-1B07DE0EF36C}">
      <dsp:nvSpPr>
        <dsp:cNvPr id="0" name=""/>
        <dsp:cNvSpPr/>
      </dsp:nvSpPr>
      <dsp:spPr>
        <a:xfrm>
          <a:off x="1176695" y="1659629"/>
          <a:ext cx="1747472" cy="325166"/>
        </a:xfrm>
        <a:custGeom>
          <a:avLst/>
          <a:gdLst/>
          <a:ahLst/>
          <a:cxnLst/>
          <a:rect l="0" t="0" r="0" b="0"/>
          <a:pathLst>
            <a:path>
              <a:moveTo>
                <a:pt x="1747472" y="0"/>
              </a:moveTo>
              <a:lnTo>
                <a:pt x="1747472" y="162583"/>
              </a:lnTo>
              <a:lnTo>
                <a:pt x="0" y="162583"/>
              </a:lnTo>
              <a:lnTo>
                <a:pt x="0" y="3251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80F1A7-65B8-443E-AACC-06695B714C98}">
      <dsp:nvSpPr>
        <dsp:cNvPr id="0" name=""/>
        <dsp:cNvSpPr/>
      </dsp:nvSpPr>
      <dsp:spPr>
        <a:xfrm>
          <a:off x="567006" y="1984796"/>
          <a:ext cx="1219376" cy="8129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>
              <a:latin typeface="Times New Roman" pitchFamily="18" charset="0"/>
              <a:cs typeface="Times New Roman" pitchFamily="18" charset="0"/>
            </a:rPr>
            <a:t>non emission-line galaxy</a:t>
          </a:r>
          <a:endParaRPr lang="zh-CN" altLang="en-US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0816" y="2008606"/>
        <a:ext cx="1171756" cy="765297"/>
      </dsp:txXfrm>
    </dsp:sp>
    <dsp:sp modelId="{4E1558F3-73CC-4D7E-B5E6-17443F392E66}">
      <dsp:nvSpPr>
        <dsp:cNvPr id="0" name=""/>
        <dsp:cNvSpPr/>
      </dsp:nvSpPr>
      <dsp:spPr>
        <a:xfrm>
          <a:off x="611666" y="2797713"/>
          <a:ext cx="565028" cy="325166"/>
        </a:xfrm>
        <a:custGeom>
          <a:avLst/>
          <a:gdLst/>
          <a:ahLst/>
          <a:cxnLst/>
          <a:rect l="0" t="0" r="0" b="0"/>
          <a:pathLst>
            <a:path>
              <a:moveTo>
                <a:pt x="565028" y="0"/>
              </a:moveTo>
              <a:lnTo>
                <a:pt x="565028" y="162583"/>
              </a:lnTo>
              <a:lnTo>
                <a:pt x="0" y="162583"/>
              </a:lnTo>
              <a:lnTo>
                <a:pt x="0" y="3251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4F030F-22BE-473D-AA9E-569FA3C28B4D}">
      <dsp:nvSpPr>
        <dsp:cNvPr id="0" name=""/>
        <dsp:cNvSpPr/>
      </dsp:nvSpPr>
      <dsp:spPr>
        <a:xfrm>
          <a:off x="228185" y="3122880"/>
          <a:ext cx="766963" cy="8129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>
              <a:latin typeface="Times New Roman" pitchFamily="18" charset="0"/>
              <a:cs typeface="Times New Roman" pitchFamily="18" charset="0"/>
            </a:rPr>
            <a:t>passive</a:t>
          </a:r>
          <a:endParaRPr lang="zh-CN" altLang="en-US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0649" y="3145344"/>
        <a:ext cx="722035" cy="767989"/>
      </dsp:txXfrm>
    </dsp:sp>
    <dsp:sp modelId="{BB8DABE5-64B4-437D-8F4D-FE9379AAC519}">
      <dsp:nvSpPr>
        <dsp:cNvPr id="0" name=""/>
        <dsp:cNvSpPr/>
      </dsp:nvSpPr>
      <dsp:spPr>
        <a:xfrm>
          <a:off x="1176695" y="2797713"/>
          <a:ext cx="566388" cy="325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583"/>
              </a:lnTo>
              <a:lnTo>
                <a:pt x="566388" y="162583"/>
              </a:lnTo>
              <a:lnTo>
                <a:pt x="566388" y="3251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5B3388-FEAB-42C1-8A41-2A3C3DE16E6E}">
      <dsp:nvSpPr>
        <dsp:cNvPr id="0" name=""/>
        <dsp:cNvSpPr/>
      </dsp:nvSpPr>
      <dsp:spPr>
        <a:xfrm>
          <a:off x="1360961" y="3122880"/>
          <a:ext cx="764243" cy="8129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>
              <a:latin typeface="Times New Roman" pitchFamily="18" charset="0"/>
              <a:cs typeface="Times New Roman" pitchFamily="18" charset="0"/>
            </a:rPr>
            <a:t>Hα_weak</a:t>
          </a:r>
          <a:endParaRPr lang="zh-CN" altLang="en-US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83345" y="3145264"/>
        <a:ext cx="719475" cy="768149"/>
      </dsp:txXfrm>
    </dsp:sp>
    <dsp:sp modelId="{748A9779-23C5-4F04-96A3-11EB975FF046}">
      <dsp:nvSpPr>
        <dsp:cNvPr id="0" name=""/>
        <dsp:cNvSpPr/>
      </dsp:nvSpPr>
      <dsp:spPr>
        <a:xfrm>
          <a:off x="2924167" y="1659629"/>
          <a:ext cx="1747472" cy="325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583"/>
              </a:lnTo>
              <a:lnTo>
                <a:pt x="1747472" y="162583"/>
              </a:lnTo>
              <a:lnTo>
                <a:pt x="1747472" y="3251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061642-2625-41D9-8E40-40AAC58A5296}">
      <dsp:nvSpPr>
        <dsp:cNvPr id="0" name=""/>
        <dsp:cNvSpPr/>
      </dsp:nvSpPr>
      <dsp:spPr>
        <a:xfrm>
          <a:off x="4061952" y="1984796"/>
          <a:ext cx="1219376" cy="8129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>
              <a:latin typeface="Times New Roman" pitchFamily="18" charset="0"/>
              <a:cs typeface="Times New Roman" pitchFamily="18" charset="0"/>
            </a:rPr>
            <a:t>emission-line galaxy</a:t>
          </a:r>
          <a:endParaRPr lang="zh-CN" altLang="en-US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85762" y="2008606"/>
        <a:ext cx="1171756" cy="765297"/>
      </dsp:txXfrm>
    </dsp:sp>
    <dsp:sp modelId="{6E549A6B-8881-427D-A7A3-5D402138922F}">
      <dsp:nvSpPr>
        <dsp:cNvPr id="0" name=""/>
        <dsp:cNvSpPr/>
      </dsp:nvSpPr>
      <dsp:spPr>
        <a:xfrm>
          <a:off x="2878578" y="2797713"/>
          <a:ext cx="1793062" cy="325166"/>
        </a:xfrm>
        <a:custGeom>
          <a:avLst/>
          <a:gdLst/>
          <a:ahLst/>
          <a:cxnLst/>
          <a:rect l="0" t="0" r="0" b="0"/>
          <a:pathLst>
            <a:path>
              <a:moveTo>
                <a:pt x="1793062" y="0"/>
              </a:moveTo>
              <a:lnTo>
                <a:pt x="1793062" y="162583"/>
              </a:lnTo>
              <a:lnTo>
                <a:pt x="0" y="162583"/>
              </a:lnTo>
              <a:lnTo>
                <a:pt x="0" y="3251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6E7F5-D802-4A26-B04C-E826BF3BF341}">
      <dsp:nvSpPr>
        <dsp:cNvPr id="0" name=""/>
        <dsp:cNvSpPr/>
      </dsp:nvSpPr>
      <dsp:spPr>
        <a:xfrm>
          <a:off x="2491017" y="3122880"/>
          <a:ext cx="775120" cy="8129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>
              <a:latin typeface="Times New Roman" pitchFamily="18" charset="0"/>
              <a:cs typeface="Times New Roman" pitchFamily="18" charset="0"/>
            </a:rPr>
            <a:t>Star forming</a:t>
          </a:r>
          <a:endParaRPr lang="zh-CN" altLang="en-US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13719" y="3145582"/>
        <a:ext cx="729716" cy="767513"/>
      </dsp:txXfrm>
    </dsp:sp>
    <dsp:sp modelId="{CE25A3B6-14A2-4AD1-A75E-B04252B61506}">
      <dsp:nvSpPr>
        <dsp:cNvPr id="0" name=""/>
        <dsp:cNvSpPr/>
      </dsp:nvSpPr>
      <dsp:spPr>
        <a:xfrm>
          <a:off x="4071920" y="2797713"/>
          <a:ext cx="599719" cy="325166"/>
        </a:xfrm>
        <a:custGeom>
          <a:avLst/>
          <a:gdLst/>
          <a:ahLst/>
          <a:cxnLst/>
          <a:rect l="0" t="0" r="0" b="0"/>
          <a:pathLst>
            <a:path>
              <a:moveTo>
                <a:pt x="599719" y="0"/>
              </a:moveTo>
              <a:lnTo>
                <a:pt x="599719" y="162583"/>
              </a:lnTo>
              <a:lnTo>
                <a:pt x="0" y="162583"/>
              </a:lnTo>
              <a:lnTo>
                <a:pt x="0" y="3251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33F97F-75A7-4EF0-879C-EAF79C04AAB3}">
      <dsp:nvSpPr>
        <dsp:cNvPr id="0" name=""/>
        <dsp:cNvSpPr/>
      </dsp:nvSpPr>
      <dsp:spPr>
        <a:xfrm>
          <a:off x="3631951" y="3122880"/>
          <a:ext cx="879938" cy="8129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>
              <a:latin typeface="Times New Roman" pitchFamily="18" charset="0"/>
              <a:cs typeface="Times New Roman" pitchFamily="18" charset="0"/>
            </a:rPr>
            <a:t>composite</a:t>
          </a:r>
          <a:endParaRPr lang="zh-CN" altLang="en-US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55761" y="3146690"/>
        <a:ext cx="832318" cy="765297"/>
      </dsp:txXfrm>
    </dsp:sp>
    <dsp:sp modelId="{3412F7B5-61A9-4BD5-8D5D-A352EE717403}">
      <dsp:nvSpPr>
        <dsp:cNvPr id="0" name=""/>
        <dsp:cNvSpPr/>
      </dsp:nvSpPr>
      <dsp:spPr>
        <a:xfrm>
          <a:off x="4671640" y="2797713"/>
          <a:ext cx="629618" cy="325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583"/>
              </a:lnTo>
              <a:lnTo>
                <a:pt x="629618" y="162583"/>
              </a:lnTo>
              <a:lnTo>
                <a:pt x="629618" y="3251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73DC0-2C3D-4E6F-9103-27070A2ACBA4}">
      <dsp:nvSpPr>
        <dsp:cNvPr id="0" name=""/>
        <dsp:cNvSpPr/>
      </dsp:nvSpPr>
      <dsp:spPr>
        <a:xfrm>
          <a:off x="4877702" y="3122880"/>
          <a:ext cx="847112" cy="8129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>
              <a:latin typeface="Times New Roman" pitchFamily="18" charset="0"/>
              <a:cs typeface="Times New Roman" pitchFamily="18" charset="0"/>
            </a:rPr>
            <a:t>LINER</a:t>
          </a:r>
          <a:endParaRPr lang="zh-CN" altLang="en-US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01512" y="3146690"/>
        <a:ext cx="799492" cy="765297"/>
      </dsp:txXfrm>
    </dsp:sp>
    <dsp:sp modelId="{CC46EFAF-56B5-4243-8E63-37E9BA5AB0F3}">
      <dsp:nvSpPr>
        <dsp:cNvPr id="0" name=""/>
        <dsp:cNvSpPr/>
      </dsp:nvSpPr>
      <dsp:spPr>
        <a:xfrm>
          <a:off x="4671640" y="2797713"/>
          <a:ext cx="1799805" cy="325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583"/>
              </a:lnTo>
              <a:lnTo>
                <a:pt x="1799805" y="162583"/>
              </a:lnTo>
              <a:lnTo>
                <a:pt x="1799805" y="3251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7A91F1-0255-4A99-8A7B-0E205F0D4344}">
      <dsp:nvSpPr>
        <dsp:cNvPr id="0" name=""/>
        <dsp:cNvSpPr/>
      </dsp:nvSpPr>
      <dsp:spPr>
        <a:xfrm>
          <a:off x="6090628" y="3122880"/>
          <a:ext cx="761634" cy="8129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err="1" smtClean="0">
              <a:latin typeface="Times New Roman" pitchFamily="18" charset="0"/>
              <a:cs typeface="Times New Roman" pitchFamily="18" charset="0"/>
            </a:rPr>
            <a:t>Seyfert</a:t>
          </a:r>
          <a:endParaRPr lang="zh-CN" altLang="en-US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12935" y="3145187"/>
        <a:ext cx="717020" cy="7683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9A78A-1429-451A-A271-78ECC887EB81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6966-1AB6-4B3E-B01F-5FB73E3137FD}" type="slidenum">
              <a:rPr lang="zh-CN" altLang="en-US" smtClean="0"/>
              <a:pPr/>
              <a:t>‹#›</a:t>
            </a:fld>
            <a:endParaRPr lang="en-US" altLang="zh-CN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794-FCB0-406D-A761-87234C4FF8C7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aseline="0">
                <a:latin typeface="Times New Roman" pitchFamily="18" charset="0"/>
                <a:ea typeface="隶书" pitchFamily="49" charset="-122"/>
              </a:defRPr>
            </a:lvl1pPr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aseline="0">
                <a:latin typeface="Times New Roman" pitchFamily="18" charset="0"/>
                <a:ea typeface="宋体" pitchFamily="2" charset="-122"/>
              </a:defRPr>
            </a:lvl1pPr>
            <a:lvl2pPr>
              <a:defRPr sz="2400" baseline="0">
                <a:latin typeface="Times New Roman" pitchFamily="18" charset="0"/>
                <a:ea typeface="宋体" pitchFamily="2" charset="-122"/>
              </a:defRPr>
            </a:lvl2pPr>
            <a:lvl3pPr>
              <a:defRPr sz="2000" baseline="0">
                <a:latin typeface="Times New Roman" pitchFamily="18" charset="0"/>
                <a:ea typeface="宋体" pitchFamily="2" charset="-122"/>
              </a:defRPr>
            </a:lvl3pPr>
            <a:lvl4pPr>
              <a:defRPr sz="1600" baseline="0">
                <a:latin typeface="Times New Roman" pitchFamily="18" charset="0"/>
                <a:ea typeface="宋体" pitchFamily="2" charset="-122"/>
              </a:defRPr>
            </a:lvl4pPr>
          </a:lstStyle>
          <a:p>
            <a:pPr lvl="0" eaLnBrk="1" latinLnBrk="0" hangingPunct="1"/>
            <a:r>
              <a:rPr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lang="zh-CN" altLang="en-US" dirty="0" smtClean="0"/>
              <a:t>第二级</a:t>
            </a:r>
          </a:p>
          <a:p>
            <a:pPr lvl="2" eaLnBrk="1" latinLnBrk="0" hangingPunct="1"/>
            <a:r>
              <a:rPr lang="zh-CN" altLang="en-US" dirty="0" smtClean="0"/>
              <a:t>第三级</a:t>
            </a:r>
          </a:p>
          <a:p>
            <a:pPr lvl="3" eaLnBrk="1" latinLnBrk="0" hangingPunct="1"/>
            <a:r>
              <a:rPr lang="zh-CN" altLang="en-US" dirty="0" smtClean="0"/>
              <a:t>第四级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9719-1A99-4BF0-AA00-7676CA3F81B4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9C1E-5B68-4FFF-8008-CAA56AFC2A81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D462C-E6E5-4CD3-A2FB-525EBCE55F46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7B09-49DA-4D16-A0B4-8CAABF3E7235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00A1-D098-454F-A351-8E68D0377C3F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BB2F-D422-4CEF-9A6F-E935338BB7CD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B2D3-DDAA-41D6-948F-230FD3710D28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E0228-260E-4844-9E75-F9A70FB45FC3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98F58A0C-A76E-4FDE-B074-CF1FFE180D7F}" type="slidenum">
              <a:rPr lang="zh-CN" altLang="en-US" smtClean="0"/>
              <a:pPr/>
              <a:t>‹#›</a:t>
            </a:fld>
            <a:endParaRPr lang="en-US" altLang="zh-CN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602682"/>
            <a:ext cx="7772400" cy="1538286"/>
          </a:xfrm>
        </p:spPr>
        <p:txBody>
          <a:bodyPr/>
          <a:lstStyle/>
          <a:p>
            <a:r>
              <a:rPr lang="en-US" altLang="zh-CN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Spectral classification of galaxies of LAMOST DR3</a:t>
            </a:r>
            <a:endParaRPr lang="zh-CN" altLang="en-US" dirty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67744" y="4005064"/>
            <a:ext cx="5544616" cy="1752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it-IT" altLang="zh-CN" sz="2800" dirty="0">
                <a:solidFill>
                  <a:schemeClr val="tx1"/>
                </a:solidFill>
                <a:latin typeface="Times New Roman" pitchFamily="18" charset="0"/>
                <a:ea typeface="隶书" pitchFamily="49" charset="-122"/>
              </a:rPr>
              <a:t>Li-Li </a:t>
            </a:r>
            <a:r>
              <a:rPr lang="it-IT" altLang="zh-CN" sz="2800" dirty="0" smtClean="0">
                <a:solidFill>
                  <a:schemeClr val="tx1"/>
                </a:solidFill>
                <a:latin typeface="Times New Roman" pitchFamily="18" charset="0"/>
                <a:ea typeface="隶书" pitchFamily="49" charset="-122"/>
              </a:rPr>
              <a:t>Wang</a:t>
            </a:r>
          </a:p>
          <a:p>
            <a:pPr algn="l"/>
            <a:r>
              <a:rPr lang="it-IT" altLang="zh-CN" sz="2800" i="1" u="sng" dirty="0" smtClean="0">
                <a:solidFill>
                  <a:schemeClr val="tx1"/>
                </a:solidFill>
                <a:latin typeface="Times New Roman" pitchFamily="18" charset="0"/>
                <a:ea typeface="隶书" pitchFamily="49" charset="-122"/>
              </a:rPr>
              <a:t>llwang@nao.cas.cn</a:t>
            </a:r>
          </a:p>
          <a:p>
            <a:pPr algn="l"/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  <a:ea typeface="隶书" pitchFamily="49" charset="-122"/>
              </a:rPr>
              <a:t>National Astronomical 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隶书" pitchFamily="49" charset="-122"/>
              </a:rPr>
              <a:t>Observatories</a:t>
            </a: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隶书" pitchFamily="49" charset="-122"/>
              </a:rPr>
              <a:t>February 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隶书" pitchFamily="49" charset="-122"/>
              </a:rPr>
              <a:t>19, 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隶书" pitchFamily="49" charset="-122"/>
              </a:rPr>
              <a:t>2017</a:t>
            </a:r>
            <a:endParaRPr lang="zh-CN" altLang="en-US" sz="2800" dirty="0" smtClean="0">
              <a:solidFill>
                <a:schemeClr val="tx1"/>
              </a:solidFill>
              <a:latin typeface="Times New Roman" pitchFamily="18" charset="0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960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 Classification </a:t>
            </a:r>
            <a:r>
              <a:rPr lang="en-US" altLang="zh-CN" dirty="0"/>
              <a:t>of galaxies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436588"/>
            <a:ext cx="8229600" cy="4686320"/>
          </a:xfrm>
        </p:spPr>
        <p:txBody>
          <a:bodyPr/>
          <a:lstStyle/>
          <a:p>
            <a:r>
              <a:rPr lang="en-US" altLang="zh-CN" dirty="0" smtClean="0"/>
              <a:t>Classification schema</a:t>
            </a:r>
            <a:endParaRPr lang="zh-CN" altLang="en-US" dirty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1318077751"/>
              </p:ext>
            </p:extLst>
          </p:nvPr>
        </p:nvGraphicFramePr>
        <p:xfrm>
          <a:off x="1524000" y="2276872"/>
          <a:ext cx="708044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圆角矩形 4"/>
          <p:cNvSpPr/>
          <p:nvPr/>
        </p:nvSpPr>
        <p:spPr>
          <a:xfrm>
            <a:off x="3779912" y="1844824"/>
            <a:ext cx="136815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 spectrum</a:t>
            </a:r>
            <a:endParaRPr lang="zh-CN" altLang="en-US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4463988" y="2424775"/>
            <a:ext cx="0" cy="3168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76256" y="4365104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Based on BPT diagram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4048" y="37797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54928" y="3779748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372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 Classification </a:t>
            </a:r>
            <a:r>
              <a:rPr lang="en-US" altLang="zh-CN" dirty="0"/>
              <a:t>of galaxies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4248472" cy="357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683568" y="4797152"/>
            <a:ext cx="4248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BPT diagram for emission-line galaxies in our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60848"/>
            <a:ext cx="3732791" cy="29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61911"/>
            <a:ext cx="3779912" cy="251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76548"/>
            <a:ext cx="3770026" cy="27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4932040" y="1707427"/>
            <a:ext cx="4176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red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segregation curve</a:t>
            </a:r>
            <a:r>
              <a:rPr lang="zh-CN" altLang="en-US" sz="1600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Kauffmann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et al.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2003a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32040" y="2564904"/>
            <a:ext cx="4032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blue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segregation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curve</a:t>
            </a:r>
            <a:r>
              <a:rPr lang="zh-CN" altLang="en-US" sz="1600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Kewley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et al.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2001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32040" y="3356992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green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segregation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curve</a:t>
            </a:r>
            <a:r>
              <a:rPr lang="zh-CN" altLang="en-US" sz="1600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Cid </a:t>
            </a:r>
            <a:r>
              <a:rPr lang="en-US" altLang="zh-CN" sz="1600" dirty="0" err="1">
                <a:latin typeface="Times New Roman" pitchFamily="18" charset="0"/>
                <a:cs typeface="Times New Roman" pitchFamily="18" charset="0"/>
              </a:rPr>
              <a:t>Fernandes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et al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. 2010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861" y="5157192"/>
            <a:ext cx="5601643" cy="166683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94946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4. Classification of </a:t>
            </a:r>
            <a:r>
              <a:rPr lang="en-US" altLang="zh-CN" dirty="0" smtClean="0"/>
              <a:t>galaxies-</a:t>
            </a:r>
            <a:br>
              <a:rPr lang="en-US" altLang="zh-CN" dirty="0" smtClean="0"/>
            </a:br>
            <a:r>
              <a:rPr lang="en-US" altLang="zh-CN" dirty="0"/>
              <a:t> </a:t>
            </a:r>
            <a:r>
              <a:rPr lang="en-US" altLang="zh-CN" dirty="0" smtClean="0"/>
              <a:t>                     </a:t>
            </a:r>
            <a:r>
              <a:rPr lang="en-US" altLang="zh-CN" sz="3100" dirty="0" smtClean="0"/>
              <a:t>Correlation </a:t>
            </a:r>
            <a:r>
              <a:rPr lang="en-US" altLang="zh-CN" sz="3100" dirty="0"/>
              <a:t>with morphological class</a:t>
            </a:r>
            <a:endParaRPr lang="zh-CN" altLang="en-US" sz="31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cs typeface="Times New Roman" pitchFamily="18" charset="0"/>
              </a:rPr>
              <a:t>morphological </a:t>
            </a:r>
            <a:r>
              <a:rPr lang="en-US" altLang="zh-CN" dirty="0" smtClean="0">
                <a:cs typeface="Times New Roman" pitchFamily="18" charset="0"/>
              </a:rPr>
              <a:t>types</a:t>
            </a:r>
            <a:r>
              <a:rPr lang="zh-CN" altLang="en-US" dirty="0" smtClean="0">
                <a:cs typeface="Times New Roman" pitchFamily="18" charset="0"/>
              </a:rPr>
              <a:t>：</a:t>
            </a:r>
            <a:r>
              <a:rPr lang="en-US" altLang="zh-CN" dirty="0" smtClean="0">
                <a:cs typeface="Times New Roman" pitchFamily="18" charset="0"/>
              </a:rPr>
              <a:t>early type and late type</a:t>
            </a:r>
            <a:endParaRPr lang="zh-CN" altLang="en-US" dirty="0"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" y="2924944"/>
            <a:ext cx="300267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24944"/>
            <a:ext cx="300421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553" y="2924944"/>
            <a:ext cx="2972992" cy="231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600295" y="5301208"/>
            <a:ext cx="5563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Distribution of concentration </a:t>
            </a:r>
            <a:r>
              <a:rPr lang="en-US" altLang="zh-CN" sz="1600" dirty="0" smtClean="0"/>
              <a:t>index, </a:t>
            </a:r>
            <a:r>
              <a:rPr lang="en-US" altLang="zh-CN" sz="1600" dirty="0"/>
              <a:t>(u - r) </a:t>
            </a:r>
            <a:r>
              <a:rPr lang="en-US" altLang="zh-CN" sz="1600" dirty="0" smtClean="0"/>
              <a:t>color, </a:t>
            </a:r>
            <a:r>
              <a:rPr lang="en-US" altLang="zh-CN" sz="1600" dirty="0"/>
              <a:t>D4000n</a:t>
            </a:r>
            <a:endParaRPr lang="zh-CN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218740"/>
            <a:ext cx="6779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researches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C=2.6,  u-r =2.22 to separate the early and late type;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D4000n is age indicator(D4000n=1.6)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1339" y="5639762"/>
            <a:ext cx="813690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find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that C = 2.7, (u - r )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=2.35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and D4000n=1.6 are the optimal separators among star-forming galaxies and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passive galaxies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8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r>
              <a:rPr lang="en-US" altLang="zh-CN" dirty="0"/>
              <a:t>4. Classification of </a:t>
            </a:r>
            <a:r>
              <a:rPr lang="en-US" altLang="zh-CN" dirty="0" smtClean="0"/>
              <a:t>galaxies- </a:t>
            </a:r>
            <a:r>
              <a:rPr lang="en-US" altLang="zh-CN" sz="3100" dirty="0"/>
              <a:t>Galaxy catalog</a:t>
            </a:r>
            <a:endParaRPr lang="zh-CN" altLang="en-US" sz="31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86320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A catalog of </a:t>
            </a:r>
            <a:r>
              <a:rPr lang="en-US" altLang="zh-CN" sz="2000" dirty="0" smtClean="0"/>
              <a:t>LAMOST DR3 </a:t>
            </a:r>
            <a:r>
              <a:rPr lang="en-US" altLang="zh-CN" sz="2000" dirty="0"/>
              <a:t>galaxies with </a:t>
            </a:r>
            <a:r>
              <a:rPr lang="en-US" altLang="zh-CN" sz="2000" dirty="0" smtClean="0"/>
              <a:t>classification </a:t>
            </a:r>
            <a:r>
              <a:rPr lang="en-US" altLang="zh-CN" sz="2000" dirty="0"/>
              <a:t>and related information are provided, </a:t>
            </a:r>
            <a:r>
              <a:rPr lang="en-US" altLang="zh-CN" sz="2000" dirty="0" smtClean="0"/>
              <a:t>including 51,429 </a:t>
            </a:r>
            <a:r>
              <a:rPr lang="en-US" altLang="zh-CN" sz="2000" dirty="0"/>
              <a:t>entries (47,871 targets), in which 16,112 spectra (14,369 targets) are </a:t>
            </a:r>
            <a:r>
              <a:rPr lang="en-US" altLang="zh-CN" sz="2000" dirty="0" smtClean="0"/>
              <a:t>newly observed </a:t>
            </a:r>
            <a:r>
              <a:rPr lang="en-US" altLang="zh-CN" sz="2000" dirty="0"/>
              <a:t>while the others have been </a:t>
            </a:r>
            <a:r>
              <a:rPr lang="en-US" altLang="zh-CN" sz="2000" dirty="0" err="1"/>
              <a:t>spectroscopically</a:t>
            </a:r>
            <a:r>
              <a:rPr lang="en-US" altLang="zh-CN" sz="2000" dirty="0"/>
              <a:t> observed by </a:t>
            </a:r>
            <a:r>
              <a:rPr lang="en-US" altLang="zh-CN" sz="2000" dirty="0" smtClean="0"/>
              <a:t>SDSS.</a:t>
            </a:r>
            <a:endParaRPr lang="zh-CN" altLang="en-US" sz="2000" dirty="0"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7344816" cy="400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917880" y="2996952"/>
            <a:ext cx="2592288" cy="288032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528456" y="2996952"/>
            <a:ext cx="1709904" cy="2880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265792" y="2996952"/>
            <a:ext cx="989824" cy="28803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292192" y="2996952"/>
            <a:ext cx="1556744" cy="288032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876368" y="2996952"/>
            <a:ext cx="323464" cy="288032"/>
          </a:xfrm>
          <a:prstGeom prst="rect">
            <a:avLst/>
          </a:prstGeom>
          <a:noFill/>
          <a:ln>
            <a:solidFill>
              <a:srgbClr val="5C9E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260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 Average spectra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86320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we calculate the average spectra </a:t>
            </a:r>
            <a:r>
              <a:rPr lang="en-US" altLang="zh-CN" sz="2400" dirty="0" smtClean="0"/>
              <a:t>of different </a:t>
            </a:r>
            <a:r>
              <a:rPr lang="en-US" altLang="zh-CN" sz="2400" dirty="0"/>
              <a:t>classes to analyze </a:t>
            </a:r>
            <a:r>
              <a:rPr lang="en-US" altLang="zh-CN" sz="2400" dirty="0" smtClean="0"/>
              <a:t>the </a:t>
            </a:r>
            <a:r>
              <a:rPr lang="en-US" altLang="zh-CN" sz="2400" dirty="0"/>
              <a:t>typical line features of </a:t>
            </a:r>
            <a:r>
              <a:rPr lang="en-US" altLang="zh-CN" sz="2400" dirty="0" smtClean="0"/>
              <a:t>different classes, </a:t>
            </a:r>
            <a:r>
              <a:rPr lang="en-US" altLang="zh-CN" sz="2400" dirty="0"/>
              <a:t>and further </a:t>
            </a:r>
            <a:r>
              <a:rPr lang="en-US" altLang="zh-CN" sz="2400" dirty="0" smtClean="0"/>
              <a:t>explore what features </a:t>
            </a:r>
            <a:r>
              <a:rPr lang="en-US" altLang="zh-CN" sz="2400" dirty="0"/>
              <a:t>are sensitive to </a:t>
            </a:r>
            <a:r>
              <a:rPr lang="en-US" altLang="zh-CN" sz="2400" dirty="0" smtClean="0"/>
              <a:t>different </a:t>
            </a:r>
            <a:r>
              <a:rPr lang="en-US" altLang="zh-CN" sz="2400" dirty="0"/>
              <a:t>classes.</a:t>
            </a:r>
            <a:endParaRPr lang="en-US" altLang="zh-CN" sz="2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69372"/>
            <a:ext cx="5423471" cy="428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467544" y="3861048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Average spectra of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different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classes in our galaxy sample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06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 Average spectra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86320"/>
          </a:xfrm>
        </p:spPr>
        <p:txBody>
          <a:bodyPr/>
          <a:lstStyle/>
          <a:p>
            <a:r>
              <a:rPr lang="en-US" altLang="zh-CN" dirty="0" smtClean="0"/>
              <a:t>In D4000n –</a:t>
            </a:r>
            <a:r>
              <a:rPr lang="en-US" altLang="zh-CN" dirty="0" err="1" smtClean="0"/>
              <a:t>Hδ</a:t>
            </a:r>
            <a:r>
              <a:rPr lang="en-US" altLang="zh-CN" dirty="0" smtClean="0"/>
              <a:t> plane, </a:t>
            </a:r>
            <a:r>
              <a:rPr lang="en-US" altLang="zh-CN" dirty="0"/>
              <a:t>Our average </a:t>
            </a:r>
            <a:r>
              <a:rPr lang="en-US" altLang="zh-CN" dirty="0" smtClean="0"/>
              <a:t>spectra clearly follow the previous research: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6"/>
            <a:ext cx="4438211" cy="374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4697760" y="6211669"/>
            <a:ext cx="4266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D4000n </a:t>
            </a:r>
            <a:r>
              <a:rPr lang="en-US" altLang="zh-CN" sz="1400" dirty="0" err="1"/>
              <a:t>vs</a:t>
            </a:r>
            <a:r>
              <a:rPr lang="en-US" altLang="zh-CN" sz="1400" dirty="0"/>
              <a:t> </a:t>
            </a:r>
            <a:r>
              <a:rPr lang="en-US" altLang="zh-CN" sz="1400" dirty="0" err="1" smtClean="0"/>
              <a:t>Hδ</a:t>
            </a:r>
            <a:r>
              <a:rPr lang="en-US" altLang="zh-CN" sz="1400" dirty="0" smtClean="0"/>
              <a:t> </a:t>
            </a:r>
            <a:r>
              <a:rPr lang="en-US" altLang="zh-CN" sz="1400" dirty="0"/>
              <a:t>which display the recent star formation</a:t>
            </a:r>
            <a:endParaRPr lang="zh-CN" altLang="en-US" sz="1400" dirty="0"/>
          </a:p>
        </p:txBody>
      </p:sp>
      <p:sp>
        <p:nvSpPr>
          <p:cNvPr id="6" name="矩形 5"/>
          <p:cNvSpPr/>
          <p:nvPr/>
        </p:nvSpPr>
        <p:spPr>
          <a:xfrm>
            <a:off x="395536" y="2959784"/>
            <a:ext cx="4104456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Galaxies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located along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 straight line: low-mass star-forming galaxies are close to the top-left corner of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the plot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, while high-mass passive galaxies are in the bottom-right corner.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521500"/>
            <a:ext cx="2699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Kauffmann et al. </a:t>
            </a:r>
            <a:r>
              <a:rPr lang="en-US" altLang="zh-CN" dirty="0" smtClean="0"/>
              <a:t>2003b,c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560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5. Average </a:t>
            </a:r>
            <a:r>
              <a:rPr lang="en-US" altLang="zh-CN" dirty="0" smtClean="0"/>
              <a:t>spectra-</a:t>
            </a:r>
            <a:r>
              <a:rPr lang="en-US" altLang="zh-CN" dirty="0"/>
              <a:t> </a:t>
            </a:r>
            <a:r>
              <a:rPr lang="en-US" altLang="zh-CN" sz="3100" dirty="0" smtClean="0"/>
              <a:t>absorption-line </a:t>
            </a:r>
            <a:r>
              <a:rPr lang="en-US" altLang="zh-CN" sz="3100" dirty="0"/>
              <a:t>indices</a:t>
            </a:r>
            <a:endParaRPr lang="zh-CN" altLang="en-US" sz="31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3052936"/>
          </a:xfrm>
        </p:spPr>
        <p:txBody>
          <a:bodyPr>
            <a:noAutofit/>
          </a:bodyPr>
          <a:lstStyle/>
          <a:p>
            <a:r>
              <a:rPr lang="en-US" altLang="zh-CN" sz="2400" dirty="0">
                <a:cs typeface="Times New Roman" pitchFamily="18" charset="0"/>
              </a:rPr>
              <a:t>We calculate </a:t>
            </a:r>
            <a:r>
              <a:rPr lang="en-US" altLang="zh-CN" sz="2400" dirty="0" smtClean="0">
                <a:cs typeface="Times New Roman" pitchFamily="18" charset="0"/>
              </a:rPr>
              <a:t>absorption-line </a:t>
            </a:r>
            <a:r>
              <a:rPr lang="en-US" altLang="zh-CN" sz="2400" dirty="0">
                <a:cs typeface="Times New Roman" pitchFamily="18" charset="0"/>
              </a:rPr>
              <a:t>indices of the average </a:t>
            </a:r>
            <a:r>
              <a:rPr lang="en-US" altLang="zh-CN" sz="2400" dirty="0" smtClean="0">
                <a:cs typeface="Times New Roman" pitchFamily="18" charset="0"/>
              </a:rPr>
              <a:t>spectra, which are adopted from 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zh-CN" sz="2000" dirty="0" smtClean="0">
                <a:cs typeface="Times New Roman" pitchFamily="18" charset="0"/>
              </a:rPr>
              <a:t>Lick </a:t>
            </a:r>
            <a:r>
              <a:rPr lang="en-US" altLang="zh-CN" sz="2000" dirty="0">
                <a:cs typeface="Times New Roman" pitchFamily="18" charset="0"/>
              </a:rPr>
              <a:t>indices (</a:t>
            </a:r>
            <a:r>
              <a:rPr lang="en-US" altLang="zh-CN" sz="2000" dirty="0" err="1">
                <a:cs typeface="Times New Roman" pitchFamily="18" charset="0"/>
              </a:rPr>
              <a:t>Worthey</a:t>
            </a:r>
            <a:r>
              <a:rPr lang="en-US" altLang="zh-CN" sz="2000" dirty="0">
                <a:cs typeface="Times New Roman" pitchFamily="18" charset="0"/>
              </a:rPr>
              <a:t> et al. 1994; </a:t>
            </a:r>
            <a:r>
              <a:rPr lang="en-US" altLang="zh-CN" sz="2000" dirty="0" err="1">
                <a:cs typeface="Times New Roman" pitchFamily="18" charset="0"/>
              </a:rPr>
              <a:t>Worthey</a:t>
            </a:r>
            <a:r>
              <a:rPr lang="en-US" altLang="zh-CN" sz="2000" dirty="0">
                <a:cs typeface="Times New Roman" pitchFamily="18" charset="0"/>
              </a:rPr>
              <a:t> G. </a:t>
            </a:r>
            <a:r>
              <a:rPr lang="en-US" altLang="zh-CN" sz="2000" dirty="0" smtClean="0">
                <a:cs typeface="Times New Roman" pitchFamily="18" charset="0"/>
              </a:rPr>
              <a:t>&amp;</a:t>
            </a:r>
            <a:r>
              <a:rPr lang="en-US" altLang="zh-CN" sz="2000" dirty="0" err="1" smtClean="0">
                <a:cs typeface="Times New Roman" pitchFamily="18" charset="0"/>
              </a:rPr>
              <a:t>Ottaviani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>
                <a:cs typeface="Times New Roman" pitchFamily="18" charset="0"/>
              </a:rPr>
              <a:t>D. L. 1997</a:t>
            </a:r>
            <a:r>
              <a:rPr lang="en-US" altLang="zh-CN" sz="2000" dirty="0" smtClean="0">
                <a:cs typeface="Times New Roman" pitchFamily="18" charset="0"/>
              </a:rPr>
              <a:t>) 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zh-CN" sz="2000" dirty="0" smtClean="0">
                <a:cs typeface="Times New Roman" pitchFamily="18" charset="0"/>
              </a:rPr>
              <a:t>BH </a:t>
            </a:r>
            <a:r>
              <a:rPr lang="en-US" altLang="zh-CN" sz="2000" dirty="0">
                <a:cs typeface="Times New Roman" pitchFamily="18" charset="0"/>
              </a:rPr>
              <a:t>indices( </a:t>
            </a:r>
            <a:r>
              <a:rPr lang="en-US" altLang="zh-CN" sz="2000" dirty="0" err="1">
                <a:cs typeface="Times New Roman" pitchFamily="18" charset="0"/>
              </a:rPr>
              <a:t>Huchra</a:t>
            </a:r>
            <a:r>
              <a:rPr lang="en-US" altLang="zh-CN" sz="2000" dirty="0">
                <a:cs typeface="Times New Roman" pitchFamily="18" charset="0"/>
              </a:rPr>
              <a:t> et al. 1996</a:t>
            </a:r>
            <a:r>
              <a:rPr lang="en-US" altLang="zh-CN" sz="2000" dirty="0" smtClean="0">
                <a:cs typeface="Times New Roman" pitchFamily="18" charset="0"/>
              </a:rPr>
              <a:t>) 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zh-CN" sz="2000" dirty="0" smtClean="0">
                <a:cs typeface="Times New Roman" pitchFamily="18" charset="0"/>
              </a:rPr>
              <a:t>DTT </a:t>
            </a:r>
            <a:r>
              <a:rPr lang="en-US" altLang="zh-CN" sz="2000" dirty="0">
                <a:cs typeface="Times New Roman" pitchFamily="18" charset="0"/>
              </a:rPr>
              <a:t>indices( Diaz et al. 1989</a:t>
            </a:r>
            <a:r>
              <a:rPr lang="en-US" altLang="zh-CN" sz="2000" dirty="0" smtClean="0">
                <a:cs typeface="Times New Roman" pitchFamily="18" charset="0"/>
              </a:rPr>
              <a:t>)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zh-CN" sz="2000" dirty="0"/>
              <a:t>D4000n( </a:t>
            </a:r>
            <a:r>
              <a:rPr lang="en-US" altLang="zh-CN" sz="2000" dirty="0" err="1"/>
              <a:t>Balogh</a:t>
            </a:r>
            <a:r>
              <a:rPr lang="en-US" altLang="zh-CN" sz="2000" dirty="0"/>
              <a:t> et al. 1999)</a:t>
            </a:r>
            <a:endParaRPr lang="zh-CN" altLang="en-US" sz="2000" dirty="0"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69147"/>
            <a:ext cx="3552439" cy="548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17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 Average </a:t>
            </a:r>
            <a:r>
              <a:rPr lang="en-US" altLang="zh-CN" dirty="0" smtClean="0"/>
              <a:t>spectra-</a:t>
            </a:r>
            <a:r>
              <a:rPr lang="en-US" altLang="zh-CN" dirty="0"/>
              <a:t> </a:t>
            </a:r>
            <a:r>
              <a:rPr lang="en-US" altLang="zh-CN" sz="3200" dirty="0"/>
              <a:t>feature extraction</a:t>
            </a:r>
            <a:endParaRPr lang="zh-CN" altLang="en-U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" y="1412776"/>
            <a:ext cx="4211959" cy="505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4499992" y="1484784"/>
            <a:ext cx="424847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Extract some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spectral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features which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are sensitive to the galaxy classes: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G4300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, Fe4383,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Hβ, </a:t>
            </a:r>
            <a:r>
              <a:rPr lang="pt-BR" altLang="zh-CN" dirty="0">
                <a:latin typeface="Times New Roman" pitchFamily="18" charset="0"/>
                <a:cs typeface="Times New Roman" pitchFamily="18" charset="0"/>
              </a:rPr>
              <a:t>Fe5015, Mgb, </a:t>
            </a:r>
            <a:r>
              <a:rPr lang="pt-BR" altLang="zh-CN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pt-BR" altLang="zh-CN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altLang="zh-CN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altLang="zh-CN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pt-BR" altLang="zh-CN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；</a:t>
            </a:r>
            <a:endParaRPr lang="pt-BR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CN</a:t>
            </a:r>
            <a:r>
              <a:rPr lang="en-US" altLang="zh-CN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CN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, Mg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, Mg</a:t>
            </a:r>
            <a:r>
              <a:rPr lang="en-US" altLang="zh-CN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, CNB, HK, G,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MH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2" y="6469534"/>
            <a:ext cx="4283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capability 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of line indices to 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differentiate 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the spectral class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64088" y="4707141"/>
            <a:ext cx="3779912" cy="11233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300" dirty="0">
                <a:latin typeface="Times New Roman" pitchFamily="18" charset="0"/>
                <a:cs typeface="Times New Roman" pitchFamily="18" charset="0"/>
              </a:rPr>
              <a:t>Fe5015, </a:t>
            </a:r>
            <a:r>
              <a:rPr lang="en-US" altLang="zh-CN" sz="1300" dirty="0" err="1">
                <a:latin typeface="Times New Roman" pitchFamily="18" charset="0"/>
                <a:cs typeface="Times New Roman" pitchFamily="18" charset="0"/>
              </a:rPr>
              <a:t>Mgb</a:t>
            </a:r>
            <a:r>
              <a:rPr lang="en-US" altLang="zh-CN" sz="1300" dirty="0">
                <a:latin typeface="Times New Roman" pitchFamily="18" charset="0"/>
                <a:cs typeface="Times New Roman" pitchFamily="18" charset="0"/>
              </a:rPr>
              <a:t>, Mg</a:t>
            </a:r>
            <a:r>
              <a:rPr lang="en-US" altLang="zh-CN" sz="13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1300" dirty="0">
                <a:latin typeface="Times New Roman" pitchFamily="18" charset="0"/>
                <a:cs typeface="Times New Roman" pitchFamily="18" charset="0"/>
              </a:rPr>
              <a:t>, Mg</a:t>
            </a:r>
            <a:r>
              <a:rPr lang="en-US" altLang="zh-CN" sz="13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altLang="zh-CN" sz="1300" dirty="0">
                <a:latin typeface="Times New Roman" pitchFamily="18" charset="0"/>
                <a:cs typeface="Times New Roman" pitchFamily="18" charset="0"/>
              </a:rPr>
              <a:t>metal-sensitive </a:t>
            </a:r>
            <a:r>
              <a:rPr lang="en-US" altLang="zh-CN" sz="1300" dirty="0" smtClean="0">
                <a:latin typeface="Times New Roman" pitchFamily="18" charset="0"/>
                <a:cs typeface="Times New Roman" pitchFamily="18" charset="0"/>
              </a:rPr>
              <a:t>in the definitions: </a:t>
            </a:r>
            <a:r>
              <a:rPr lang="en-US" altLang="zh-CN" sz="1300" dirty="0">
                <a:latin typeface="Times New Roman" pitchFamily="18" charset="0"/>
                <a:cs typeface="Times New Roman" pitchFamily="18" charset="0"/>
              </a:rPr>
              <a:t>[Mg</a:t>
            </a:r>
            <a:r>
              <a:rPr lang="en-US" altLang="zh-CN" sz="13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1300" dirty="0">
                <a:latin typeface="Times New Roman" pitchFamily="18" charset="0"/>
                <a:cs typeface="Times New Roman" pitchFamily="18" charset="0"/>
              </a:rPr>
              <a:t>Fe], [</a:t>
            </a:r>
            <a:r>
              <a:rPr lang="en-US" altLang="zh-CN" sz="1300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altLang="zh-CN" sz="13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300" dirty="0" smtClean="0">
                <a:latin typeface="Times New Roman" pitchFamily="18" charset="0"/>
                <a:cs typeface="Times New Roman" pitchFamily="18" charset="0"/>
              </a:rPr>
              <a:t>Fe] and </a:t>
            </a:r>
            <a:r>
              <a:rPr lang="en-US" altLang="zh-CN" sz="13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CN" sz="1300" dirty="0" err="1">
                <a:latin typeface="Times New Roman" pitchFamily="18" charset="0"/>
                <a:cs typeface="Times New Roman" pitchFamily="18" charset="0"/>
              </a:rPr>
              <a:t>MgFe</a:t>
            </a:r>
            <a:r>
              <a:rPr lang="en-US" altLang="zh-CN" sz="13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l-GR" altLang="zh-CN" sz="1300" dirty="0" smtClean="0">
                <a:latin typeface="Times New Roman" pitchFamily="18" charset="0"/>
                <a:cs typeface="Times New Roman" pitchFamily="18" charset="0"/>
              </a:rPr>
              <a:t>΄</a:t>
            </a:r>
            <a:r>
              <a:rPr lang="en-US" altLang="zh-CN" sz="13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zh-CN" sz="1300" dirty="0" err="1" smtClean="0">
                <a:latin typeface="Times New Roman" pitchFamily="18" charset="0"/>
                <a:cs typeface="Times New Roman" pitchFamily="18" charset="0"/>
              </a:rPr>
              <a:t>Bruzual</a:t>
            </a:r>
            <a:r>
              <a:rPr lang="en-US" altLang="zh-CN" sz="13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altLang="zh-CN" sz="1300" dirty="0" err="1" smtClean="0">
                <a:latin typeface="Times New Roman" pitchFamily="18" charset="0"/>
                <a:cs typeface="Times New Roman" pitchFamily="18" charset="0"/>
              </a:rPr>
              <a:t>Charlot</a:t>
            </a:r>
            <a:r>
              <a:rPr lang="en-US" altLang="zh-CN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00" dirty="0">
                <a:latin typeface="Times New Roman" pitchFamily="18" charset="0"/>
                <a:cs typeface="Times New Roman" pitchFamily="18" charset="0"/>
              </a:rPr>
              <a:t>(2003) and Thomas et </a:t>
            </a:r>
            <a:r>
              <a:rPr lang="en-US" altLang="zh-CN" sz="1300" dirty="0" smtClean="0">
                <a:latin typeface="Times New Roman" pitchFamily="18" charset="0"/>
                <a:cs typeface="Times New Roman" pitchFamily="18" charset="0"/>
              </a:rPr>
              <a:t>al.(</a:t>
            </a:r>
            <a:r>
              <a:rPr lang="en-US" altLang="zh-CN" sz="1300" dirty="0">
                <a:latin typeface="Times New Roman" pitchFamily="18" charset="0"/>
                <a:cs typeface="Times New Roman" pitchFamily="18" charset="0"/>
              </a:rPr>
              <a:t>2003b</a:t>
            </a:r>
            <a:r>
              <a:rPr lang="en-US" altLang="zh-CN" sz="13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metallicity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star 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forming&lt;composite&lt;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Seyfert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&lt; LINER&lt;Hα-weak&lt;passive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64088" y="5931277"/>
            <a:ext cx="3779911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Hβ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BR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altLang="zh-CN" sz="1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pt-BR" altLang="zh-CN" sz="1400" baseline="-25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altLang="zh-CN" sz="1400" dirty="0"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pt-BR" altLang="zh-CN" sz="1400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altLang="zh-CN" sz="1400" dirty="0" smtClean="0">
                <a:latin typeface="Times New Roman" pitchFamily="18" charset="0"/>
                <a:cs typeface="Times New Roman" pitchFamily="18" charset="0"/>
              </a:rPr>
              <a:t> are age-sensitive(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Bruzual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Charlot2003,Gallazzi 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et al. 2003</a:t>
            </a:r>
            <a:r>
              <a:rPr lang="pt-BR" altLang="zh-CN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age: star forming&lt;composite&lt;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Seyfert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&lt;LINER&lt;</a:t>
            </a:r>
          </a:p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Hα-weak&lt;passive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352" y="1412776"/>
            <a:ext cx="4283904" cy="536453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4607432" y="2712545"/>
            <a:ext cx="9144" cy="13588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4607432" y="4077073"/>
            <a:ext cx="324608" cy="1797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32040" y="2780928"/>
            <a:ext cx="3977601" cy="83099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these features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are good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class tracers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that they can be taken into account for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spectral classification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932040" y="3750131"/>
            <a:ext cx="3959312" cy="83099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these features can be used for comprehending the physical parameters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of different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classes such as age and 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metallicity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 flipV="1">
            <a:off x="4625720" y="3146635"/>
            <a:ext cx="306320" cy="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004048" y="4599416"/>
            <a:ext cx="0" cy="163789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V="1">
            <a:off x="5004048" y="5287997"/>
            <a:ext cx="360040" cy="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flipV="1">
            <a:off x="5004048" y="6237311"/>
            <a:ext cx="360040" cy="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80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 </a:t>
            </a:r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632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One goal of this paper is to provide a spectral </a:t>
            </a:r>
            <a:r>
              <a:rPr lang="en-US" altLang="zh-CN" dirty="0" smtClean="0"/>
              <a:t>classification </a:t>
            </a:r>
            <a:r>
              <a:rPr lang="en-US" altLang="zh-CN" dirty="0"/>
              <a:t>of galaxies in </a:t>
            </a:r>
            <a:r>
              <a:rPr lang="en-US" altLang="zh-CN" dirty="0" smtClean="0"/>
              <a:t>LAMOST DR3 </a:t>
            </a:r>
            <a:r>
              <a:rPr lang="en-US" altLang="zh-CN" dirty="0"/>
              <a:t>according to spectral line features</a:t>
            </a:r>
            <a:r>
              <a:rPr lang="en-US" altLang="zh-CN" dirty="0" smtClean="0"/>
              <a:t>.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zh-CN" dirty="0" smtClean="0"/>
              <a:t>Flux re-calibration of </a:t>
            </a:r>
            <a:r>
              <a:rPr lang="en-US" altLang="zh-CN" dirty="0"/>
              <a:t>galaxy spectra</a:t>
            </a:r>
            <a:r>
              <a:rPr lang="en-US" altLang="zh-CN" dirty="0" smtClean="0"/>
              <a:t> in order to </a:t>
            </a:r>
            <a:r>
              <a:rPr lang="en-US" altLang="zh-CN" dirty="0"/>
              <a:t>overcome the error of population synthesis caused by </a:t>
            </a:r>
            <a:r>
              <a:rPr lang="en-US" altLang="zh-CN" dirty="0" smtClean="0"/>
              <a:t>the uncertainty </a:t>
            </a:r>
            <a:r>
              <a:rPr lang="en-US" altLang="zh-CN" dirty="0"/>
              <a:t>of the continua</a:t>
            </a:r>
            <a:endParaRPr lang="en-US" altLang="zh-CN" dirty="0" smtClean="0"/>
          </a:p>
          <a:p>
            <a:pPr lvl="1">
              <a:buFont typeface="Wingdings" pitchFamily="2" charset="2"/>
              <a:buChar char="ü"/>
            </a:pPr>
            <a:r>
              <a:rPr lang="en-US" altLang="zh-CN" dirty="0"/>
              <a:t>accurate measurement of emission line intensities </a:t>
            </a:r>
            <a:r>
              <a:rPr lang="en-US" altLang="zh-CN" dirty="0" smtClean="0"/>
              <a:t>subtracted </a:t>
            </a:r>
            <a:r>
              <a:rPr lang="en-US" altLang="zh-CN" dirty="0"/>
              <a:t>the </a:t>
            </a:r>
            <a:r>
              <a:rPr lang="en-US" altLang="zh-CN" dirty="0" smtClean="0"/>
              <a:t>best-fitting stellar </a:t>
            </a:r>
            <a:r>
              <a:rPr lang="en-US" altLang="zh-CN" dirty="0"/>
              <a:t>population </a:t>
            </a:r>
            <a:r>
              <a:rPr lang="en-US" altLang="zh-CN" dirty="0" smtClean="0"/>
              <a:t>model.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zh-CN" dirty="0"/>
              <a:t>classify the galaxies into six classes: passive, </a:t>
            </a:r>
            <a:r>
              <a:rPr lang="en-US" altLang="zh-CN" dirty="0" smtClean="0"/>
              <a:t>H-weak, star-forming</a:t>
            </a:r>
            <a:r>
              <a:rPr lang="en-US" altLang="zh-CN" dirty="0"/>
              <a:t>, composite, LINER and </a:t>
            </a:r>
            <a:r>
              <a:rPr lang="en-US" altLang="zh-CN" dirty="0" err="1" smtClean="0"/>
              <a:t>Seyfert</a:t>
            </a:r>
            <a:r>
              <a:rPr lang="en-US" altLang="zh-CN" dirty="0" smtClean="0"/>
              <a:t>.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zh-CN" dirty="0"/>
              <a:t>correlation with morphological types </a:t>
            </a:r>
            <a:r>
              <a:rPr lang="en-US" altLang="zh-CN" dirty="0" smtClean="0"/>
              <a:t>by three </a:t>
            </a:r>
            <a:r>
              <a:rPr lang="en-US" altLang="zh-CN" dirty="0"/>
              <a:t>parameters: concentration </a:t>
            </a:r>
            <a:r>
              <a:rPr lang="en-US" altLang="zh-CN" dirty="0" smtClean="0"/>
              <a:t>index, </a:t>
            </a:r>
            <a:r>
              <a:rPr lang="en-US" altLang="zh-CN" dirty="0"/>
              <a:t>(u - r) color, D4000n index.</a:t>
            </a:r>
            <a:endParaRPr lang="en-US" altLang="zh-CN" dirty="0" smtClean="0"/>
          </a:p>
          <a:p>
            <a:r>
              <a:rPr lang="en-US" altLang="zh-CN" dirty="0"/>
              <a:t>The other goal is to explore what spectral features are sensitive to </a:t>
            </a:r>
            <a:r>
              <a:rPr lang="en-US" altLang="zh-CN" dirty="0" smtClean="0"/>
              <a:t>different classes.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zh-CN" dirty="0"/>
              <a:t>calculate the average spectra of the six classes </a:t>
            </a:r>
            <a:r>
              <a:rPr lang="en-US" altLang="zh-CN" dirty="0" smtClean="0"/>
              <a:t>in order </a:t>
            </a:r>
            <a:r>
              <a:rPr lang="en-US" altLang="zh-CN" dirty="0"/>
              <a:t>to obtain the typical spectral features of each class</a:t>
            </a:r>
            <a:r>
              <a:rPr lang="en-US" altLang="zh-CN" dirty="0" smtClean="0"/>
              <a:t>.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zh-CN" dirty="0"/>
              <a:t>From </a:t>
            </a:r>
            <a:r>
              <a:rPr lang="en-US" altLang="zh-CN" dirty="0" smtClean="0"/>
              <a:t>the absorption </a:t>
            </a:r>
            <a:r>
              <a:rPr lang="en-US" altLang="zh-CN" dirty="0"/>
              <a:t>line indices of </a:t>
            </a:r>
            <a:r>
              <a:rPr lang="en-US" altLang="zh-CN" dirty="0" smtClean="0"/>
              <a:t>different </a:t>
            </a:r>
            <a:r>
              <a:rPr lang="en-US" altLang="zh-CN" dirty="0"/>
              <a:t>average spectra, we extract features sensitive to </a:t>
            </a:r>
            <a:r>
              <a:rPr lang="en-US" altLang="zh-CN" dirty="0" smtClean="0"/>
              <a:t>classes such </a:t>
            </a:r>
            <a:r>
              <a:rPr lang="en-US" altLang="zh-CN" dirty="0"/>
              <a:t>as </a:t>
            </a:r>
            <a:r>
              <a:rPr lang="en-US" altLang="zh-CN" dirty="0" smtClean="0"/>
              <a:t>Hβ, </a:t>
            </a:r>
            <a:r>
              <a:rPr lang="en-US" altLang="zh-CN" dirty="0"/>
              <a:t>Fe5015, </a:t>
            </a:r>
            <a:r>
              <a:rPr lang="en-US" altLang="zh-CN" dirty="0" err="1" smtClean="0"/>
              <a:t>Hγ</a:t>
            </a:r>
            <a:r>
              <a:rPr lang="en-US" altLang="zh-CN" baseline="-25000" dirty="0" err="1" smtClean="0"/>
              <a:t>A</a:t>
            </a:r>
            <a:r>
              <a:rPr lang="en-US" altLang="zh-CN" dirty="0"/>
              <a:t>, HK, and Mg</a:t>
            </a:r>
            <a:r>
              <a:rPr lang="en-US" altLang="zh-CN" baseline="-25000" dirty="0"/>
              <a:t>2</a:t>
            </a:r>
            <a:r>
              <a:rPr lang="en-US" altLang="zh-CN" dirty="0"/>
              <a:t> band, and investigate the correlation of </a:t>
            </a:r>
            <a:r>
              <a:rPr lang="en-US" altLang="zh-CN" dirty="0" smtClean="0"/>
              <a:t>some features </a:t>
            </a:r>
            <a:r>
              <a:rPr lang="en-US" altLang="zh-CN" dirty="0"/>
              <a:t>with age and </a:t>
            </a:r>
            <a:r>
              <a:rPr lang="en-US" altLang="zh-CN" dirty="0" err="1"/>
              <a:t>metallicity</a:t>
            </a:r>
            <a:r>
              <a:rPr lang="en-US" altLang="zh-CN" dirty="0"/>
              <a:t> of each class.</a:t>
            </a:r>
            <a:endParaRPr lang="en-US" altLang="zh-CN" dirty="0" smtClean="0"/>
          </a:p>
          <a:p>
            <a:pPr>
              <a:lnSpc>
                <a:spcPct val="120000"/>
              </a:lnSpc>
            </a:pPr>
            <a:r>
              <a:rPr lang="en-US" altLang="zh-CN" dirty="0"/>
              <a:t>In this work, we have presented a glimpse </a:t>
            </a:r>
            <a:r>
              <a:rPr lang="en-US" altLang="zh-CN" dirty="0" smtClean="0"/>
              <a:t>of classification </a:t>
            </a:r>
            <a:r>
              <a:rPr lang="en-US" altLang="zh-CN" dirty="0"/>
              <a:t>of galaxies by spectral lines, and following work will bring more insight </a:t>
            </a:r>
            <a:r>
              <a:rPr lang="en-US" altLang="zh-CN" dirty="0" smtClean="0"/>
              <a:t>to physical </a:t>
            </a:r>
            <a:r>
              <a:rPr lang="en-US" altLang="zh-CN" dirty="0"/>
              <a:t>properties of these </a:t>
            </a:r>
            <a:r>
              <a:rPr lang="en-US" altLang="zh-CN" dirty="0" smtClean="0"/>
              <a:t>different </a:t>
            </a:r>
            <a:r>
              <a:rPr lang="en-US" altLang="zh-CN" dirty="0"/>
              <a:t>classes.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468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END</a:t>
            </a:r>
            <a:br>
              <a:rPr lang="en-US" altLang="zh-CN" dirty="0" smtClean="0">
                <a:solidFill>
                  <a:srgbClr val="FF0000"/>
                </a:solidFill>
              </a:rPr>
            </a:br>
            <a:r>
              <a:rPr lang="en-US" altLang="zh-CN" dirty="0" smtClean="0">
                <a:solidFill>
                  <a:srgbClr val="FF0000"/>
                </a:solidFill>
              </a:rPr>
              <a:t>Thank you</a:t>
            </a:r>
            <a:r>
              <a:rPr lang="zh-CN" altLang="en-US" dirty="0" smtClean="0">
                <a:solidFill>
                  <a:srgbClr val="FF0000"/>
                </a:solidFill>
              </a:rPr>
              <a:t>！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17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Aim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628800"/>
            <a:ext cx="8686800" cy="4686320"/>
          </a:xfrm>
        </p:spPr>
        <p:txBody>
          <a:bodyPr/>
          <a:lstStyle/>
          <a:p>
            <a:r>
              <a:rPr lang="en-US" altLang="zh-CN" dirty="0"/>
              <a:t>Make </a:t>
            </a:r>
            <a:r>
              <a:rPr lang="en-US" altLang="zh-CN" dirty="0" smtClean="0"/>
              <a:t>spectral classification </a:t>
            </a:r>
            <a:r>
              <a:rPr lang="en-US" altLang="zh-CN" dirty="0"/>
              <a:t>of galaxies in the third data release of the Large Sky Area Multi-Object Fiber Spectroscopic Telescope(LAMOST) using spectral line </a:t>
            </a:r>
            <a:r>
              <a:rPr lang="en-US" altLang="zh-CN" dirty="0" smtClean="0"/>
              <a:t>features(</a:t>
            </a:r>
            <a:r>
              <a:rPr lang="pt-BR" altLang="zh-CN" dirty="0" smtClean="0"/>
              <a:t>H</a:t>
            </a:r>
            <a:r>
              <a:rPr lang="en-US" altLang="zh-CN" dirty="0" smtClean="0"/>
              <a:t>β</a:t>
            </a:r>
            <a:r>
              <a:rPr lang="pt-BR" altLang="zh-CN" dirty="0" smtClean="0"/>
              <a:t>, </a:t>
            </a:r>
            <a:r>
              <a:rPr lang="pt-BR" altLang="zh-CN" dirty="0"/>
              <a:t>[</a:t>
            </a:r>
            <a:r>
              <a:rPr lang="pt-BR" altLang="zh-CN" dirty="0" smtClean="0"/>
              <a:t>OIII]</a:t>
            </a:r>
            <a:r>
              <a:rPr lang="en-US" altLang="zh-CN" dirty="0" smtClean="0"/>
              <a:t>λ</a:t>
            </a:r>
            <a:r>
              <a:rPr lang="pt-BR" altLang="zh-CN" dirty="0" smtClean="0"/>
              <a:t>5007</a:t>
            </a:r>
            <a:r>
              <a:rPr lang="pt-BR" altLang="zh-CN" dirty="0"/>
              <a:t>, </a:t>
            </a:r>
            <a:r>
              <a:rPr lang="pt-BR" altLang="zh-CN" dirty="0" smtClean="0"/>
              <a:t>H</a:t>
            </a:r>
            <a:r>
              <a:rPr lang="en-US" altLang="zh-CN" dirty="0"/>
              <a:t>α</a:t>
            </a:r>
            <a:r>
              <a:rPr lang="pt-BR" altLang="zh-CN" dirty="0" smtClean="0"/>
              <a:t> </a:t>
            </a:r>
            <a:r>
              <a:rPr lang="pt-BR" altLang="zh-CN" dirty="0"/>
              <a:t>and [</a:t>
            </a:r>
            <a:r>
              <a:rPr lang="pt-BR" altLang="zh-CN" dirty="0" smtClean="0"/>
              <a:t>NII]</a:t>
            </a:r>
            <a:r>
              <a:rPr lang="en-US" altLang="zh-CN" dirty="0" smtClean="0"/>
              <a:t>λ</a:t>
            </a:r>
            <a:r>
              <a:rPr lang="pt-BR" altLang="zh-CN" dirty="0" smtClean="0"/>
              <a:t>6585</a:t>
            </a:r>
            <a:r>
              <a:rPr lang="en-US" altLang="zh-CN" dirty="0" smtClean="0"/>
              <a:t>).</a:t>
            </a:r>
          </a:p>
          <a:p>
            <a:r>
              <a:rPr lang="en-US" altLang="zh-CN" dirty="0" smtClean="0"/>
              <a:t>Compute average spectra for classes to understand </a:t>
            </a:r>
            <a:r>
              <a:rPr lang="en-US" altLang="zh-CN" dirty="0"/>
              <a:t>the typical line features of </a:t>
            </a:r>
            <a:r>
              <a:rPr lang="en-US" altLang="zh-CN" dirty="0" smtClean="0"/>
              <a:t>different classes.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121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8880"/>
            <a:ext cx="3346450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88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34968"/>
            <a:ext cx="8229600" cy="468632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altLang="zh-CN" dirty="0"/>
              <a:t>1. Introduction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altLang="zh-CN" dirty="0"/>
              <a:t>2. Data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altLang="zh-CN" dirty="0"/>
              <a:t>3. Line measurements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altLang="zh-CN" dirty="0"/>
              <a:t>4. </a:t>
            </a:r>
            <a:r>
              <a:rPr lang="en-US" altLang="zh-CN" dirty="0" smtClean="0"/>
              <a:t>Classification of galaxies</a:t>
            </a:r>
            <a:endParaRPr lang="en-US" altLang="zh-CN" dirty="0"/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altLang="zh-CN" dirty="0"/>
              <a:t>5. Average </a:t>
            </a:r>
            <a:r>
              <a:rPr lang="en-US" altLang="zh-CN" dirty="0" smtClean="0"/>
              <a:t>spectra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altLang="zh-CN" dirty="0" smtClean="0"/>
              <a:t>6. Summary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2101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</a:pPr>
            <a:r>
              <a:rPr lang="en-US" altLang="zh-CN" dirty="0"/>
              <a:t>1. Introduction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628800"/>
            <a:ext cx="3498672" cy="1224136"/>
          </a:xfrm>
          <a:ln w="19050" cap="rnd"/>
          <a:effectLst>
            <a:glow rad="63500">
              <a:schemeClr val="accent5">
                <a:alpha val="45000"/>
                <a:satMod val="11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CN" dirty="0"/>
              <a:t>One of the major goals of extragalactic astronomy is to comprehend the nature of </a:t>
            </a:r>
            <a:r>
              <a:rPr lang="en-US" altLang="zh-CN" dirty="0" smtClean="0"/>
              <a:t>the diverse </a:t>
            </a:r>
            <a:r>
              <a:rPr lang="en-US" altLang="zh-CN" dirty="0"/>
              <a:t>galaxies.</a:t>
            </a:r>
            <a:endParaRPr lang="en-US" altLang="zh-CN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12775"/>
            <a:ext cx="2180748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30040"/>
            <a:ext cx="2176251" cy="21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右箭头 6"/>
          <p:cNvSpPr/>
          <p:nvPr/>
        </p:nvSpPr>
        <p:spPr>
          <a:xfrm rot="16200000">
            <a:off x="482408" y="2982091"/>
            <a:ext cx="756084" cy="569781"/>
          </a:xfrm>
          <a:prstGeom prst="ben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795" y="3730414"/>
            <a:ext cx="2848445" cy="2146858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971600" y="3501008"/>
            <a:ext cx="2994616" cy="180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first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step towards the goal is to classify them using some criteria and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compare their properties among the classes.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00" y="3730414"/>
            <a:ext cx="2823300" cy="212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8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1. 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In this work, we focus </a:t>
            </a:r>
            <a:r>
              <a:rPr lang="en-US" altLang="zh-CN" sz="2400" dirty="0" smtClean="0"/>
              <a:t>on: 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2400" dirty="0" smtClean="0"/>
              <a:t>make spectral classification </a:t>
            </a:r>
            <a:r>
              <a:rPr lang="en-US" altLang="zh-CN" sz="2400" dirty="0"/>
              <a:t>of </a:t>
            </a:r>
            <a:r>
              <a:rPr lang="en-US" altLang="zh-CN" sz="2400" dirty="0" smtClean="0"/>
              <a:t>galaxies based </a:t>
            </a:r>
            <a:r>
              <a:rPr lang="en-US" altLang="zh-CN" sz="2400" dirty="0"/>
              <a:t>on spectral line </a:t>
            </a:r>
            <a:r>
              <a:rPr lang="en-US" altLang="zh-CN" sz="2400" dirty="0" smtClean="0"/>
              <a:t>features;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2400" dirty="0" smtClean="0"/>
              <a:t>preliminarily </a:t>
            </a:r>
            <a:r>
              <a:rPr lang="en-US" altLang="zh-CN" sz="2400" dirty="0"/>
              <a:t>analyze the correlation of spectral classes </a:t>
            </a:r>
            <a:r>
              <a:rPr lang="en-US" altLang="zh-CN" sz="2400" dirty="0" smtClean="0"/>
              <a:t>with morphological types;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2400" dirty="0" smtClean="0"/>
              <a:t>investigate </a:t>
            </a:r>
            <a:r>
              <a:rPr lang="en-US" altLang="zh-CN" sz="2400" dirty="0"/>
              <a:t>typical spectral features of </a:t>
            </a:r>
            <a:r>
              <a:rPr lang="en-US" altLang="zh-CN" sz="2400" dirty="0" smtClean="0"/>
              <a:t>different </a:t>
            </a:r>
            <a:r>
              <a:rPr lang="en-US" altLang="zh-CN" sz="2400" dirty="0"/>
              <a:t>classes through average </a:t>
            </a:r>
            <a:r>
              <a:rPr lang="en-US" altLang="zh-CN" sz="2400" dirty="0" smtClean="0"/>
              <a:t>spectra;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2400" dirty="0"/>
              <a:t>and present a galaxy catalog with classification and related information</a:t>
            </a:r>
            <a:r>
              <a:rPr lang="en-US" altLang="zh-CN" sz="2400" dirty="0" smtClean="0"/>
              <a:t>.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27421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 Data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6288" y="2104256"/>
            <a:ext cx="3347864" cy="2620888"/>
          </a:xfrm>
          <a:ln w="127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altLang="zh-CN" sz="2000" dirty="0" smtClean="0"/>
              <a:t>Redshift: mean—0.093</a:t>
            </a:r>
            <a:r>
              <a:rPr lang="zh-CN" altLang="en-US" sz="2000" dirty="0" smtClean="0"/>
              <a:t>；</a:t>
            </a:r>
            <a:endParaRPr lang="en-US" altLang="zh-CN" sz="2000" dirty="0" smtClean="0"/>
          </a:p>
          <a:p>
            <a:r>
              <a:rPr lang="en-US" altLang="zh-CN" sz="2000" dirty="0"/>
              <a:t>The </a:t>
            </a:r>
            <a:r>
              <a:rPr lang="en-US" altLang="zh-CN" sz="2000" dirty="0" smtClean="0"/>
              <a:t>median values of </a:t>
            </a:r>
            <a:r>
              <a:rPr lang="en-US" altLang="zh-CN" sz="2000" dirty="0"/>
              <a:t>magnitude in </a:t>
            </a:r>
            <a:r>
              <a:rPr lang="en-US" altLang="zh-CN" sz="2000" i="1" dirty="0"/>
              <a:t>g</a:t>
            </a:r>
            <a:r>
              <a:rPr lang="en-US" altLang="zh-CN" sz="2000" dirty="0"/>
              <a:t>, </a:t>
            </a:r>
            <a:r>
              <a:rPr lang="en-US" altLang="zh-CN" sz="2000" i="1" dirty="0"/>
              <a:t>r</a:t>
            </a:r>
            <a:r>
              <a:rPr lang="en-US" altLang="zh-CN" sz="2000" dirty="0"/>
              <a:t> and </a:t>
            </a:r>
            <a:r>
              <a:rPr lang="en-US" altLang="zh-CN" sz="2000" i="1" dirty="0" err="1"/>
              <a:t>i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bands are </a:t>
            </a:r>
            <a:r>
              <a:rPr lang="en-US" altLang="zh-CN" sz="2000" dirty="0"/>
              <a:t>located at </a:t>
            </a:r>
            <a:r>
              <a:rPr lang="en-US" altLang="zh-CN" sz="2000" dirty="0" smtClean="0"/>
              <a:t>17.6, 16.9, </a:t>
            </a:r>
            <a:r>
              <a:rPr lang="en-US" altLang="zh-CN" sz="2000" dirty="0"/>
              <a:t>and </a:t>
            </a:r>
            <a:r>
              <a:rPr lang="en-US" altLang="zh-CN" sz="2000" dirty="0" smtClean="0"/>
              <a:t>16.4 respectively</a:t>
            </a:r>
            <a:r>
              <a:rPr lang="zh-CN" altLang="en-US" sz="2000" dirty="0"/>
              <a:t>；</a:t>
            </a:r>
            <a:endParaRPr lang="en-US" altLang="zh-CN" sz="2000" dirty="0" smtClean="0"/>
          </a:p>
          <a:p>
            <a:r>
              <a:rPr lang="en-US" altLang="zh-CN" sz="2000" dirty="0" smtClean="0"/>
              <a:t>S/N in </a:t>
            </a:r>
            <a:r>
              <a:rPr lang="en-US" altLang="zh-CN" sz="2000" i="1" dirty="0" smtClean="0"/>
              <a:t>r</a:t>
            </a:r>
            <a:r>
              <a:rPr lang="en-US" altLang="zh-CN" sz="2000" dirty="0" smtClean="0"/>
              <a:t> band: median—10</a:t>
            </a:r>
            <a:endParaRPr lang="zh-CN" alt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39" y="1747901"/>
            <a:ext cx="5709965" cy="303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7864" y="4778743"/>
            <a:ext cx="5544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The Galactic coordinates of all galaxies in LAMOST DR3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51520" y="5080625"/>
            <a:ext cx="3312368" cy="14492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Data selection: 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(1)redshift z&lt;=0.3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(2)With cross-matches in the photometric catalog of SDSS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(3) S/N&gt;=3 in r band</a:t>
            </a:r>
          </a:p>
        </p:txBody>
      </p:sp>
      <p:sp>
        <p:nvSpPr>
          <p:cNvPr id="8" name="右箭头 7"/>
          <p:cNvSpPr/>
          <p:nvPr/>
        </p:nvSpPr>
        <p:spPr>
          <a:xfrm>
            <a:off x="3563888" y="5764701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139952" y="5805264"/>
            <a:ext cx="3358612" cy="36933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Pick out 51429 spectra of galaxies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04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Line </a:t>
            </a:r>
            <a:r>
              <a:rPr lang="en-US" altLang="zh-CN" dirty="0" smtClean="0"/>
              <a:t>intensity measurements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425303"/>
            <a:ext cx="8229600" cy="4686320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Precise line intensity measurement plays the key role in the following </a:t>
            </a:r>
            <a:r>
              <a:rPr lang="en-US" altLang="zh-CN" sz="2400" dirty="0" smtClean="0"/>
              <a:t>classification.</a:t>
            </a: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3094909723"/>
              </p:ext>
            </p:extLst>
          </p:nvPr>
        </p:nvGraphicFramePr>
        <p:xfrm>
          <a:off x="2555776" y="2348880"/>
          <a:ext cx="65527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圆角矩形 4"/>
          <p:cNvSpPr/>
          <p:nvPr/>
        </p:nvSpPr>
        <p:spPr>
          <a:xfrm>
            <a:off x="35496" y="2503184"/>
            <a:ext cx="144016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Flux re-calibration</a:t>
            </a:r>
            <a:endParaRPr lang="zh-CN" altLang="en-US" dirty="0"/>
          </a:p>
        </p:txBody>
      </p:sp>
      <p:sp>
        <p:nvSpPr>
          <p:cNvPr id="6" name="右箭头 5"/>
          <p:cNvSpPr/>
          <p:nvPr/>
        </p:nvSpPr>
        <p:spPr>
          <a:xfrm>
            <a:off x="1907704" y="2791216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475656" y="3163603"/>
            <a:ext cx="1656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o correct the continuum of galaxy spectrum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44208" y="4005064"/>
            <a:ext cx="2592288" cy="26042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线形标注 2(带边框和强调线) 9"/>
          <p:cNvSpPr/>
          <p:nvPr/>
        </p:nvSpPr>
        <p:spPr>
          <a:xfrm>
            <a:off x="7236296" y="2924945"/>
            <a:ext cx="1907704" cy="864095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3485"/>
              <a:gd name="adj6" fmla="val -36124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requires accurate continua of galaxy spectra.</a:t>
            </a:r>
            <a:endParaRPr lang="zh-CN" alt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3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Line intensity measurements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1828800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 smtClean="0"/>
              <a:t>Flux re-calibration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zh-CN" sz="2000" dirty="0"/>
              <a:t>By cross-matching our sample with SDSS DR13 photometric catalog in 3 </a:t>
            </a:r>
            <a:r>
              <a:rPr lang="en-US" altLang="zh-CN" sz="2000" dirty="0" err="1" smtClean="0"/>
              <a:t>arcseconds</a:t>
            </a:r>
            <a:r>
              <a:rPr lang="en-US" altLang="zh-CN" sz="2000" dirty="0" smtClean="0"/>
              <a:t> radius</a:t>
            </a:r>
            <a:r>
              <a:rPr lang="en-US" altLang="zh-CN" sz="2000" dirty="0"/>
              <a:t>, we re-calibrate LAMOST </a:t>
            </a:r>
            <a:r>
              <a:rPr lang="en-US" altLang="zh-CN" sz="2000" dirty="0" smtClean="0"/>
              <a:t>fluxes </a:t>
            </a:r>
            <a:r>
              <a:rPr lang="en-US" altLang="zh-CN" sz="2000" dirty="0"/>
              <a:t>using the </a:t>
            </a:r>
            <a:r>
              <a:rPr lang="en-US" altLang="zh-CN" sz="2000" i="1" dirty="0"/>
              <a:t>g</a:t>
            </a:r>
            <a:r>
              <a:rPr lang="en-US" altLang="zh-CN" sz="2000" dirty="0"/>
              <a:t>, </a:t>
            </a:r>
            <a:r>
              <a:rPr lang="en-US" altLang="zh-CN" sz="2000" i="1" dirty="0"/>
              <a:t>r</a:t>
            </a:r>
            <a:r>
              <a:rPr lang="en-US" altLang="zh-CN" sz="2000" dirty="0"/>
              <a:t>, and </a:t>
            </a:r>
            <a:r>
              <a:rPr lang="en-US" altLang="zh-CN" sz="2000" i="1" dirty="0" err="1"/>
              <a:t>i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fiber </a:t>
            </a:r>
            <a:r>
              <a:rPr lang="en-US" altLang="zh-CN" sz="2000" dirty="0"/>
              <a:t>magnitudes. </a:t>
            </a:r>
            <a:endParaRPr lang="en-US" altLang="zh-CN" sz="2000" dirty="0" smtClean="0"/>
          </a:p>
          <a:p>
            <a:pPr lvl="1">
              <a:buFont typeface="Wingdings" pitchFamily="2" charset="2"/>
              <a:buChar char="ü"/>
            </a:pPr>
            <a:r>
              <a:rPr lang="en-US" altLang="zh-CN" sz="2000" dirty="0" smtClean="0"/>
              <a:t>The original fluxes </a:t>
            </a:r>
            <a:r>
              <a:rPr lang="en-US" altLang="zh-CN" sz="2000" dirty="0"/>
              <a:t>of LAMOST released spectra are corrected to the </a:t>
            </a:r>
            <a:r>
              <a:rPr lang="en-US" altLang="zh-CN" sz="2000" dirty="0" smtClean="0"/>
              <a:t> fluxes </a:t>
            </a:r>
            <a:r>
              <a:rPr lang="en-US" altLang="zh-CN" sz="2000" dirty="0"/>
              <a:t>which are corresponding </a:t>
            </a:r>
            <a:r>
              <a:rPr lang="en-US" altLang="zh-CN" sz="2000" dirty="0" smtClean="0"/>
              <a:t>to photometric </a:t>
            </a:r>
            <a:r>
              <a:rPr lang="en-US" altLang="zh-CN" sz="2000" dirty="0"/>
              <a:t>magnitudes by a low-order polynomial.</a:t>
            </a:r>
            <a:endParaRPr lang="en-US" altLang="zh-CN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1" y="3291420"/>
            <a:ext cx="4283967" cy="307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539552" y="6362164"/>
            <a:ext cx="47167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Comparison between LAMOST </a:t>
            </a:r>
            <a:r>
              <a:rPr lang="en-US" altLang="zh-CN" sz="1400" dirty="0" smtClean="0"/>
              <a:t>re-calibrated spectra </a:t>
            </a:r>
            <a:r>
              <a:rPr lang="en-US" altLang="zh-CN" sz="1400" dirty="0"/>
              <a:t>and the spectra of the </a:t>
            </a:r>
            <a:r>
              <a:rPr lang="en-US" altLang="zh-CN" sz="1400" dirty="0" smtClean="0"/>
              <a:t>same sources </a:t>
            </a:r>
            <a:r>
              <a:rPr lang="en-US" altLang="zh-CN" sz="1400" dirty="0"/>
              <a:t>from SDSS</a:t>
            </a:r>
            <a:endParaRPr lang="zh-CN" altLang="en-US" sz="1400" dirty="0"/>
          </a:p>
        </p:txBody>
      </p:sp>
      <p:sp>
        <p:nvSpPr>
          <p:cNvPr id="5" name="矩形 4"/>
          <p:cNvSpPr/>
          <p:nvPr/>
        </p:nvSpPr>
        <p:spPr>
          <a:xfrm>
            <a:off x="5256263" y="3645024"/>
            <a:ext cx="3838545" cy="175432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The standard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deviation (red dash curve) is less than 7% in the wavelength range from 4,500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Å to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8,000 Å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increases to 9% in the band below 4,500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Å due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to the rapid decline of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the instrumental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throughput.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9552" y="3212976"/>
            <a:ext cx="4608512" cy="3645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24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Line intensity measurements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18288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CN" sz="2000" dirty="0" smtClean="0"/>
          </a:p>
        </p:txBody>
      </p:sp>
      <p:sp>
        <p:nvSpPr>
          <p:cNvPr id="6" name="矩形 5"/>
          <p:cNvSpPr/>
          <p:nvPr/>
        </p:nvSpPr>
        <p:spPr>
          <a:xfrm>
            <a:off x="1835695" y="1844824"/>
            <a:ext cx="5529815" cy="465141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127" y="1873927"/>
            <a:ext cx="5493240" cy="42193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72998" y="6093296"/>
            <a:ext cx="4331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An example of stellar population synthesis</a:t>
            </a:r>
            <a:endParaRPr lang="zh-CN" altLang="en-US" dirty="0"/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5148064" y="2204864"/>
            <a:ext cx="396044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 flipV="1">
            <a:off x="5076056" y="3429000"/>
            <a:ext cx="468052" cy="288032"/>
          </a:xfrm>
          <a:prstGeom prst="straightConnector1">
            <a:avLst/>
          </a:prstGeom>
          <a:ln w="19050">
            <a:solidFill>
              <a:srgbClr val="10B4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>
            <a:off x="5544108" y="4647478"/>
            <a:ext cx="360040" cy="5040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20072" y="1873927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an observed spectrum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76056" y="3635732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best-fitting model spectrum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52120" y="4355812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subtraction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004048" y="4005064"/>
            <a:ext cx="144016" cy="14401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3833632" y="4365104"/>
            <a:ext cx="72008" cy="122413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3950216" y="4373104"/>
            <a:ext cx="72008" cy="122413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4572000" y="4149080"/>
            <a:ext cx="468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Hα</a:t>
            </a:r>
          </a:p>
          <a:p>
            <a:r>
              <a:rPr lang="en-US" altLang="zh-CN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NII</a:t>
            </a:r>
            <a:endParaRPr lang="zh-CN" alt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74852" y="4355812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Hβ</a:t>
            </a:r>
            <a:endParaRPr lang="zh-CN" alt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22224" y="4373104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OIII</a:t>
            </a:r>
            <a:endParaRPr lang="zh-CN" alt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15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1031</TotalTime>
  <Words>1216</Words>
  <Application>Microsoft Office PowerPoint</Application>
  <PresentationFormat>全屏显示(4:3)</PresentationFormat>
  <Paragraphs>124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黑体</vt:lpstr>
      <vt:lpstr>隶书</vt:lpstr>
      <vt:lpstr>宋体</vt:lpstr>
      <vt:lpstr>微软雅黑</vt:lpstr>
      <vt:lpstr>Arial</vt:lpstr>
      <vt:lpstr>Franklin Gothic Book</vt:lpstr>
      <vt:lpstr>Franklin Gothic Medium</vt:lpstr>
      <vt:lpstr>Times New Roman</vt:lpstr>
      <vt:lpstr>Wingdings</vt:lpstr>
      <vt:lpstr>Wingdings 2</vt:lpstr>
      <vt:lpstr>暗香扑面</vt:lpstr>
      <vt:lpstr>Spectral classification of galaxies of LAMOST DR3</vt:lpstr>
      <vt:lpstr>Aim</vt:lpstr>
      <vt:lpstr>OUTLINES</vt:lpstr>
      <vt:lpstr>1. Introduction</vt:lpstr>
      <vt:lpstr>1. Introduction</vt:lpstr>
      <vt:lpstr>2. Data</vt:lpstr>
      <vt:lpstr>3. Line intensity measurements</vt:lpstr>
      <vt:lpstr>3. Line intensity measurements</vt:lpstr>
      <vt:lpstr>3. Line intensity measurements</vt:lpstr>
      <vt:lpstr>4. Classification of galaxies</vt:lpstr>
      <vt:lpstr>4. Classification of galaxies</vt:lpstr>
      <vt:lpstr>4. Classification of galaxies-                       Correlation with morphological class</vt:lpstr>
      <vt:lpstr>4. Classification of galaxies- Galaxy catalog</vt:lpstr>
      <vt:lpstr>5. Average spectra</vt:lpstr>
      <vt:lpstr>5. Average spectra</vt:lpstr>
      <vt:lpstr>5. Average spectra- absorption-line indices</vt:lpstr>
      <vt:lpstr>5. Average spectra- feature extraction</vt:lpstr>
      <vt:lpstr>6. Summary</vt:lpstr>
      <vt:lpstr>END Thank you！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星系光谱分类与特征提取</dc:title>
  <dc:creator>wll</dc:creator>
  <cp:lastModifiedBy>wangrui</cp:lastModifiedBy>
  <cp:revision>121</cp:revision>
  <dcterms:created xsi:type="dcterms:W3CDTF">2016-12-20T02:23:52Z</dcterms:created>
  <dcterms:modified xsi:type="dcterms:W3CDTF">2017-02-16T07:53:02Z</dcterms:modified>
</cp:coreProperties>
</file>