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80" r:id="rId7"/>
    <p:sldId id="278" r:id="rId8"/>
    <p:sldId id="279" r:id="rId9"/>
    <p:sldId id="260" r:id="rId10"/>
    <p:sldId id="281" r:id="rId11"/>
    <p:sldId id="261" r:id="rId12"/>
    <p:sldId id="262" r:id="rId13"/>
    <p:sldId id="263" r:id="rId14"/>
    <p:sldId id="264" r:id="rId15"/>
    <p:sldId id="265" r:id="rId16"/>
    <p:sldId id="283" r:id="rId17"/>
    <p:sldId id="284" r:id="rId18"/>
    <p:sldId id="285" r:id="rId19"/>
    <p:sldId id="266" r:id="rId20"/>
    <p:sldId id="267" r:id="rId21"/>
    <p:sldId id="268" r:id="rId22"/>
    <p:sldId id="269" r:id="rId23"/>
    <p:sldId id="270" r:id="rId24"/>
    <p:sldId id="271" r:id="rId25"/>
    <p:sldId id="273" r:id="rId26"/>
    <p:sldId id="272" r:id="rId27"/>
    <p:sldId id="274" r:id="rId28"/>
    <p:sldId id="275" r:id="rId29"/>
    <p:sldId id="28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146941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406940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22009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136512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376150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284991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212713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326494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152807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96054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1A641B-6276-46AB-9C9F-7B8914826762}"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416597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A641B-6276-46AB-9C9F-7B8914826762}" type="datetimeFigureOut">
              <a:rPr lang="zh-CN" altLang="en-US" smtClean="0"/>
              <a:t>2017/2/18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2C403-A517-4227-944E-540189E92468}" type="slidenum">
              <a:rPr lang="zh-CN" altLang="en-US" smtClean="0"/>
              <a:t>‹#›</a:t>
            </a:fld>
            <a:endParaRPr lang="zh-CN" altLang="en-US"/>
          </a:p>
        </p:txBody>
      </p:sp>
    </p:spTree>
    <p:extLst>
      <p:ext uri="{BB962C8B-B14F-4D97-AF65-F5344CB8AC3E}">
        <p14:creationId xmlns:p14="http://schemas.microsoft.com/office/powerpoint/2010/main" val="35906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a:t>Alpha-Abundance of the Halo stars from LAMOST red giant samples</a:t>
            </a:r>
            <a:endParaRPr lang="zh-CN" altLang="en-US" dirty="0"/>
          </a:p>
        </p:txBody>
      </p:sp>
      <p:sp>
        <p:nvSpPr>
          <p:cNvPr id="3" name="副标题 2"/>
          <p:cNvSpPr>
            <a:spLocks noGrp="1"/>
          </p:cNvSpPr>
          <p:nvPr>
            <p:ph type="subTitle" idx="1"/>
          </p:nvPr>
        </p:nvSpPr>
        <p:spPr>
          <a:xfrm>
            <a:off x="1524000" y="3602038"/>
            <a:ext cx="9144000" cy="2016442"/>
          </a:xfrm>
        </p:spPr>
        <p:txBody>
          <a:bodyPr/>
          <a:lstStyle/>
          <a:p>
            <a:r>
              <a:rPr lang="zh-CN" altLang="en-US" dirty="0"/>
              <a:t>孙天成</a:t>
            </a:r>
            <a:endParaRPr lang="en-US" altLang="zh-CN" dirty="0"/>
          </a:p>
          <a:p>
            <a:r>
              <a:rPr lang="zh-CN" altLang="en-US" dirty="0"/>
              <a:t>指导老师：崔文元 刘超</a:t>
            </a:r>
            <a:endParaRPr lang="en-US" altLang="zh-CN" dirty="0"/>
          </a:p>
          <a:p>
            <a:r>
              <a:rPr lang="zh-CN" altLang="en-US" dirty="0"/>
              <a:t>单位：河北师范大学</a:t>
            </a:r>
            <a:endParaRPr lang="en-US" altLang="zh-CN" dirty="0"/>
          </a:p>
          <a:p>
            <a:endParaRPr lang="zh-CN" altLang="en-US" dirty="0"/>
          </a:p>
        </p:txBody>
      </p:sp>
    </p:spTree>
    <p:extLst>
      <p:ext uri="{BB962C8B-B14F-4D97-AF65-F5344CB8AC3E}">
        <p14:creationId xmlns:p14="http://schemas.microsoft.com/office/powerpoint/2010/main" val="2892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 y="192405"/>
            <a:ext cx="4763028" cy="4351338"/>
          </a:xfrm>
        </p:spPr>
      </p:pic>
      <p:sp>
        <p:nvSpPr>
          <p:cNvPr id="5" name="标题 4"/>
          <p:cNvSpPr>
            <a:spLocks noGrp="1"/>
          </p:cNvSpPr>
          <p:nvPr>
            <p:ph type="title"/>
          </p:nvPr>
        </p:nvSpPr>
        <p:spPr>
          <a:xfrm>
            <a:off x="5791200" y="365125"/>
            <a:ext cx="5562600" cy="6025515"/>
          </a:xfrm>
        </p:spPr>
        <p:txBody>
          <a:bodyPr>
            <a:normAutofit fontScale="90000"/>
          </a:bodyPr>
          <a:lstStyle/>
          <a:p>
            <a:r>
              <a:rPr lang="en-US" altLang="zh-CN" sz="2800" dirty="0"/>
              <a:t>Nissen&amp; Schuster(2011)</a:t>
            </a:r>
            <a:br>
              <a:rPr lang="en-US" altLang="zh-CN" sz="2800" dirty="0"/>
            </a:br>
            <a:r>
              <a:rPr lang="en-US" altLang="zh-CN" sz="2800" dirty="0"/>
              <a:t>solar neighborhood : halo kinematics.</a:t>
            </a:r>
            <a:br>
              <a:rPr lang="en-US" altLang="zh-CN" sz="2800" dirty="0"/>
            </a:br>
            <a:r>
              <a:rPr lang="en-US" altLang="zh-CN" sz="2800" dirty="0"/>
              <a:t>The two populations, high- and low-α stars, that were found to have different ratios of [α/Fe], [Na/Fe], and [Ni/Fe] in their first paper (NS10) are also separated in [Cu/Fe], [Zn/Fe], and [Ba/Y]. </a:t>
            </a:r>
            <a:br>
              <a:rPr lang="en-US" altLang="zh-CN" sz="2800" dirty="0"/>
            </a:br>
            <a:r>
              <a:rPr lang="en-US" altLang="zh-CN" sz="2800" dirty="0"/>
              <a:t>high-α stars: high SFR massive stars and SNe II </a:t>
            </a:r>
            <a:br>
              <a:rPr lang="en-US" altLang="zh-CN" sz="2800" dirty="0"/>
            </a:br>
            <a:r>
              <a:rPr lang="en-US" altLang="zh-CN" sz="2800" dirty="0"/>
              <a:t>low-α stars: a slower chemical evolution, relatively metal-poor SNe Ia and low-mass AGB stars in addition to the contributions from massive stars and Type II SNe.</a:t>
            </a:r>
            <a:endParaRPr lang="zh-CN" altLang="en-US" sz="28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 y="4543743"/>
            <a:ext cx="4763028" cy="2193290"/>
          </a:xfrm>
          <a:prstGeom prst="rect">
            <a:avLst/>
          </a:prstGeom>
        </p:spPr>
      </p:pic>
    </p:spTree>
    <p:extLst>
      <p:ext uri="{BB962C8B-B14F-4D97-AF65-F5344CB8AC3E}">
        <p14:creationId xmlns:p14="http://schemas.microsoft.com/office/powerpoint/2010/main" val="280236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Another work corroborates the suggestion that stars with low [α/Fe] ratios are predominant at larger distances than stars with higher [α/Fe] ratios(Fernández-</a:t>
            </a:r>
            <a:r>
              <a:rPr lang="en-US" altLang="zh-CN" dirty="0" err="1"/>
              <a:t>Alvar</a:t>
            </a:r>
            <a:r>
              <a:rPr lang="en-US" altLang="zh-CN" dirty="0"/>
              <a:t> et al. 2016), in agreement with previous work that inferred the distances for the low-α and high-α populations based on their kinematical properties (Nissen &amp; Schuster 2010, 2011; </a:t>
            </a:r>
            <a:r>
              <a:rPr lang="en-US" altLang="zh-CN" dirty="0" err="1"/>
              <a:t>Ishigaki</a:t>
            </a:r>
            <a:r>
              <a:rPr lang="en-US" altLang="zh-CN" dirty="0"/>
              <a:t> et al. 2010),they found the chemical trends inferred for stars ranging over distances from the Galactic center of 5 &lt; r &lt; 30 kpc, which suggest that, at r &gt; 15 kpc, a stellar population begins to dominate which formed with a different chemical-enrichment history than stars at r &lt; 10 kpc.</a:t>
            </a:r>
            <a:endParaRPr lang="zh-CN" altLang="en-US" dirty="0"/>
          </a:p>
        </p:txBody>
      </p:sp>
    </p:spTree>
    <p:extLst>
      <p:ext uri="{BB962C8B-B14F-4D97-AF65-F5344CB8AC3E}">
        <p14:creationId xmlns:p14="http://schemas.microsoft.com/office/powerpoint/2010/main" val="294992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748" y="6278880"/>
            <a:ext cx="10012892" cy="359728"/>
          </a:xfrm>
        </p:spPr>
        <p:txBody>
          <a:bodyPr>
            <a:normAutofit fontScale="90000"/>
          </a:bodyPr>
          <a:lstStyle/>
          <a:p>
            <a:r>
              <a:rPr lang="en-US" altLang="zh-CN" dirty="0"/>
              <a:t>Fernández-</a:t>
            </a:r>
            <a:r>
              <a:rPr lang="en-US" altLang="zh-CN" dirty="0" err="1"/>
              <a:t>Alvar</a:t>
            </a:r>
            <a:r>
              <a:rPr lang="en-US" altLang="zh-CN" dirty="0"/>
              <a:t> et al. 2016</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748" y="403224"/>
            <a:ext cx="7452572" cy="5589429"/>
          </a:xfrm>
        </p:spPr>
      </p:pic>
    </p:spTree>
    <p:extLst>
      <p:ext uri="{BB962C8B-B14F-4D97-AF65-F5344CB8AC3E}">
        <p14:creationId xmlns:p14="http://schemas.microsoft.com/office/powerpoint/2010/main" val="292228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460500"/>
          </a:xfrm>
        </p:spPr>
        <p:txBody>
          <a:bodyPr/>
          <a:lstStyle/>
          <a:p>
            <a:r>
              <a:rPr lang="en-US" altLang="zh-CN" dirty="0"/>
              <a:t>LAMOST DR2 K giants sample</a:t>
            </a:r>
            <a:br>
              <a:rPr lang="en-US" altLang="zh-CN" dirty="0"/>
            </a:br>
            <a:endParaRPr lang="zh-CN" altLang="en-US" dirty="0"/>
          </a:p>
        </p:txBody>
      </p:sp>
      <p:sp>
        <p:nvSpPr>
          <p:cNvPr id="3" name="内容占位符 2"/>
          <p:cNvSpPr>
            <a:spLocks noGrp="1"/>
          </p:cNvSpPr>
          <p:nvPr>
            <p:ph idx="1"/>
          </p:nvPr>
        </p:nvSpPr>
        <p:spPr>
          <a:xfrm>
            <a:off x="838200" y="1341120"/>
            <a:ext cx="10515600" cy="4835843"/>
          </a:xfrm>
        </p:spPr>
        <p:txBody>
          <a:bodyPr/>
          <a:lstStyle/>
          <a:p>
            <a:r>
              <a:rPr lang="en-US" altLang="zh-CN" dirty="0"/>
              <a:t>Liu et al. (2014) presented a support vector machine classifier to identify the K giant stars from the LAMOST survey directly using their spectral line features. The completeness of the identification is about 75% for tests based on LAMOST stellar parameters. The contamination in the identified K giant sample is lower than 2.5%. Applying the classification method to about four million LAMOST spectra observed during the pilot survey and the first year survey, they select 454180 K giant candidates.</a:t>
            </a:r>
          </a:p>
          <a:p>
            <a:r>
              <a:rPr lang="en-US" altLang="zh-CN" dirty="0"/>
              <a:t>LAMOST has obtained spectra for over 4.1 million objects and measured three stellar labels (</a:t>
            </a:r>
            <a:r>
              <a:rPr lang="en-US" altLang="zh-CN" dirty="0" err="1"/>
              <a:t>Teff</a:t>
            </a:r>
            <a:r>
              <a:rPr lang="en-US" altLang="zh-CN" dirty="0"/>
              <a:t>, log g, [Fe/H]) for ∼2.2 million stars. </a:t>
            </a:r>
            <a:endParaRPr lang="zh-CN" altLang="en-US" dirty="0"/>
          </a:p>
          <a:p>
            <a:endParaRPr lang="zh-CN" altLang="en-US" dirty="0"/>
          </a:p>
        </p:txBody>
      </p:sp>
    </p:spTree>
    <p:extLst>
      <p:ext uri="{BB962C8B-B14F-4D97-AF65-F5344CB8AC3E}">
        <p14:creationId xmlns:p14="http://schemas.microsoft.com/office/powerpoint/2010/main" val="323594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en-US" altLang="zh-CN" dirty="0"/>
            </a:br>
            <a:r>
              <a:rPr lang="en-US" altLang="zh-CN" dirty="0"/>
              <a:t>Determination of the distance and alpha abundance </a:t>
            </a:r>
            <a:br>
              <a:rPr lang="en-US" altLang="zh-CN" dirty="0"/>
            </a:br>
            <a:endParaRPr lang="zh-CN" altLang="en-US" dirty="0"/>
          </a:p>
        </p:txBody>
      </p:sp>
      <p:sp>
        <p:nvSpPr>
          <p:cNvPr id="3" name="内容占位符 2"/>
          <p:cNvSpPr>
            <a:spLocks noGrp="1"/>
          </p:cNvSpPr>
          <p:nvPr>
            <p:ph idx="1"/>
          </p:nvPr>
        </p:nvSpPr>
        <p:spPr/>
        <p:txBody>
          <a:bodyPr>
            <a:normAutofit lnSpcReduction="10000"/>
          </a:bodyPr>
          <a:lstStyle/>
          <a:p>
            <a:r>
              <a:rPr lang="en-US" altLang="zh-CN" dirty="0"/>
              <a:t>Distance</a:t>
            </a:r>
          </a:p>
          <a:p>
            <a:r>
              <a:rPr lang="en-US" altLang="zh-CN" dirty="0"/>
              <a:t>Based on a Bayesian method, which compare measured stellar parameters to a grid of synthetic isochrones (Teff ,log g, and [Fe/H]), Carlin presented distances to stars contained by LAMOST DR2 catalogue (Carlin et al. 2015).Note that in this particular data-driven technique, to provide a unbiased distances so that we can use it to map the distribution of stellar populations and explore the kinematics and chemistry formation in the Milky Way, they avoid bringing in a priors hypothesis about perplexing property of the stellar populations. </a:t>
            </a:r>
          </a:p>
          <a:p>
            <a:r>
              <a:rPr lang="en-US" altLang="zh-CN" dirty="0"/>
              <a:t>20% overestimate </a:t>
            </a:r>
            <a:r>
              <a:rPr lang="zh-CN" altLang="en-US" dirty="0"/>
              <a:t>？</a:t>
            </a:r>
          </a:p>
        </p:txBody>
      </p:sp>
    </p:spTree>
    <p:extLst>
      <p:ext uri="{BB962C8B-B14F-4D97-AF65-F5344CB8AC3E}">
        <p14:creationId xmlns:p14="http://schemas.microsoft.com/office/powerpoint/2010/main" val="299782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75920"/>
            <a:ext cx="10515600" cy="5801043"/>
          </a:xfrm>
        </p:spPr>
        <p:txBody>
          <a:bodyPr>
            <a:normAutofit/>
          </a:bodyPr>
          <a:lstStyle/>
          <a:p>
            <a:r>
              <a:rPr lang="en-US" altLang="zh-CN" dirty="0"/>
              <a:t>Alpha abundance</a:t>
            </a:r>
          </a:p>
          <a:p>
            <a:r>
              <a:rPr lang="en-US" altLang="zh-CN" dirty="0"/>
              <a:t>Ho et al. (2016) provide the [α/M] values derived from spectrum of giant sample in LAMOST DR2, which represents the largest catalog of [α/M] for giant stars to date. Cannon is a data-driven technique for measuring stellar labels from stellar spectra under the background of various of large spectroscopic surveys (Ness et al.2015).Using The Cannon method, based on the stellar spectra and labels of 9952 stars measured and analyzed common between LAMOST DR2 and APOGEE DR12, Ho et al. (2016) build a predictive model, obtained stellar labels(e.g. Teff, log g, [Fe/H], and [α/M]) for 454180 giant stars in LAMOST DR2 (approximately 20% of the total DR2 sample).</a:t>
            </a:r>
          </a:p>
        </p:txBody>
      </p:sp>
    </p:spTree>
    <p:extLst>
      <p:ext uri="{BB962C8B-B14F-4D97-AF65-F5344CB8AC3E}">
        <p14:creationId xmlns:p14="http://schemas.microsoft.com/office/powerpoint/2010/main" val="383684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197" y="693020"/>
            <a:ext cx="11567606" cy="5512820"/>
          </a:xfrm>
        </p:spPr>
      </p:pic>
    </p:spTree>
    <p:extLst>
      <p:ext uri="{BB962C8B-B14F-4D97-AF65-F5344CB8AC3E}">
        <p14:creationId xmlns:p14="http://schemas.microsoft.com/office/powerpoint/2010/main" val="407563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369" y="875899"/>
            <a:ext cx="10966854" cy="5226517"/>
          </a:xfrm>
        </p:spPr>
      </p:pic>
    </p:spTree>
    <p:extLst>
      <p:ext uri="{BB962C8B-B14F-4D97-AF65-F5344CB8AC3E}">
        <p14:creationId xmlns:p14="http://schemas.microsoft.com/office/powerpoint/2010/main" val="366428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559" y="870544"/>
            <a:ext cx="11082882" cy="5281813"/>
          </a:xfrm>
        </p:spPr>
      </p:pic>
    </p:spTree>
    <p:extLst>
      <p:ext uri="{BB962C8B-B14F-4D97-AF65-F5344CB8AC3E}">
        <p14:creationId xmlns:p14="http://schemas.microsoft.com/office/powerpoint/2010/main" val="423399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a:t>
            </a:r>
            <a:endParaRPr lang="zh-CN" altLang="en-US" dirty="0"/>
          </a:p>
        </p:txBody>
      </p:sp>
      <p:sp>
        <p:nvSpPr>
          <p:cNvPr id="3" name="内容占位符 2"/>
          <p:cNvSpPr>
            <a:spLocks noGrp="1"/>
          </p:cNvSpPr>
          <p:nvPr>
            <p:ph idx="1"/>
          </p:nvPr>
        </p:nvSpPr>
        <p:spPr/>
        <p:txBody>
          <a:bodyPr/>
          <a:lstStyle/>
          <a:p>
            <a:r>
              <a:rPr lang="en-US" altLang="zh-CN" dirty="0"/>
              <a:t>To obtain a pure halo stars sample, we cull K giants with |z| &lt; 5 kpc, leading to an ultimate sample of 3151 K giant stars.</a:t>
            </a:r>
          </a:p>
          <a:p>
            <a:r>
              <a:rPr lang="en-US" altLang="zh-CN" dirty="0"/>
              <a:t>5 ~ 55kpc</a:t>
            </a:r>
          </a:p>
          <a:p>
            <a:r>
              <a:rPr lang="en-US" altLang="zh-CN" dirty="0"/>
              <a:t>Splitting the sample into Galactocentric distance bins, we present results of the distribution of stars in the [α/Fe] vs. [Fe/H] plane</a:t>
            </a:r>
            <a:endParaRPr lang="zh-CN" altLang="en-US" dirty="0"/>
          </a:p>
        </p:txBody>
      </p:sp>
    </p:spTree>
    <p:extLst>
      <p:ext uri="{BB962C8B-B14F-4D97-AF65-F5344CB8AC3E}">
        <p14:creationId xmlns:p14="http://schemas.microsoft.com/office/powerpoint/2010/main" val="377741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Outlines</a:t>
            </a:r>
            <a:endParaRPr lang="zh-CN" altLang="en-US" dirty="0"/>
          </a:p>
        </p:txBody>
      </p:sp>
      <p:sp>
        <p:nvSpPr>
          <p:cNvPr id="3" name="内容占位符 2"/>
          <p:cNvSpPr>
            <a:spLocks noGrp="1"/>
          </p:cNvSpPr>
          <p:nvPr>
            <p:ph idx="1"/>
          </p:nvPr>
        </p:nvSpPr>
        <p:spPr>
          <a:xfrm>
            <a:off x="838200" y="1483360"/>
            <a:ext cx="10515600" cy="4693603"/>
          </a:xfrm>
        </p:spPr>
        <p:txBody>
          <a:bodyPr/>
          <a:lstStyle/>
          <a:p>
            <a:r>
              <a:rPr lang="en-US" altLang="zh-CN" dirty="0"/>
              <a:t>The evolution of the Galaxy Halo </a:t>
            </a:r>
          </a:p>
          <a:p>
            <a:r>
              <a:rPr lang="en-US" altLang="zh-CN" dirty="0"/>
              <a:t>The evidence of the dual Halo</a:t>
            </a:r>
          </a:p>
          <a:p>
            <a:r>
              <a:rPr lang="en-US" altLang="zh-CN" dirty="0"/>
              <a:t>LAMOST DR2 K giants sample</a:t>
            </a:r>
          </a:p>
          <a:p>
            <a:r>
              <a:rPr lang="en-US" altLang="zh-CN" dirty="0"/>
              <a:t>Determination of the distance and alpha abundance </a:t>
            </a:r>
          </a:p>
          <a:p>
            <a:r>
              <a:rPr lang="en-US" altLang="zh-CN" dirty="0"/>
              <a:t>Result and Discussion </a:t>
            </a:r>
          </a:p>
          <a:p>
            <a:pPr marL="0" indent="0">
              <a:buNone/>
            </a:pPr>
            <a:r>
              <a:rPr lang="en-US" altLang="zh-CN" dirty="0"/>
              <a:t> </a:t>
            </a:r>
          </a:p>
          <a:p>
            <a:endParaRPr lang="zh-CN" altLang="en-US" dirty="0"/>
          </a:p>
        </p:txBody>
      </p:sp>
    </p:spTree>
    <p:extLst>
      <p:ext uri="{BB962C8B-B14F-4D97-AF65-F5344CB8AC3E}">
        <p14:creationId xmlns:p14="http://schemas.microsoft.com/office/powerpoint/2010/main" val="288946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 y="1747520"/>
            <a:ext cx="5476875" cy="365760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62" y="1747520"/>
            <a:ext cx="5476875" cy="3657600"/>
          </a:xfrm>
          <a:prstGeom prst="rect">
            <a:avLst/>
          </a:prstGeom>
        </p:spPr>
      </p:pic>
    </p:spTree>
    <p:extLst>
      <p:ext uri="{BB962C8B-B14F-4D97-AF65-F5344CB8AC3E}">
        <p14:creationId xmlns:p14="http://schemas.microsoft.com/office/powerpoint/2010/main" val="366779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82" y="1661160"/>
            <a:ext cx="5476875" cy="3657600"/>
          </a:xfr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02" y="1661160"/>
            <a:ext cx="5476875" cy="3657600"/>
          </a:xfrm>
          <a:prstGeom prst="rect">
            <a:avLst/>
          </a:prstGeom>
        </p:spPr>
      </p:pic>
    </p:spTree>
    <p:extLst>
      <p:ext uri="{BB962C8B-B14F-4D97-AF65-F5344CB8AC3E}">
        <p14:creationId xmlns:p14="http://schemas.microsoft.com/office/powerpoint/2010/main" val="105637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802" y="1827054"/>
            <a:ext cx="5476875" cy="365760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802" y="1827054"/>
            <a:ext cx="5476875" cy="3657600"/>
          </a:xfrm>
          <a:prstGeom prst="rect">
            <a:avLst/>
          </a:prstGeom>
        </p:spPr>
      </p:pic>
    </p:spTree>
    <p:extLst>
      <p:ext uri="{BB962C8B-B14F-4D97-AF65-F5344CB8AC3E}">
        <p14:creationId xmlns:p14="http://schemas.microsoft.com/office/powerpoint/2010/main" val="3791119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22" y="1813560"/>
            <a:ext cx="5476875" cy="36576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317" y="1813560"/>
            <a:ext cx="5476875" cy="3657600"/>
          </a:xfrm>
          <a:prstGeom prst="rect">
            <a:avLst/>
          </a:prstGeom>
        </p:spPr>
      </p:pic>
    </p:spTree>
    <p:extLst>
      <p:ext uri="{BB962C8B-B14F-4D97-AF65-F5344CB8AC3E}">
        <p14:creationId xmlns:p14="http://schemas.microsoft.com/office/powerpoint/2010/main" val="139268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82" y="1711960"/>
            <a:ext cx="5476875" cy="3657600"/>
          </a:xfrm>
          <a:prstGeom prst="rect">
            <a:avLst/>
          </a:prstGeom>
        </p:spPr>
      </p:pic>
    </p:spTree>
    <p:extLst>
      <p:ext uri="{BB962C8B-B14F-4D97-AF65-F5344CB8AC3E}">
        <p14:creationId xmlns:p14="http://schemas.microsoft.com/office/powerpoint/2010/main" val="136635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half" idx="2"/>
          </p:nvPr>
        </p:nvSpPr>
        <p:spPr>
          <a:xfrm>
            <a:off x="6702108" y="726440"/>
            <a:ext cx="3932237" cy="5486400"/>
          </a:xfrm>
        </p:spPr>
        <p:txBody>
          <a:bodyPr>
            <a:normAutofit/>
          </a:bodyPr>
          <a:lstStyle/>
          <a:p>
            <a:r>
              <a:rPr lang="en-US" altLang="zh-CN" sz="2800" dirty="0"/>
              <a:t>The ratio of low-α stars varies with the distance from the Galaxy center are as presented in the Figure.</a:t>
            </a:r>
          </a:p>
          <a:p>
            <a:r>
              <a:rPr lang="en-US" altLang="zh-CN" sz="2800"/>
              <a:t>Selection effect</a:t>
            </a:r>
            <a:endParaRPr lang="en-US" altLang="zh-CN" sz="2800" dirty="0"/>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02" y="726440"/>
            <a:ext cx="5476875" cy="5486400"/>
          </a:xfrm>
          <a:prstGeom prst="rect">
            <a:avLst/>
          </a:prstGeom>
        </p:spPr>
      </p:pic>
    </p:spTree>
    <p:extLst>
      <p:ext uri="{BB962C8B-B14F-4D97-AF65-F5344CB8AC3E}">
        <p14:creationId xmlns:p14="http://schemas.microsoft.com/office/powerpoint/2010/main" val="275425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59600" y="660400"/>
            <a:ext cx="4394200" cy="5516563"/>
          </a:xfrm>
        </p:spPr>
        <p:txBody>
          <a:bodyPr/>
          <a:lstStyle/>
          <a:p>
            <a:r>
              <a:rPr lang="en-US" altLang="zh-CN" dirty="0"/>
              <a:t>The trend of the mean value of [α/Fe] ratios vary with distance from the Galactic center, shown in Figure , exhibit a decreasing trend. It is noted that we exclude the stars which have higher metalicity than -1, to eliminate the contamination of disk. </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82" y="690563"/>
            <a:ext cx="5476875" cy="5486400"/>
          </a:xfrm>
          <a:prstGeom prst="rect">
            <a:avLst/>
          </a:prstGeom>
        </p:spPr>
      </p:pic>
    </p:spTree>
    <p:extLst>
      <p:ext uri="{BB962C8B-B14F-4D97-AF65-F5344CB8AC3E}">
        <p14:creationId xmlns:p14="http://schemas.microsoft.com/office/powerpoint/2010/main" val="292346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7220268" y="1234440"/>
            <a:ext cx="3932237" cy="3811588"/>
          </a:xfrm>
        </p:spPr>
        <p:txBody>
          <a:bodyPr>
            <a:normAutofit/>
          </a:bodyPr>
          <a:lstStyle/>
          <a:p>
            <a:r>
              <a:rPr lang="en-US" altLang="zh-CN" sz="2800"/>
              <a:t>Stars </a:t>
            </a:r>
            <a:r>
              <a:rPr lang="en-US" altLang="zh-CN" sz="2800" dirty="0"/>
              <a:t>in dwarf spheroidal galaxies, tend to have lower [α/Fe] at a given metallicity compared to the halo.</a:t>
            </a:r>
            <a:endParaRPr lang="zh-CN" altLang="en-US"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642" y="726440"/>
            <a:ext cx="5476875" cy="5486400"/>
          </a:xfrm>
          <a:prstGeom prst="rect">
            <a:avLst/>
          </a:prstGeom>
        </p:spPr>
      </p:pic>
    </p:spTree>
    <p:extLst>
      <p:ext uri="{BB962C8B-B14F-4D97-AF65-F5344CB8AC3E}">
        <p14:creationId xmlns:p14="http://schemas.microsoft.com/office/powerpoint/2010/main" val="235072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Discussion</a:t>
            </a:r>
            <a:endParaRPr lang="zh-CN" altLang="en-US" dirty="0"/>
          </a:p>
        </p:txBody>
      </p:sp>
      <p:sp>
        <p:nvSpPr>
          <p:cNvPr id="7" name="内容占位符 6"/>
          <p:cNvSpPr>
            <a:spLocks noGrp="1"/>
          </p:cNvSpPr>
          <p:nvPr>
            <p:ph idx="1"/>
          </p:nvPr>
        </p:nvSpPr>
        <p:spPr>
          <a:xfrm>
            <a:off x="838200" y="1690688"/>
            <a:ext cx="10515600" cy="4486275"/>
          </a:xfrm>
        </p:spPr>
        <p:txBody>
          <a:bodyPr>
            <a:normAutofit fontScale="92500" lnSpcReduction="20000"/>
          </a:bodyPr>
          <a:lstStyle/>
          <a:p>
            <a:r>
              <a:rPr lang="en-US" altLang="zh-CN" dirty="0"/>
              <a:t>Consistent with previous work in Fernández-</a:t>
            </a:r>
            <a:r>
              <a:rPr lang="en-US" altLang="zh-CN" dirty="0" err="1"/>
              <a:t>Alvar</a:t>
            </a:r>
            <a:r>
              <a:rPr lang="en-US" altLang="zh-CN" dirty="0"/>
              <a:t> et al. (2016), our result also reveals that at closer distant, high-α stars ([α/Fe]&gt;0.2) dominate the Galactic halo, at farther distant, low-α stars ([α/Fe]&lt;0.2) dominate the Galactic halo. As is illustrated in Figure 4, nearly r=15kpc is a clear boundary, which divide the halo stars into two different stellar populations, one is high-α stars, at r&lt;15kpc, another is low-α stars, at r&gt;15kpc, this story agree with the work mentioned above.</a:t>
            </a:r>
          </a:p>
          <a:p>
            <a:r>
              <a:rPr lang="en-US" altLang="zh-CN" dirty="0"/>
              <a:t>Distance: overestimate</a:t>
            </a:r>
          </a:p>
          <a:p>
            <a:r>
              <a:rPr lang="en-US" altLang="zh-CN" dirty="0"/>
              <a:t>Alpha abundance: Teff &lt;4250.Their model in this regime is limited by the fact that ASPCAP labels are less reliable at these lower temperatures, so we urge caution when using labels for objects at lower temperatures.    K giant</a:t>
            </a:r>
            <a:r>
              <a:rPr lang="zh-CN" altLang="en-US" dirty="0"/>
              <a:t>：</a:t>
            </a:r>
            <a:r>
              <a:rPr lang="en-US" altLang="zh-CN" dirty="0"/>
              <a:t>3500k~5000k</a:t>
            </a:r>
          </a:p>
          <a:p>
            <a:r>
              <a:rPr lang="en-US" altLang="zh-CN" dirty="0"/>
              <a:t>Sagittarius</a:t>
            </a:r>
            <a:r>
              <a:rPr lang="zh-CN" altLang="en-US" dirty="0"/>
              <a:t> </a:t>
            </a:r>
            <a:r>
              <a:rPr lang="en-US" altLang="zh-CN" dirty="0"/>
              <a:t>stream</a:t>
            </a:r>
          </a:p>
          <a:p>
            <a:endParaRPr lang="zh-CN" altLang="en-US" dirty="0"/>
          </a:p>
        </p:txBody>
      </p:sp>
    </p:spTree>
    <p:extLst>
      <p:ext uri="{BB962C8B-B14F-4D97-AF65-F5344CB8AC3E}">
        <p14:creationId xmlns:p14="http://schemas.microsoft.com/office/powerpoint/2010/main" val="208146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93821" y="2588561"/>
            <a:ext cx="10515600" cy="1325563"/>
          </a:xfrm>
        </p:spPr>
        <p:txBody>
          <a:bodyPr/>
          <a:lstStyle/>
          <a:p>
            <a:pPr algn="ctr"/>
            <a:r>
              <a:rPr lang="en-US" altLang="zh-CN" dirty="0"/>
              <a:t>Thank you!</a:t>
            </a:r>
            <a:endParaRPr lang="zh-CN" altLang="en-US" dirty="0"/>
          </a:p>
        </p:txBody>
      </p:sp>
    </p:spTree>
    <p:extLst>
      <p:ext uri="{BB962C8B-B14F-4D97-AF65-F5344CB8AC3E}">
        <p14:creationId xmlns:p14="http://schemas.microsoft.com/office/powerpoint/2010/main" val="397142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formation and evolution of the Galaxy Halo </a:t>
            </a:r>
            <a:br>
              <a:rPr lang="en-US" altLang="zh-CN" dirty="0"/>
            </a:br>
            <a:endParaRPr lang="zh-CN" altLang="en-US" dirty="0"/>
          </a:p>
        </p:txBody>
      </p:sp>
      <p:sp>
        <p:nvSpPr>
          <p:cNvPr id="3" name="内容占位符 2"/>
          <p:cNvSpPr>
            <a:spLocks noGrp="1"/>
          </p:cNvSpPr>
          <p:nvPr>
            <p:ph idx="1"/>
          </p:nvPr>
        </p:nvSpPr>
        <p:spPr/>
        <p:txBody>
          <a:bodyPr/>
          <a:lstStyle/>
          <a:p>
            <a:r>
              <a:rPr lang="en-US" altLang="zh-CN" dirty="0"/>
              <a:t>The Λ-Cold Dark Matter paradigm predicts that galaxies form hi- erarchically from mergers of lower mass subsystems. This theory have get been proved successful in large scale.</a:t>
            </a:r>
          </a:p>
          <a:p>
            <a:r>
              <a:rPr lang="en-US" altLang="zh-CN" dirty="0"/>
              <a:t>But, when compared with the property of our Galaxy and its nearest neighbors, there are many shortcomings, e .g .  The </a:t>
            </a:r>
            <a:r>
              <a:rPr lang="en-US" altLang="zh-CN" b="1" dirty="0"/>
              <a:t>missing satellites problem</a:t>
            </a:r>
            <a:r>
              <a:rPr lang="en-US" altLang="zh-CN" dirty="0"/>
              <a:t>(</a:t>
            </a:r>
            <a:r>
              <a:rPr lang="en-US" altLang="zh-CN" dirty="0" err="1"/>
              <a:t>Klypin</a:t>
            </a:r>
            <a:r>
              <a:rPr lang="en-US" altLang="zh-CN" dirty="0"/>
              <a:t> et al. 1999; Moore et al. 1999).</a:t>
            </a:r>
          </a:p>
          <a:p>
            <a:r>
              <a:rPr lang="en-US" altLang="zh-CN" dirty="0"/>
              <a:t>It becomes clear that studies of the Galaxy and its components are crucial for a proper and complete understanding of galaxy evolution in the Universe.</a:t>
            </a:r>
          </a:p>
          <a:p>
            <a:endParaRPr lang="en-US" altLang="zh-CN" dirty="0"/>
          </a:p>
        </p:txBody>
      </p:sp>
    </p:spTree>
    <p:extLst>
      <p:ext uri="{BB962C8B-B14F-4D97-AF65-F5344CB8AC3E}">
        <p14:creationId xmlns:p14="http://schemas.microsoft.com/office/powerpoint/2010/main" val="258415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721360"/>
            <a:ext cx="10515600" cy="5455603"/>
          </a:xfrm>
        </p:spPr>
        <p:txBody>
          <a:bodyPr/>
          <a:lstStyle/>
          <a:p>
            <a:r>
              <a:rPr lang="en-US" altLang="zh-CN" dirty="0"/>
              <a:t>The stellar halo is arguably the component that contains the most useful information about the evolutionary history of the Galaxy. This is because the most metal-poor stars in the Galaxy and possibly some of the oldest ones are found here. It therefore provides us with a picture of the Milky Way in its early stages of evolution. </a:t>
            </a:r>
          </a:p>
          <a:p>
            <a:r>
              <a:rPr lang="en-US" altLang="zh-CN" dirty="0"/>
              <a:t>The evolution of the chemical abundances in a galaxy is intimately connected with its star formation history (e.g., Tinsley 1979; Pagel 1998), among which one interesting tracer is [α/Fe].</a:t>
            </a:r>
            <a:endParaRPr lang="zh-CN" altLang="en-US" dirty="0"/>
          </a:p>
        </p:txBody>
      </p:sp>
    </p:spTree>
    <p:extLst>
      <p:ext uri="{BB962C8B-B14F-4D97-AF65-F5344CB8AC3E}">
        <p14:creationId xmlns:p14="http://schemas.microsoft.com/office/powerpoint/2010/main" val="345891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0"/>
            <a:ext cx="9916160" cy="1341120"/>
          </a:xfrm>
        </p:spPr>
        <p:txBody>
          <a:bodyPr>
            <a:normAutofit/>
          </a:bodyPr>
          <a:lstStyle/>
          <a:p>
            <a:r>
              <a:rPr lang="en-US" altLang="zh-CN" sz="4000" dirty="0"/>
              <a:t>The evidence of the dual Halo</a:t>
            </a:r>
            <a:endParaRPr lang="zh-CN" altLang="en-US" sz="4000" dirty="0"/>
          </a:p>
        </p:txBody>
      </p:sp>
      <p:sp>
        <p:nvSpPr>
          <p:cNvPr id="6" name="副标题 5"/>
          <p:cNvSpPr>
            <a:spLocks noGrp="1"/>
          </p:cNvSpPr>
          <p:nvPr>
            <p:ph type="subTitle" idx="1"/>
          </p:nvPr>
        </p:nvSpPr>
        <p:spPr>
          <a:xfrm>
            <a:off x="7203440" y="1503679"/>
            <a:ext cx="4124960" cy="5049521"/>
          </a:xfrm>
        </p:spPr>
        <p:txBody>
          <a:bodyPr>
            <a:normAutofit fontScale="92500" lnSpcReduction="20000"/>
          </a:bodyPr>
          <a:lstStyle/>
          <a:p>
            <a:r>
              <a:rPr lang="en-US" altLang="zh-CN" dirty="0"/>
              <a:t>Carollo et al.2007   SDSS DR5</a:t>
            </a:r>
          </a:p>
          <a:p>
            <a:r>
              <a:rPr lang="en-US" altLang="zh-CN" dirty="0"/>
              <a:t>20,236 program stars explore distances up to 20 kpc from the Sun, only obtain useful estimates of the full space motions for the subset of 10,123 stars in a local volume.</a:t>
            </a:r>
          </a:p>
          <a:p>
            <a:r>
              <a:rPr lang="en-US" altLang="zh-CN" dirty="0"/>
              <a:t>They show the inner halo to be a population of stars that are non-spherically distributed about the centre of the Galaxy, with an inferred axial ratio on the order of ~ 0.6.</a:t>
            </a:r>
          </a:p>
          <a:p>
            <a:r>
              <a:rPr lang="en-US" altLang="zh-CN" dirty="0"/>
              <a:t>The outer halo, by contrast, comprises stars that exhibit a much more spherical spatial distribution, with an axial ratio ~ 0.9 to 1.0.</a:t>
            </a:r>
            <a:endParaRPr lang="zh-CN" altLang="en-US" dirty="0"/>
          </a:p>
        </p:txBody>
      </p:sp>
      <p:pic>
        <p:nvPicPr>
          <p:cNvPr id="4" name="内容占位符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2480" y="1612583"/>
            <a:ext cx="5802313" cy="4351337"/>
          </a:xfrm>
        </p:spPr>
      </p:pic>
    </p:spTree>
    <p:extLst>
      <p:ext uri="{BB962C8B-B14F-4D97-AF65-F5344CB8AC3E}">
        <p14:creationId xmlns:p14="http://schemas.microsoft.com/office/powerpoint/2010/main" val="417732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35918" y="1360805"/>
            <a:ext cx="4109544" cy="4756216"/>
          </a:xfrm>
        </p:spPr>
        <p:txBody>
          <a:bodyPr>
            <a:normAutofit/>
          </a:bodyPr>
          <a:lstStyle/>
          <a:p>
            <a:r>
              <a:rPr lang="en-US" altLang="zh-CN" sz="2800" dirty="0"/>
              <a:t>The distribution of metallicities for stars in the inner halo peaks at [Fe/H] = −1.6, with tails extending to higher and lower metallicities, the metallicity distribution function (MDF) of the outer halo peaks at lower metallicity than that of the inner halo, around [Fe/H] = −2.2.</a:t>
            </a:r>
            <a:endParaRPr lang="zh-CN" altLang="en-US" sz="2800" dirty="0"/>
          </a:p>
        </p:txBody>
      </p:sp>
      <p:pic>
        <p:nvPicPr>
          <p:cNvPr id="4"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082" r="14469"/>
          <a:stretch/>
        </p:blipFill>
        <p:spPr>
          <a:xfrm>
            <a:off x="1645919" y="1360805"/>
            <a:ext cx="4145281" cy="4351338"/>
          </a:xfrm>
        </p:spPr>
      </p:pic>
    </p:spTree>
    <p:extLst>
      <p:ext uri="{BB962C8B-B14F-4D97-AF65-F5344CB8AC3E}">
        <p14:creationId xmlns:p14="http://schemas.microsoft.com/office/powerpoint/2010/main" val="35014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0787" y="2407920"/>
            <a:ext cx="10302240" cy="447040"/>
          </a:xfrm>
        </p:spPr>
        <p:txBody>
          <a:bodyPr>
            <a:normAutofit fontScale="90000"/>
          </a:bodyPr>
          <a:lstStyle/>
          <a:p>
            <a:r>
              <a:rPr lang="en-US" altLang="zh-CN" sz="2800" dirty="0"/>
              <a:t>                                Beers, T.C. &amp; Carollo, D.  2012</a:t>
            </a: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br>
              <a:rPr lang="en-US" altLang="zh-CN" sz="2800" dirty="0"/>
            </a:b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5267" y="708081"/>
            <a:ext cx="8021533" cy="5827566"/>
          </a:xfrm>
        </p:spPr>
      </p:pic>
    </p:spTree>
    <p:extLst>
      <p:ext uri="{BB962C8B-B14F-4D97-AF65-F5344CB8AC3E}">
        <p14:creationId xmlns:p14="http://schemas.microsoft.com/office/powerpoint/2010/main" val="135374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49360" y="294005"/>
            <a:ext cx="3190240" cy="6232048"/>
          </a:xfrm>
        </p:spPr>
        <p:txBody>
          <a:bodyPr>
            <a:normAutofit fontScale="90000"/>
          </a:bodyPr>
          <a:lstStyle/>
          <a:p>
            <a:r>
              <a:rPr lang="en-US" altLang="zh-CN" sz="3100" dirty="0"/>
              <a:t>The observed contrast of CEMP star fractions in the inner- and outer-halo populations strengthen the picture that the halo components had different origins, and supports a scenario in which the outer-halo component has been assembled by the accretion of small subsystems. </a:t>
            </a:r>
            <a:endParaRPr lang="zh-CN" altLang="en-US" sz="31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28" y="433704"/>
            <a:ext cx="8123132" cy="6092349"/>
          </a:xfrm>
        </p:spPr>
      </p:pic>
    </p:spTree>
    <p:extLst>
      <p:ext uri="{BB962C8B-B14F-4D97-AF65-F5344CB8AC3E}">
        <p14:creationId xmlns:p14="http://schemas.microsoft.com/office/powerpoint/2010/main" val="245419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br>
              <a:rPr lang="en-US" altLang="zh-CN" dirty="0"/>
            </a:br>
            <a:endParaRPr lang="zh-CN" altLang="en-US" dirty="0"/>
          </a:p>
        </p:txBody>
      </p:sp>
      <p:sp>
        <p:nvSpPr>
          <p:cNvPr id="3" name="内容占位符 2"/>
          <p:cNvSpPr>
            <a:spLocks noGrp="1"/>
          </p:cNvSpPr>
          <p:nvPr>
            <p:ph idx="1"/>
          </p:nvPr>
        </p:nvSpPr>
        <p:spPr/>
        <p:txBody>
          <a:bodyPr/>
          <a:lstStyle/>
          <a:p>
            <a:r>
              <a:rPr lang="en-US" altLang="zh-CN" dirty="0"/>
              <a:t>recent observational studies have revealed the presence of α-poor stars in halo samples (Nissen &amp; Schuster 2010; Schuster et al. 2012; Ramírez, </a:t>
            </a:r>
            <a:r>
              <a:rPr lang="en-US" altLang="zh-CN" dirty="0" err="1"/>
              <a:t>Meléndez</a:t>
            </a:r>
            <a:r>
              <a:rPr lang="en-US" altLang="zh-CN" dirty="0"/>
              <a:t> &amp; </a:t>
            </a:r>
            <a:r>
              <a:rPr lang="en-US" altLang="zh-CN" dirty="0" err="1"/>
              <a:t>Chanamé</a:t>
            </a:r>
            <a:r>
              <a:rPr lang="en-US" altLang="zh-CN" dirty="0"/>
              <a:t> 2012; Sheffield et al. 2012; </a:t>
            </a:r>
            <a:r>
              <a:rPr lang="en-US" altLang="zh-CN" dirty="0" err="1"/>
              <a:t>Bensby</a:t>
            </a:r>
            <a:r>
              <a:rPr lang="en-US" altLang="zh-CN" dirty="0"/>
              <a:t>, </a:t>
            </a:r>
            <a:r>
              <a:rPr lang="en-US" altLang="zh-CN" dirty="0" err="1"/>
              <a:t>Feltzing</a:t>
            </a:r>
            <a:r>
              <a:rPr lang="en-US" altLang="zh-CN" dirty="0"/>
              <a:t> &amp; </a:t>
            </a:r>
            <a:r>
              <a:rPr lang="en-US" altLang="zh-CN" dirty="0" err="1"/>
              <a:t>Oey</a:t>
            </a:r>
            <a:r>
              <a:rPr lang="en-US" altLang="zh-CN" dirty="0"/>
              <a:t> 2014; Jackson-Jones et al. 2014; Hawkins et al. 2014); These studies have shown that the α-poor sequence is distinct in kinematics, ages, and other chemical elements such as C, Na, and Ni compared to the α-rich sequence. It is thought that the α-poor sequence is assembled through the accretion of satellite galaxies.</a:t>
            </a:r>
            <a:endParaRPr lang="zh-CN" altLang="en-US" dirty="0"/>
          </a:p>
        </p:txBody>
      </p:sp>
    </p:spTree>
    <p:extLst>
      <p:ext uri="{BB962C8B-B14F-4D97-AF65-F5344CB8AC3E}">
        <p14:creationId xmlns:p14="http://schemas.microsoft.com/office/powerpoint/2010/main" val="9413780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1430</Words>
  <Application>Microsoft Office PowerPoint</Application>
  <PresentationFormat>宽屏</PresentationFormat>
  <Paragraphs>53</Paragraphs>
  <Slides>29</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29</vt:i4>
      </vt:variant>
    </vt:vector>
  </HeadingPairs>
  <TitlesOfParts>
    <vt:vector size="33" baseType="lpstr">
      <vt:lpstr>等线</vt:lpstr>
      <vt:lpstr>等线 Light</vt:lpstr>
      <vt:lpstr>Arial</vt:lpstr>
      <vt:lpstr>Office 主题​​</vt:lpstr>
      <vt:lpstr>Alpha-Abundance of the Halo stars from LAMOST red giant samples</vt:lpstr>
      <vt:lpstr>Outlines</vt:lpstr>
      <vt:lpstr>The formation and evolution of the Galaxy Halo  </vt:lpstr>
      <vt:lpstr>PowerPoint 演示文稿</vt:lpstr>
      <vt:lpstr>The evidence of the dual Halo</vt:lpstr>
      <vt:lpstr>The distribution of metallicities for stars in the inner halo peaks at [Fe/H] = −1.6, with tails extending to higher and lower metallicities, the metallicity distribution function (MDF) of the outer halo peaks at lower metallicity than that of the inner halo, around [Fe/H] = −2.2.</vt:lpstr>
      <vt:lpstr>                                Beers, T.C. &amp; Carollo, D.  2012             </vt:lpstr>
      <vt:lpstr>The observed contrast of CEMP star fractions in the inner- and outer-halo populations strengthen the picture that the halo components had different origins, and supports a scenario in which the outer-halo component has been assembled by the accretion of small subsystems. </vt:lpstr>
      <vt:lpstr> </vt:lpstr>
      <vt:lpstr>Nissen&amp; Schuster(2011) solar neighborhood : halo kinematics. The two populations, high- and low-α stars, that were found to have different ratios of [α/Fe], [Na/Fe], and [Ni/Fe] in their first paper (NS10) are also separated in [Cu/Fe], [Zn/Fe], and [Ba/Y].  high-α stars: high SFR massive stars and SNe II  low-α stars: a slower chemical evolution, relatively metal-poor SNe Ia and low-mass AGB stars in addition to the contributions from massive stars and Type II SNe.</vt:lpstr>
      <vt:lpstr>PowerPoint 演示文稿</vt:lpstr>
      <vt:lpstr>Fernández-Alvar et al. 2016</vt:lpstr>
      <vt:lpstr>LAMOST DR2 K giants sample </vt:lpstr>
      <vt:lpstr> Determination of the distance and alpha abundance  </vt:lpstr>
      <vt:lpstr>PowerPoint 演示文稿</vt:lpstr>
      <vt:lpstr>PowerPoint 演示文稿</vt:lpstr>
      <vt:lpstr>PowerPoint 演示文稿</vt:lpstr>
      <vt:lpstr>PowerPoint 演示文稿</vt:lpstr>
      <vt:lpstr>Result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孙天成</dc:creator>
  <cp:lastModifiedBy>孙天成</cp:lastModifiedBy>
  <cp:revision>50</cp:revision>
  <dcterms:created xsi:type="dcterms:W3CDTF">2017-02-09T06:28:58Z</dcterms:created>
  <dcterms:modified xsi:type="dcterms:W3CDTF">2017-02-18T06:56:30Z</dcterms:modified>
</cp:coreProperties>
</file>