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78" r:id="rId3"/>
    <p:sldId id="257" r:id="rId4"/>
    <p:sldId id="259" r:id="rId5"/>
    <p:sldId id="260" r:id="rId6"/>
    <p:sldId id="261" r:id="rId7"/>
    <p:sldId id="279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36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54F31D1-26F6-49CC-B145-DF3D43DF1F9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7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stellar halo was modeled as a smooth distribution of stars , fitted by a power law </a:t>
            </a:r>
            <a:r>
              <a:rPr lang="en-US" baseline="0" dirty="0" smtClean="0"/>
              <a:t>profile</a:t>
            </a:r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SDSS, RAVE, LAMOST, GAIA</a:t>
            </a:r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The structure, formation and evolution of the Milky Way.</a:t>
            </a:r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Stellar </a:t>
            </a:r>
            <a:r>
              <a:rPr lang="en-US" sz="1200" dirty="0" smtClean="0"/>
              <a:t>quantities (distance, age, </a:t>
            </a:r>
            <a:r>
              <a:rPr lang="en-US" sz="1200" dirty="0" err="1" smtClean="0"/>
              <a:t>metallicity</a:t>
            </a:r>
            <a:r>
              <a:rPr lang="en-US" sz="1200" dirty="0" smtClean="0"/>
              <a:t>, kinematics,….) of large samples</a:t>
            </a:r>
            <a:endParaRPr lang="en-US" sz="1200" dirty="0" smtClean="0">
              <a:solidFill>
                <a:srgbClr val="000000"/>
              </a:solidFill>
              <a:latin typeface="+mn-lt"/>
              <a:ea typeface="ＭＳ Ｐゴシック"/>
            </a:endParaRPr>
          </a:p>
          <a:p>
            <a:pPr>
              <a:lnSpc>
                <a:spcPct val="94000"/>
              </a:lnSpc>
            </a:pPr>
            <a:endParaRPr lang="en-US" sz="1200" dirty="0" smtClean="0">
              <a:solidFill>
                <a:srgbClr val="000000"/>
              </a:solidFill>
              <a:latin typeface="+mn-lt"/>
              <a:ea typeface="ＭＳ Ｐゴシック"/>
            </a:endParaRPr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Stellar Halo</a:t>
            </a:r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The meaning of studying the density profile of the Milky Way </a:t>
            </a: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1.detect the shape of the dark matter halo</a:t>
            </a: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/>
              </a:rPr>
              <a:t>2.constrain the formation history of the Milky Way halo.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54F31D1-26F6-49CC-B145-DF3D43DF1F99}" type="slidenum">
              <a:rPr lang="en-US" sz="1400" smtClean="0">
                <a:latin typeface="Times New Roman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398840" y="9555120"/>
            <a:ext cx="3369960" cy="499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024CCCA-0FA0-4BE2-96C9-14DA70CF2CED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16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1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CustomShape 2"/>
          <p:cNvSpPr/>
          <p:nvPr/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4320" cy="517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BA7788D6-3F58-4096-9BBA-8AC5CA56D8AC}" type="slidenum"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CustomShape 2"/>
          <p:cNvSpPr/>
          <p:nvPr/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7320" cy="12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4000"/>
              </a:lnSpc>
            </a:pPr>
            <a:r>
              <a:rPr lang="en-GB" sz="4400">
                <a:solidFill>
                  <a:srgbClr val="00000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7320" cy="4381200"/>
          </a:xfrm>
          <a:prstGeom prst="rect">
            <a:avLst/>
          </a:prstGeom>
        </p:spPr>
        <p:txBody>
          <a:bodyPr lIns="0" tIns="2412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r>
              <a:rPr lang="en-GB" sz="2800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r>
              <a:rPr lang="en-GB" sz="2400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r>
              <a:rPr lang="en-GB" sz="2000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r>
              <a:rPr lang="en-GB" sz="2000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4320" cy="517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9221B5AD-B272-4298-A3BC-2251FFF85C70}" type="slidenum">
              <a:rPr lang="en-US" sz="2400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/>
          </p:nvPr>
        </p:nvSpPr>
        <p:spPr>
          <a:xfrm>
            <a:off x="504000" y="1713462"/>
            <a:ext cx="9072000" cy="4384440"/>
          </a:xfrm>
        </p:spPr>
        <p:txBody>
          <a:bodyPr/>
          <a:lstStyle/>
          <a:p>
            <a:r>
              <a:rPr lang="en-US" dirty="0" smtClean="0"/>
              <a:t>           Density profile of the Galactic halo as probed by LAMOST K giants</a:t>
            </a:r>
          </a:p>
          <a:p>
            <a:endParaRPr lang="en-US" dirty="0"/>
          </a:p>
          <a:p>
            <a:r>
              <a:rPr lang="en-US" dirty="0" smtClean="0"/>
              <a:t>                              Yan </a:t>
            </a:r>
            <a:r>
              <a:rPr lang="en-US" dirty="0" err="1" smtClean="0"/>
              <a:t>Xu</a:t>
            </a:r>
            <a:r>
              <a:rPr lang="en-US" dirty="0" smtClean="0"/>
              <a:t>, Chao Liu, Heidi Newberg, Jeff Carlin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Xiang-Xiang </a:t>
            </a:r>
            <a:r>
              <a:rPr lang="en-US" dirty="0" err="1" smtClean="0"/>
              <a:t>Xue</a:t>
            </a:r>
            <a:r>
              <a:rPr lang="en-US" dirty="0" smtClean="0"/>
              <a:t>, Qi-Ran Xia, Li-</a:t>
            </a:r>
            <a:r>
              <a:rPr lang="en-US" dirty="0" err="1" smtClean="0"/>
              <a:t>Cai</a:t>
            </a:r>
            <a:r>
              <a:rPr lang="en-US" dirty="0" smtClean="0"/>
              <a:t> Deng, Li Jing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Z_m13.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388716"/>
            <a:ext cx="5029703" cy="3785995"/>
          </a:xfrm>
          <a:prstGeom prst="rect">
            <a:avLst/>
          </a:prstGeom>
        </p:spPr>
      </p:pic>
      <p:pic>
        <p:nvPicPr>
          <p:cNvPr id="3" name="Picture 2" descr="RZ_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63" y="3528405"/>
            <a:ext cx="3950603" cy="362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q_ln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955800"/>
            <a:ext cx="5285761" cy="363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idual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7" y="1456079"/>
            <a:ext cx="3383618" cy="3877444"/>
          </a:xfrm>
          <a:prstGeom prst="rect">
            <a:avLst/>
          </a:prstGeom>
        </p:spPr>
      </p:pic>
      <p:pic>
        <p:nvPicPr>
          <p:cNvPr id="2" name="Picture 1" descr="feh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54" y="1510949"/>
            <a:ext cx="3328749" cy="382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1868760" y="1507680"/>
            <a:ext cx="640044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1868760" y="1507680"/>
            <a:ext cx="640044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73119" y="1507680"/>
            <a:ext cx="6400440" cy="457164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residual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59" y="1732900"/>
            <a:ext cx="3383618" cy="387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CustomShape 2"/>
          <p:cNvSpPr/>
          <p:nvPr/>
        </p:nvSpPr>
        <p:spPr>
          <a:xfrm>
            <a:off x="503280" y="539640"/>
            <a:ext cx="9069120" cy="5611320"/>
          </a:xfrm>
          <a:prstGeom prst="rect">
            <a:avLst/>
          </a:prstGeom>
          <a:noFill/>
          <a:ln>
            <a:noFill/>
          </a:ln>
        </p:spPr>
        <p:txBody>
          <a:bodyPr lIns="0" tIns="24120" rIns="0" bIns="0"/>
          <a:lstStyle/>
          <a:p>
            <a:pPr>
              <a:lnSpc>
                <a:spcPct val="100000"/>
              </a:lnSpc>
            </a:pPr>
            <a:r>
              <a:rPr lang="en-US" b="1" dirty="0" smtClean="0"/>
              <a:t>Conclusion: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 smtClean="0"/>
              <a:t>Carollo</a:t>
            </a:r>
            <a:r>
              <a:rPr lang="en-US" dirty="0" smtClean="0"/>
              <a:t>(2007), inner halo, </a:t>
            </a:r>
            <a:r>
              <a:rPr lang="en-US" dirty="0" err="1" smtClean="0"/>
              <a:t>outter</a:t>
            </a:r>
            <a:r>
              <a:rPr lang="en-US" dirty="0" smtClean="0"/>
              <a:t> halo(15Kpc)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 smtClean="0"/>
              <a:t>                          oblate   </a:t>
            </a:r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   10Gyr             more recently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 smtClean="0"/>
              <a:t>                          part in situ       main part composed by </a:t>
            </a:r>
            <a:r>
              <a:rPr lang="en-US" dirty="0" err="1" smtClean="0"/>
              <a:t>accrection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Deason</a:t>
            </a:r>
            <a:r>
              <a:rPr lang="en-US" dirty="0"/>
              <a:t> et al. (2013) indicate that if there is break </a:t>
            </a:r>
            <a:r>
              <a:rPr lang="en-US" dirty="0" smtClean="0"/>
              <a:t>on power </a:t>
            </a:r>
            <a:r>
              <a:rPr lang="en-US" dirty="0"/>
              <a:t>law index and the strength of the break depend on the accretion time and the size of the </a:t>
            </a:r>
            <a:r>
              <a:rPr lang="en-US" dirty="0" smtClean="0"/>
              <a:t>accretion debris</a:t>
            </a:r>
            <a:r>
              <a:rPr lang="en-US" dirty="0"/>
              <a:t>, the location of the break depend on the average </a:t>
            </a:r>
            <a:r>
              <a:rPr lang="en-US" dirty="0" err="1"/>
              <a:t>apocenter</a:t>
            </a:r>
            <a:r>
              <a:rPr lang="en-US" dirty="0"/>
              <a:t> of the accretion </a:t>
            </a:r>
            <a:r>
              <a:rPr lang="en-US" dirty="0" err="1"/>
              <a:t>strcture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SPL</a:t>
            </a:r>
          </a:p>
          <a:p>
            <a:pPr>
              <a:lnSpc>
                <a:spcPct val="100000"/>
              </a:lnSpc>
            </a:pPr>
            <a:r>
              <a:rPr lang="en-US" dirty="0"/>
              <a:t>n=4.7, no break</a:t>
            </a:r>
          </a:p>
          <a:p>
            <a:pPr>
              <a:lnSpc>
                <a:spcPct val="100000"/>
              </a:lnSpc>
            </a:pPr>
            <a:r>
              <a:rPr lang="en-US" dirty="0"/>
              <a:t>q vary with Galactic radii</a:t>
            </a:r>
          </a:p>
          <a:p>
            <a:pPr>
              <a:lnSpc>
                <a:spcPct val="100000"/>
              </a:lnSpc>
            </a:pPr>
            <a:r>
              <a:rPr lang="en-US" dirty="0"/>
              <a:t>Q(15Kpc)=0.55, q(20Kpc)=0.74 &amp; q(60Kpc)=0.945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ason2013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0" y="138024"/>
            <a:ext cx="5797876" cy="3109271"/>
          </a:xfrm>
          <a:prstGeom prst="rect">
            <a:avLst/>
          </a:prstGeom>
        </p:spPr>
      </p:pic>
      <p:pic>
        <p:nvPicPr>
          <p:cNvPr id="5" name="Picture 4" descr="Deason2013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" y="3115246"/>
            <a:ext cx="3401908" cy="4444429"/>
          </a:xfrm>
          <a:prstGeom prst="rect">
            <a:avLst/>
          </a:prstGeom>
        </p:spPr>
      </p:pic>
      <p:pic>
        <p:nvPicPr>
          <p:cNvPr id="6" name="Picture 5" descr="Deason2013fig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70" y="3535414"/>
            <a:ext cx="5852745" cy="37859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1740" y="1339034"/>
            <a:ext cx="281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Deason</a:t>
            </a:r>
            <a:r>
              <a:rPr lang="en-US" dirty="0" smtClean="0"/>
              <a:t> et al.(2013)</a:t>
            </a:r>
          </a:p>
          <a:p>
            <a:r>
              <a:rPr lang="en-US" dirty="0" smtClean="0"/>
              <a:t>Bullock &amp; Johnston(2005)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3280" y="301680"/>
            <a:ext cx="9067320" cy="1258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503280" y="1768320"/>
            <a:ext cx="9067320" cy="4381200"/>
          </a:xfrm>
          <a:prstGeom prst="rect">
            <a:avLst/>
          </a:prstGeom>
        </p:spPr>
        <p:txBody>
          <a:bodyPr lIns="0" tIns="24120" rIns="0" bIns="0"/>
          <a:lstStyle/>
          <a:p>
            <a:pPr>
              <a:lnSpc>
                <a:spcPct val="94000"/>
              </a:lnSpc>
            </a:pPr>
            <a:endParaRPr lang="en-US" sz="16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endParaRPr lang="en-GB" sz="16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r>
              <a:rPr lang="en-GB" sz="16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Eggen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ＭＳ Ｐゴシック"/>
              </a:rPr>
              <a:t> et al.1962(ELS) rapid collapse of a monolithic gas cloud</a:t>
            </a:r>
          </a:p>
          <a:p>
            <a:pPr>
              <a:lnSpc>
                <a:spcPct val="94000"/>
              </a:lnSpc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ＭＳ Ｐゴシック"/>
              </a:rPr>
              <a:t>Searle &amp;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Zinn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ＭＳ Ｐゴシック"/>
              </a:rPr>
              <a:t> 1978, the halo is formed by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accrection</a:t>
            </a:r>
            <a:endParaRPr lang="en-GB" sz="16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endParaRPr lang="en-GB" sz="16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r>
              <a:rPr lang="en-US" sz="1600" dirty="0">
                <a:solidFill>
                  <a:srgbClr val="000000"/>
                </a:solidFill>
                <a:ea typeface="ＭＳ Ｐゴシック"/>
              </a:rPr>
              <a:t>Probing the structure of the Galaxy has a history of 200yr.(Reid1993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</a:rPr>
              <a:t>)</a:t>
            </a:r>
            <a:endParaRPr lang="en-GB" sz="16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early studies</a:t>
            </a:r>
            <a:endParaRPr lang="en-US" dirty="0"/>
          </a:p>
          <a:p>
            <a:pPr>
              <a:lnSpc>
                <a:spcPct val="94000"/>
              </a:lnSpc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Single power law(SPL) with index, n=2.5-3.5, q=0.5-1 (Reid+1998,Gould+1998,Robin+2000,Siegel+2002)</a:t>
            </a:r>
            <a:endParaRPr lang="en-US" dirty="0"/>
          </a:p>
          <a:p>
            <a:pPr>
              <a:lnSpc>
                <a:spcPct val="94000"/>
              </a:lnSpc>
            </a:pPr>
            <a:r>
              <a:rPr lang="en-US" dirty="0" err="1">
                <a:solidFill>
                  <a:srgbClr val="000000"/>
                </a:solidFill>
                <a:ea typeface="ＭＳ Ｐゴシック"/>
              </a:rPr>
              <a:t>Saha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(1998), broken power law(BPL)</a:t>
            </a:r>
            <a:endParaRPr lang="en-US" dirty="0"/>
          </a:p>
          <a:p>
            <a:pPr>
              <a:lnSpc>
                <a:spcPct val="94000"/>
              </a:lnSpc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Preston(1991),</a:t>
            </a:r>
            <a:r>
              <a:rPr lang="en-US" dirty="0" err="1">
                <a:solidFill>
                  <a:srgbClr val="000000"/>
                </a:solidFill>
                <a:ea typeface="ＭＳ Ｐゴシック"/>
              </a:rPr>
              <a:t>SPL,q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is variable</a:t>
            </a:r>
            <a:endParaRPr lang="en-US" dirty="0"/>
          </a:p>
          <a:p>
            <a:pPr>
              <a:lnSpc>
                <a:spcPct val="94000"/>
              </a:lnSpc>
            </a:pPr>
            <a:endParaRPr dirty="0"/>
          </a:p>
          <a:p>
            <a:pPr>
              <a:lnSpc>
                <a:spcPct val="94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80182" y="465926"/>
            <a:ext cx="9720985" cy="6075681"/>
          </a:xfrm>
          <a:prstGeom prst="rect">
            <a:avLst/>
          </a:prstGeom>
        </p:spPr>
        <p:txBody>
          <a:bodyPr lIns="0" tIns="24120" rIns="0" bIns="0"/>
          <a:lstStyle/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Reference                 origin             tracer                 sample size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distance(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ＭＳ Ｐゴシック"/>
              </a:rPr>
              <a:t>Kpc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)        model       parameters 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Xue+etal+2015         SEGUE2       K giants             1757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10&lt;r_{GC}&lt;80       BPL          n_{in}=2.1, n_{out}=3.8, r_{break}=18, q=0.7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ＭＳ Ｐゴシック"/>
              </a:rPr>
              <a:t>Einasto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   n=3.1, r_{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ＭＳ Ｐゴシック"/>
              </a:rPr>
              <a:t>reff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}=15, q=0.7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SPL          n=4.2, q=f(r_{GC}), q(10Kpc)=0.55,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</a:t>
            </a:r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                                                     q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(30Kpc)=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0.8</a:t>
            </a:r>
          </a:p>
          <a:p>
            <a:pPr>
              <a:lnSpc>
                <a:spcPct val="94000"/>
              </a:lnSpc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Pila-Diez+etal+2015  CFHTS       near MSTO                             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r_GC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&lt;60                 SPL          n=4.3, q=0.79</a:t>
            </a:r>
          </a:p>
          <a:p>
            <a:pPr>
              <a:lnSpc>
                <a:spcPct val="94000"/>
              </a:lnSpc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INT                                                                                            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Triaxial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n=4.28, q=0.77, w=0.87</a:t>
            </a:r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                                     BPL          n_{in}=2.4, n_{out}=4.8,r_{break}=19,q=0.77</a:t>
            </a:r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                             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BPLq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n_{in}=3.3,n_{out}=4.9,q_in=0.7,q_out=0.88                 </a:t>
            </a:r>
            <a:endParaRPr lang="en-GB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94000"/>
              </a:lnSpc>
            </a:pP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Faccioli+etal+2014   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ＭＳ Ｐゴシック"/>
              </a:rPr>
              <a:t>XuYi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    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RRly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318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9&lt;D&lt;49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BPL    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Deason+etal+2011   SDSS DR8   BS,BHB             ~20000$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4&lt;D&lt;40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BPL           n_{in}=2.3, n_{out}=4.6, r_{break}=27, q=0.6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Deason+etal+2014   SDSS DR9   BS,BHB     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10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&lt;D_{BS}&lt;75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BPL           n_{outer}=6-10, r_{break}=50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40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&lt;D_{BHB}&lt;100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Sesar+etal+2010      Stripe82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RRly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483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5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&lt;r_{GC}&lt;100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BPL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n_{in}=3.2, n_{out}=2.2, r_{break}=30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Watkins+etal+2009   Stripe82       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RRly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417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5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&lt;r_{GC}&lt;117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BPL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n_{in}=2.4, n_{out}=4.5, r_{break}=25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Sesar+etal+2011      CFHTLS      near turnoff MS  27544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D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&lt;35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BPL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n_{in}=2.62, n_{out}=3.8, r_{break}=28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                                                                                                                            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q=0.7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Juric+etal+2008        SDSS             MS                 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D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&lt;20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SPL           n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=-2.8, q=0.64</a:t>
            </a:r>
            <a:endParaRPr sz="1200" dirty="0"/>
          </a:p>
          <a:p>
            <a:pPr>
              <a:lnSpc>
                <a:spcPct val="94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Bell+etal+2008          SDSS            MS &amp; 4 million          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D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&lt;40                   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   SPL           2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/>
              </a:rPr>
              <a:t>&lt;n&lt;4, 0.5&lt;q&lt;0.8$</a:t>
            </a:r>
            <a:endParaRPr sz="1200" dirty="0"/>
          </a:p>
          <a:p>
            <a:pPr>
              <a:lnSpc>
                <a:spcPct val="94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0" y="731520"/>
            <a:ext cx="3364560" cy="309924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3"/>
          <a:stretch>
            <a:fillRect/>
          </a:stretch>
        </p:blipFill>
        <p:spPr>
          <a:xfrm>
            <a:off x="1381320" y="5029200"/>
            <a:ext cx="6573960" cy="154476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4"/>
          <a:stretch>
            <a:fillRect/>
          </a:stretch>
        </p:blipFill>
        <p:spPr>
          <a:xfrm>
            <a:off x="1335600" y="1189080"/>
            <a:ext cx="3236400" cy="2194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25543" y="3647770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Faccioli</a:t>
            </a:r>
            <a:r>
              <a:rPr lang="en-US" dirty="0" smtClean="0"/>
              <a:t> et al.(2014)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1087" y="4168951"/>
            <a:ext cx="190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Juric</a:t>
            </a:r>
            <a:r>
              <a:rPr lang="en-US" dirty="0" smtClean="0"/>
              <a:t> et al.(2008)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2609" y="7109304"/>
            <a:ext cx="219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Deason</a:t>
            </a:r>
            <a:r>
              <a:rPr lang="en-US" dirty="0" smtClean="0"/>
              <a:t> et al.(2011)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3280" y="301680"/>
            <a:ext cx="9067320" cy="1258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503280" y="1768320"/>
            <a:ext cx="9067320" cy="4381200"/>
          </a:xfrm>
          <a:prstGeom prst="rect">
            <a:avLst/>
          </a:prstGeom>
        </p:spPr>
        <p:txBody>
          <a:bodyPr lIns="0" tIns="24120" rIns="0" bIns="0"/>
          <a:lstStyle/>
          <a:p>
            <a:pPr>
              <a:lnSpc>
                <a:spcPct val="94000"/>
              </a:lnSpc>
            </a:pPr>
            <a:r>
              <a:rPr lang="en-GB" sz="2000">
                <a:solidFill>
                  <a:srgbClr val="000000"/>
                </a:solidFill>
                <a:latin typeface="Arial"/>
                <a:ea typeface="ＭＳ Ｐゴシック"/>
              </a:rPr>
              <a:t>LAMOST DR3 K giants</a:t>
            </a:r>
            <a:endParaRPr/>
          </a:p>
          <a:p>
            <a:pPr>
              <a:lnSpc>
                <a:spcPct val="94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ＭＳ Ｐゴシック"/>
              </a:rPr>
              <a:t>Large sample</a:t>
            </a:r>
            <a:endParaRPr/>
          </a:p>
          <a:p>
            <a:pPr>
              <a:lnSpc>
                <a:spcPct val="94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ＭＳ Ｐゴシック"/>
              </a:rPr>
              <a:t>Better skycoverage</a:t>
            </a:r>
            <a:endParaRPr/>
          </a:p>
          <a:p>
            <a:pPr>
              <a:lnSpc>
                <a:spcPct val="94000"/>
              </a:lnSpc>
            </a:pPr>
            <a:r>
              <a:rPr lang="en-GB" sz="2000">
                <a:solidFill>
                  <a:srgbClr val="000000"/>
                </a:solidFill>
                <a:latin typeface="Arial"/>
                <a:ea typeface="ＭＳ Ｐゴシック"/>
              </a:rPr>
              <a:t>Nonparametric method</a:t>
            </a:r>
            <a:endParaRPr/>
          </a:p>
          <a:p>
            <a:pPr>
              <a:lnSpc>
                <a:spcPct val="94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ＭＳ Ｐゴシック"/>
              </a:rPr>
              <a:t>Model independent</a:t>
            </a:r>
            <a:endParaRPr/>
          </a:p>
          <a:p>
            <a:pPr>
              <a:lnSpc>
                <a:spcPct val="94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ＭＳ Ｐゴシック"/>
              </a:rPr>
              <a:t>Less influence of substructure </a:t>
            </a:r>
            <a:endParaRPr/>
          </a:p>
        </p:txBody>
      </p:sp>
      <p:pic>
        <p:nvPicPr>
          <p:cNvPr id="9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120" y="-660240"/>
            <a:ext cx="5841360" cy="75592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3043" y="4431236"/>
            <a:ext cx="1191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[Fe/H]&lt;-1</a:t>
            </a:r>
          </a:p>
          <a:p>
            <a:r>
              <a:rPr lang="en-US" dirty="0" smtClean="0"/>
              <a:t>M_K&lt;-3.5</a:t>
            </a:r>
            <a:endParaRPr lang="en-US" dirty="0"/>
          </a:p>
        </p:txBody>
      </p:sp>
      <p:pic>
        <p:nvPicPr>
          <p:cNvPr id="3" name="Picture 2" descr="MK_dist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18" y="3614546"/>
            <a:ext cx="5066283" cy="367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rgetselect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6" y="1768680"/>
            <a:ext cx="2871503" cy="2853213"/>
          </a:xfrm>
          <a:prstGeom prst="rect">
            <a:avLst/>
          </a:prstGeom>
        </p:spPr>
      </p:pic>
      <p:pic>
        <p:nvPicPr>
          <p:cNvPr id="5" name="Picture 4" descr="targetselect_fig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12" y="70730"/>
            <a:ext cx="4499298" cy="3749415"/>
          </a:xfrm>
          <a:prstGeom prst="rect">
            <a:avLst/>
          </a:prstGeom>
        </p:spPr>
      </p:pic>
      <p:pic>
        <p:nvPicPr>
          <p:cNvPr id="6" name="Picture 5" descr="targetselect_fig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3" y="4088992"/>
            <a:ext cx="4065657" cy="347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82" y="4950223"/>
            <a:ext cx="527842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et al.(</a:t>
            </a:r>
            <a:r>
              <a:rPr lang="en-US" dirty="0" smtClean="0"/>
              <a:t>201</a:t>
            </a:r>
            <a:r>
              <a:rPr lang="en-US" dirty="0" smtClean="0"/>
              <a:t>7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selection function of the spectroscopic 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/>
              <a:t>is only based on color-magnitude diagram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Density profile=density profile(spectroscopic) *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selection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1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ssR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5" y="1293389"/>
            <a:ext cx="3438488" cy="3785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513" y="5894674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Stellar density map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39000" y="-396720"/>
            <a:ext cx="5841360" cy="7559280"/>
          </a:xfrm>
          <a:prstGeom prst="rect">
            <a:avLst/>
          </a:prstGeom>
          <a:ln>
            <a:noFill/>
          </a:ln>
        </p:spPr>
      </p:pic>
      <p:pic>
        <p:nvPicPr>
          <p:cNvPr id="10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40" y="3708000"/>
            <a:ext cx="5523120" cy="35294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9130" y="938704"/>
            <a:ext cx="1582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ν</a:t>
            </a:r>
            <a:r>
              <a:rPr lang="en-US" dirty="0" smtClean="0"/>
              <a:t>= r^{-n}</a:t>
            </a:r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=R</a:t>
            </a:r>
            <a:r>
              <a:rPr lang="en-US" baseline="30000" dirty="0" smtClean="0"/>
              <a:t>2</a:t>
            </a:r>
            <a:r>
              <a:rPr lang="en-US" dirty="0" smtClean="0"/>
              <a:t> + (Z/q)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err="1"/>
              <a:t>l</a:t>
            </a:r>
            <a:r>
              <a:rPr lang="en-US" dirty="0" err="1" smtClean="0"/>
              <a:t>nν</a:t>
            </a:r>
            <a:r>
              <a:rPr lang="en-US" dirty="0" smtClean="0"/>
              <a:t>=lnν</a:t>
            </a:r>
            <a:r>
              <a:rPr lang="en-US" baseline="-25000" dirty="0" smtClean="0"/>
              <a:t>0</a:t>
            </a:r>
            <a:r>
              <a:rPr lang="en-US" dirty="0" smtClean="0"/>
              <a:t>-nr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_sin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8400" y="368300"/>
            <a:ext cx="5194312" cy="680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914</Words>
  <Application>Microsoft Macintosh PowerPoint</Application>
  <PresentationFormat>Custom</PresentationFormat>
  <Paragraphs>91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xuyan</cp:lastModifiedBy>
  <cp:revision>67</cp:revision>
  <dcterms:modified xsi:type="dcterms:W3CDTF">2017-02-18T11:35:39Z</dcterms:modified>
</cp:coreProperties>
</file>