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79" r:id="rId11"/>
    <p:sldId id="280" r:id="rId12"/>
    <p:sldId id="281" r:id="rId13"/>
    <p:sldId id="282" r:id="rId14"/>
    <p:sldId id="283" r:id="rId15"/>
    <p:sldId id="284" r:id="rId16"/>
    <p:sldId id="271" r:id="rId17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D3DCE-D723-7444-873C-63E6B77AC7EA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670F1-EAD8-F148-A4E4-D23EB63522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125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70F1-EAD8-F148-A4E4-D23EB6352229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86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380,000 F-type stars</a:t>
            </a:r>
          </a:p>
          <a:p>
            <a:r>
              <a:rPr kumimoji="1" lang="zh-CN" altLang="en-US" dirty="0" smtClean="0"/>
              <a:t>距离是，首先得到一个标准的星的绝对星等（利用</a:t>
            </a:r>
            <a:r>
              <a:rPr kumimoji="1" lang="en-US" altLang="zh-CN" dirty="0" err="1" smtClean="0"/>
              <a:t>Hipparcos</a:t>
            </a:r>
            <a:r>
              <a:rPr kumimoji="1" lang="zh-CN" altLang="en-US" dirty="0" smtClean="0"/>
              <a:t>的三角视差法对一个子样本得出精确距离），然后根据</a:t>
            </a:r>
            <a:r>
              <a:rPr kumimoji="1" lang="en-US" altLang="zh-CN" dirty="0" err="1" smtClean="0"/>
              <a:t>lamost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</a:t>
            </a:r>
            <a:r>
              <a:rPr kumimoji="1" lang="zh-CN" altLang="en-US" dirty="0" smtClean="0"/>
              <a:t>与类型接近的标准星的比较来推测出它的绝对星等。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938-4D03-4841-ABDD-41DFB459A57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826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 err="1" smtClean="0"/>
              <a:t>RAdial</a:t>
            </a:r>
            <a:r>
              <a:rPr lang="en-US" altLang="zh-CN" sz="2000" dirty="0" smtClean="0"/>
              <a:t> Velocity Experiment (RAVE):</a:t>
            </a:r>
          </a:p>
          <a:p>
            <a:pPr lvl="1"/>
            <a:r>
              <a:rPr lang="en-US" altLang="zh-CN" sz="1800" dirty="0" smtClean="0"/>
              <a:t>1.2 m UK Schmidt Telescope of the Australian Astronomical Observatory (AAO)</a:t>
            </a:r>
          </a:p>
          <a:p>
            <a:pPr lvl="1"/>
            <a:r>
              <a:rPr lang="en-US" altLang="zh-CN" sz="1800" dirty="0" err="1" smtClean="0"/>
              <a:t>Multifiber</a:t>
            </a:r>
            <a:r>
              <a:rPr lang="en-US" altLang="zh-CN" sz="1800" dirty="0" smtClean="0"/>
              <a:t> spectroscopic survey of Milky Way stars</a:t>
            </a:r>
          </a:p>
          <a:p>
            <a:pPr lvl="1"/>
            <a:r>
              <a:rPr lang="en-US" altLang="zh-CN" sz="1800" dirty="0" smtClean="0"/>
              <a:t>On Apr. 5, 2013, RAVE concluded data taking phase.</a:t>
            </a:r>
          </a:p>
          <a:p>
            <a:pPr lvl="1"/>
            <a:r>
              <a:rPr lang="en-US" altLang="zh-CN" sz="1800" dirty="0" smtClean="0"/>
              <a:t>483, 330 individual stars observed</a:t>
            </a:r>
            <a:endParaRPr kumimoji="1" lang="en-US" altLang="zh-CN" dirty="0" smtClean="0"/>
          </a:p>
          <a:p>
            <a:r>
              <a:rPr kumimoji="1" lang="zh-CN" altLang="en-US" dirty="0" smtClean="0"/>
              <a:t>7</a:t>
            </a:r>
            <a:r>
              <a:rPr kumimoji="1" lang="en-US" altLang="zh-CN" dirty="0" smtClean="0"/>
              <a:t>0,000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clump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stars</a:t>
            </a:r>
            <a:r>
              <a:rPr kumimoji="1" lang="zh-CN" altLang="en-US" dirty="0" smtClean="0"/>
              <a:t>, </a:t>
            </a:r>
            <a:r>
              <a:rPr kumimoji="1" lang="en-US" altLang="zh-CN" dirty="0" smtClean="0"/>
              <a:t>6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kpc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-2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Z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kpc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938-4D03-4841-ABDD-41DFB459A57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740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 (left), B</a:t>
            </a:r>
            <a:r>
              <a:rPr kumimoji="1" lang="en-US" altLang="zh-CN" baseline="0" dirty="0" smtClean="0"/>
              <a:t> (right)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DD1B1-37FF-354F-BA6F-77D1A469D30A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639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Possible!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monoceros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may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have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such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external</a:t>
            </a:r>
            <a:r>
              <a:rPr lang="zh-CN" altLang="en-US" sz="1200" dirty="0" smtClean="0"/>
              <a:t> </a:t>
            </a:r>
            <a:r>
              <a:rPr lang="en-US" altLang="zh-CN" sz="1200" smtClean="0"/>
              <a:t>origin.</a:t>
            </a:r>
          </a:p>
          <a:p>
            <a:r>
              <a:rPr lang="en-US" altLang="zh-CN" sz="1200" dirty="0" smtClean="0"/>
              <a:t>Host Galaxy </a:t>
            </a:r>
            <a:r>
              <a:rPr lang="en-US" altLang="zh-CN" sz="1200" dirty="0" err="1" smtClean="0"/>
              <a:t>M</a:t>
            </a:r>
            <a:r>
              <a:rPr lang="en-US" altLang="zh-CN" sz="1200" baseline="-25000" dirty="0" err="1" smtClean="0"/>
              <a:t>vir</a:t>
            </a:r>
            <a:r>
              <a:rPr lang="en-US" altLang="zh-CN" sz="1200" dirty="0" smtClean="0"/>
              <a:t> = 10</a:t>
            </a:r>
            <a:r>
              <a:rPr lang="en-US" altLang="zh-CN" sz="1200" baseline="30000" dirty="0" smtClean="0"/>
              <a:t>12</a:t>
            </a:r>
            <a:r>
              <a:rPr lang="en-US" altLang="zh-CN" sz="1200" dirty="0" smtClean="0"/>
              <a:t> M</a:t>
            </a:r>
            <a:r>
              <a:rPr lang="en-US" altLang="zh-CN" sz="1200" baseline="-25000" dirty="0" smtClean="0"/>
              <a:t>O</a:t>
            </a:r>
            <a:r>
              <a:rPr lang="en-US" altLang="zh-CN" sz="1200" dirty="0" smtClean="0"/>
              <a:t>, disk mass 3.59 x 10</a:t>
            </a:r>
            <a:r>
              <a:rPr lang="en-US" altLang="zh-CN" sz="1200" baseline="30000" dirty="0" smtClean="0"/>
              <a:t>10</a:t>
            </a:r>
            <a:r>
              <a:rPr lang="en-US" altLang="zh-CN" sz="1200" dirty="0" smtClean="0"/>
              <a:t>M</a:t>
            </a:r>
            <a:r>
              <a:rPr lang="en-US" altLang="zh-CN" sz="1200" baseline="-25000" dirty="0" smtClean="0"/>
              <a:t>O</a:t>
            </a:r>
          </a:p>
          <a:p>
            <a:r>
              <a:rPr lang="en-US" altLang="zh-CN" sz="1200" dirty="0" smtClean="0"/>
              <a:t>Light </a:t>
            </a:r>
            <a:r>
              <a:rPr lang="en-US" altLang="zh-CN" sz="1200" dirty="0" err="1" smtClean="0"/>
              <a:t>Sgr</a:t>
            </a:r>
            <a:r>
              <a:rPr lang="en-US" altLang="zh-CN" sz="1200" dirty="0" smtClean="0"/>
              <a:t> progenitor </a:t>
            </a:r>
            <a:r>
              <a:rPr lang="en-US" altLang="zh-CN" sz="1200" dirty="0" err="1" smtClean="0"/>
              <a:t>M</a:t>
            </a:r>
            <a:r>
              <a:rPr lang="en-US" altLang="zh-CN" sz="1200" baseline="-25000" dirty="0" err="1" smtClean="0"/>
              <a:t>vir</a:t>
            </a:r>
            <a:r>
              <a:rPr lang="en-US" altLang="zh-CN" sz="1200" dirty="0" smtClean="0"/>
              <a:t> = 10</a:t>
            </a:r>
            <a:r>
              <a:rPr lang="en-US" altLang="zh-CN" sz="1200" baseline="30000" dirty="0" smtClean="0"/>
              <a:t>10.5</a:t>
            </a:r>
            <a:r>
              <a:rPr lang="en-US" altLang="zh-CN" sz="1200" dirty="0" smtClean="0"/>
              <a:t> M</a:t>
            </a:r>
            <a:r>
              <a:rPr lang="en-US" altLang="zh-CN" sz="1200" baseline="-25000" dirty="0" smtClean="0"/>
              <a:t>O</a:t>
            </a:r>
          </a:p>
          <a:p>
            <a:r>
              <a:rPr lang="en-US" altLang="zh-CN" sz="1200" dirty="0" smtClean="0"/>
              <a:t>Heavy </a:t>
            </a:r>
            <a:r>
              <a:rPr lang="en-US" altLang="zh-CN" sz="1200" dirty="0" err="1" smtClean="0"/>
              <a:t>Sgr</a:t>
            </a:r>
            <a:r>
              <a:rPr lang="en-US" altLang="zh-CN" sz="1200" dirty="0" smtClean="0"/>
              <a:t> progenitor </a:t>
            </a:r>
            <a:r>
              <a:rPr lang="en-US" altLang="zh-CN" sz="1200" dirty="0" err="1" smtClean="0"/>
              <a:t>M</a:t>
            </a:r>
            <a:r>
              <a:rPr lang="en-US" altLang="zh-CN" sz="1200" baseline="-25000" dirty="0" err="1" smtClean="0"/>
              <a:t>vir</a:t>
            </a:r>
            <a:r>
              <a:rPr lang="en-US" altLang="zh-CN" sz="1200" dirty="0" smtClean="0"/>
              <a:t> = 10</a:t>
            </a:r>
            <a:r>
              <a:rPr lang="en-US" altLang="zh-CN" sz="1200" baseline="30000" dirty="0" smtClean="0"/>
              <a:t>11</a:t>
            </a:r>
            <a:r>
              <a:rPr lang="en-US" altLang="zh-CN" sz="1200" dirty="0" smtClean="0"/>
              <a:t> M</a:t>
            </a:r>
            <a:r>
              <a:rPr lang="en-US" altLang="zh-CN" sz="1200" baseline="-25000" dirty="0" smtClean="0"/>
              <a:t>O</a:t>
            </a:r>
          </a:p>
          <a:p>
            <a:r>
              <a:rPr lang="en-US" altLang="zh-CN" sz="1200" dirty="0" smtClean="0"/>
              <a:t>NFW halo </a:t>
            </a:r>
            <a:r>
              <a:rPr lang="en-US" altLang="zh-CN" sz="1200" dirty="0" err="1" smtClean="0"/>
              <a:t>profiel</a:t>
            </a:r>
            <a:r>
              <a:rPr lang="en-US" altLang="zh-CN" sz="1200" dirty="0" smtClean="0"/>
              <a:t> with scale length 4.9 </a:t>
            </a:r>
            <a:r>
              <a:rPr lang="en-US" altLang="zh-CN" sz="1200" dirty="0" err="1" smtClean="0"/>
              <a:t>kpc</a:t>
            </a:r>
            <a:r>
              <a:rPr lang="en-US" altLang="zh-CN" sz="1200" dirty="0" smtClean="0"/>
              <a:t> for light </a:t>
            </a:r>
            <a:r>
              <a:rPr lang="en-US" altLang="zh-CN" sz="1200" dirty="0" err="1" smtClean="0"/>
              <a:t>Sgr</a:t>
            </a:r>
            <a:r>
              <a:rPr lang="en-US" altLang="zh-CN" sz="1200" dirty="0" smtClean="0"/>
              <a:t> (6.5 </a:t>
            </a:r>
            <a:r>
              <a:rPr lang="en-US" altLang="zh-CN" sz="1200" dirty="0" err="1" smtClean="0"/>
              <a:t>kpc</a:t>
            </a:r>
            <a:r>
              <a:rPr lang="en-US" altLang="zh-CN" sz="1200" dirty="0" smtClean="0"/>
              <a:t> for heavy </a:t>
            </a:r>
            <a:r>
              <a:rPr lang="en-US" altLang="zh-CN" sz="1200" dirty="0" err="1" smtClean="0"/>
              <a:t>Sgr</a:t>
            </a:r>
            <a:r>
              <a:rPr lang="en-US" altLang="zh-CN" sz="1200" dirty="0" smtClean="0"/>
              <a:t>)</a:t>
            </a:r>
          </a:p>
          <a:p>
            <a:r>
              <a:rPr lang="en-US" altLang="zh-CN" sz="1200" dirty="0" smtClean="0"/>
              <a:t>King profile for the stellar component (core radius 1.5 </a:t>
            </a:r>
            <a:r>
              <a:rPr lang="en-US" altLang="zh-CN" sz="1200" dirty="0" err="1" smtClean="0"/>
              <a:t>kpc</a:t>
            </a:r>
            <a:r>
              <a:rPr lang="en-US" altLang="zh-CN" sz="1200" dirty="0" smtClean="0"/>
              <a:t>, tidal radius 4 </a:t>
            </a:r>
            <a:r>
              <a:rPr lang="en-US" altLang="zh-CN" sz="1200" dirty="0" err="1" smtClean="0"/>
              <a:t>kpc</a:t>
            </a:r>
            <a:r>
              <a:rPr lang="en-US" altLang="zh-CN" sz="1200" dirty="0" smtClean="0"/>
              <a:t>, central velocity dispersion 23 km/s)</a:t>
            </a:r>
          </a:p>
          <a:p>
            <a:r>
              <a:rPr lang="en-US" altLang="zh-CN" sz="1200" dirty="0" smtClean="0"/>
              <a:t>Satellite launched 80 </a:t>
            </a:r>
            <a:r>
              <a:rPr lang="en-US" altLang="zh-CN" sz="1200" dirty="0" err="1" smtClean="0"/>
              <a:t>kpc</a:t>
            </a:r>
            <a:r>
              <a:rPr lang="en-US" altLang="zh-CN" sz="1200" dirty="0" smtClean="0"/>
              <a:t> from GC in the MW plane, travelling vertically at 80 km/s towards the North Galactic Pole.</a:t>
            </a:r>
          </a:p>
          <a:p>
            <a:r>
              <a:rPr lang="en-US" altLang="zh-CN" sz="1200" dirty="0" smtClean="0"/>
              <a:t>It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has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external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perturbation,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influence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central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bar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generate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outer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spiral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arms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flared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disk.</a:t>
            </a:r>
          </a:p>
          <a:p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Sgr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moving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up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towards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plane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with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two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tidal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arms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resulting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from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its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advanced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stage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of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tidal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disruption.</a:t>
            </a:r>
          </a:p>
          <a:p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disk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perturbation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still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influenced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the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internal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structures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(arms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&amp;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bars),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which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may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triggered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by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external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satellite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galaxies.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938-4D03-4841-ABDD-41DFB459A57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2581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 3D test-particle simulation is used to show the global stellar response to a spiral perturbation in both radial and vertical directions.</a:t>
            </a:r>
          </a:p>
          <a:p>
            <a:r>
              <a:rPr lang="en-US" dirty="0" smtClean="0"/>
              <a:t>Inside</a:t>
            </a:r>
            <a:r>
              <a:rPr lang="en-US" dirty="0"/>
              <a:t>/outside CR, the VR</a:t>
            </a:r>
            <a:r>
              <a:rPr lang="en-US" baseline="0" dirty="0"/>
              <a:t> </a:t>
            </a:r>
            <a:r>
              <a:rPr lang="en-US" baseline="0" dirty="0" err="1"/>
              <a:t>behaviour</a:t>
            </a:r>
            <a:r>
              <a:rPr lang="en-US" baseline="0" dirty="0"/>
              <a:t> is different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4, 5, 6, 6.5 </a:t>
            </a:r>
            <a:r>
              <a:rPr lang="en-US" baseline="0" dirty="0" err="1"/>
              <a:t>Gyr</a:t>
            </a:r>
            <a:r>
              <a:rPr lang="en-US" baseline="0" dirty="0"/>
              <a:t> </a:t>
            </a:r>
            <a:r>
              <a:rPr lang="en-US" baseline="0" dirty="0" smtClean="0"/>
              <a:t>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6025-485A-E842-81E3-2A38C0A2EE98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Color change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70F1-EAD8-F148-A4E4-D23EB6352229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714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Lamost</a:t>
            </a:r>
            <a:r>
              <a:rPr kumimoji="1" lang="en-US" altLang="zh-CN" dirty="0" smtClean="0"/>
              <a:t> only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70F1-EAD8-F148-A4E4-D23EB6352229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5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altLang="zh-CN" dirty="0" smtClean="0"/>
              <a:t>TGAS provides accurate proper motion (~1 mas/</a:t>
            </a:r>
            <a:r>
              <a:rPr kumimoji="1" lang="en-US" altLang="zh-CN" dirty="0" err="1" smtClean="0"/>
              <a:t>yr</a:t>
            </a:r>
            <a:r>
              <a:rPr kumimoji="1" lang="en-US" altLang="zh-CN" dirty="0" smtClean="0"/>
              <a:t>) </a:t>
            </a:r>
            <a:r>
              <a:rPr kumimoji="1" lang="en-US" altLang="zh-CN" dirty="0" smtClean="0">
                <a:sym typeface="Wingdings"/>
              </a:rPr>
              <a:t> 6d information</a:t>
            </a:r>
          </a:p>
          <a:p>
            <a:pPr lvl="1"/>
            <a:r>
              <a:rPr kumimoji="1" lang="en-US" altLang="zh-CN" dirty="0" smtClean="0">
                <a:sym typeface="Wingdings"/>
              </a:rPr>
              <a:t>LSS-GAC DR3 provides large sample to statistically study the bulk stellar motion out to 2 </a:t>
            </a:r>
            <a:r>
              <a:rPr kumimoji="1" lang="en-US" altLang="zh-CN" dirty="0" err="1" smtClean="0">
                <a:sym typeface="Wingdings"/>
              </a:rPr>
              <a:t>kpc</a:t>
            </a:r>
            <a:r>
              <a:rPr kumimoji="1" lang="en-US" altLang="zh-CN" dirty="0" smtClean="0">
                <a:sym typeface="Wingdings"/>
              </a:rPr>
              <a:t> from the Sun.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670F1-EAD8-F148-A4E4-D23EB6352229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72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F0287B8-2AC8-7C4F-92AF-B8F70D83FD88}" type="datetimeFigureOut">
              <a:rPr kumimoji="1" lang="zh-CN" altLang="en-US" smtClean="0"/>
              <a:t>2/18/17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55A4958-D5C5-EE44-ACFB-F100F3CD4A5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257197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Picture 9" descr="Screen shot 2013-11-23 at 10.08.1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752"/>
            <a:ext cx="9144000" cy="535724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1994" y="1047660"/>
            <a:ext cx="8540013" cy="1325025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solidFill>
                  <a:schemeClr val="bg1"/>
                </a:solidFill>
              </a:rPr>
              <a:t>revisiting the Milky Way wobbly disk with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lamost</a:t>
            </a:r>
            <a:r>
              <a:rPr lang="en-US" altLang="zh-CN" sz="3600" dirty="0" smtClean="0">
                <a:solidFill>
                  <a:schemeClr val="bg1"/>
                </a:solidFill>
              </a:rPr>
              <a:t> and </a:t>
            </a:r>
            <a:r>
              <a:rPr lang="en-US" altLang="zh-CN" sz="3600" dirty="0" err="1" smtClean="0">
                <a:solidFill>
                  <a:schemeClr val="bg1"/>
                </a:solidFill>
              </a:rPr>
              <a:t>tgas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973789" y="4608974"/>
            <a:ext cx="4006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                       李兆聿     </a:t>
            </a:r>
            <a:endParaRPr lang="en-US" altLang="zh-CN" sz="2400" dirty="0" smtClean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  <a:p>
            <a:r>
              <a:rPr lang="zh-CN" altLang="en-US" sz="24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上海天文台星系动力学团组</a:t>
            </a:r>
            <a:endParaRPr lang="en-US" sz="2400" dirty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</p:txBody>
      </p:sp>
      <p:pic>
        <p:nvPicPr>
          <p:cNvPr id="9" name="Picture 10" descr="logo_mo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79" y="104142"/>
            <a:ext cx="748120" cy="74812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3701558" y="5461526"/>
            <a:ext cx="5442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合作者：沈俊太、刘超、黄样、刘晓为</a:t>
            </a:r>
            <a:endParaRPr lang="en-US" sz="2400" dirty="0">
              <a:solidFill>
                <a:srgbClr val="FFFFFF"/>
              </a:solidFill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63366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3166"/>
            <a:ext cx="7072708" cy="721412"/>
          </a:xfrm>
        </p:spPr>
        <p:txBody>
          <a:bodyPr/>
          <a:lstStyle/>
          <a:p>
            <a:r>
              <a:rPr kumimoji="1" lang="en-US" altLang="zh-CN" dirty="0" smtClean="0"/>
              <a:t>LSS-GAC DR3 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94106"/>
            <a:ext cx="5700434" cy="922076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Bulk motions derived from UCAC4/PPMXL + LSS-GAC</a:t>
            </a:r>
          </a:p>
        </p:txBody>
      </p:sp>
      <p:pic>
        <p:nvPicPr>
          <p:cNvPr id="4" name="图片 3" descr="LSSGAC_DR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74" y="1816182"/>
            <a:ext cx="6970267" cy="5053889"/>
          </a:xfrm>
          <a:prstGeom prst="rect">
            <a:avLst/>
          </a:prstGeom>
        </p:spPr>
      </p:pic>
      <p:pic>
        <p:nvPicPr>
          <p:cNvPr id="5" name="图片 4" descr="Screen Shot 2016-10-28 at 2.16.5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621" y="0"/>
            <a:ext cx="1671109" cy="2009385"/>
          </a:xfrm>
          <a:prstGeom prst="rect">
            <a:avLst/>
          </a:prstGeom>
        </p:spPr>
      </p:pic>
      <p:cxnSp>
        <p:nvCxnSpPr>
          <p:cNvPr id="6" name="直线连接符 5"/>
          <p:cNvCxnSpPr/>
          <p:nvPr/>
        </p:nvCxnSpPr>
        <p:spPr>
          <a:xfrm>
            <a:off x="6949580" y="1018842"/>
            <a:ext cx="1325723" cy="13957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355904" y="359647"/>
            <a:ext cx="7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dirty="0" smtClean="0">
                <a:latin typeface="Lucida Grande"/>
                <a:ea typeface="Lucida Grande"/>
                <a:cs typeface="Lucida Grande"/>
              </a:rPr>
              <a:t>&gt;0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383814" y="1267815"/>
            <a:ext cx="7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dirty="0" smtClean="0">
                <a:latin typeface="Lucida Grande"/>
                <a:ea typeface="Lucida Grande"/>
                <a:cs typeface="Lucida Grande"/>
              </a:rPr>
              <a:t>&lt;0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595678" y="831987"/>
            <a:ext cx="548322" cy="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GC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075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3166"/>
            <a:ext cx="7072708" cy="721412"/>
          </a:xfrm>
        </p:spPr>
        <p:txBody>
          <a:bodyPr/>
          <a:lstStyle/>
          <a:p>
            <a:r>
              <a:rPr kumimoji="1" lang="en-US" altLang="zh-CN" dirty="0" smtClean="0"/>
              <a:t>LAMOST DR3 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94106"/>
            <a:ext cx="8494016" cy="5582894"/>
          </a:xfrm>
        </p:spPr>
        <p:txBody>
          <a:bodyPr/>
          <a:lstStyle/>
          <a:p>
            <a:r>
              <a:rPr kumimoji="1" lang="en-US" altLang="zh-CN" dirty="0" smtClean="0"/>
              <a:t>Bulk motions derived from UCAC4/PPMXL + LAMOST DR3</a:t>
            </a:r>
          </a:p>
          <a:p>
            <a:r>
              <a:rPr kumimoji="1" lang="en-US" altLang="zh-CN" dirty="0" smtClean="0"/>
              <a:t>Sample divided at 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φ</a:t>
            </a:r>
            <a:r>
              <a:rPr kumimoji="1" lang="en-US" altLang="zh-CN" dirty="0"/>
              <a:t> = 0</a:t>
            </a:r>
            <a:r>
              <a:rPr kumimoji="1" lang="en-US" altLang="zh-CN" dirty="0" smtClean="0"/>
              <a:t>.</a:t>
            </a:r>
          </a:p>
        </p:txBody>
      </p:sp>
      <p:pic>
        <p:nvPicPr>
          <p:cNvPr id="5" name="图片 4" descr="LAMOST_DR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382" y="1802436"/>
            <a:ext cx="7000699" cy="50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808441"/>
            <a:ext cx="3625280" cy="103444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R</a:t>
            </a:r>
            <a:r>
              <a:rPr kumimoji="1" lang="en-US" altLang="zh-CN" dirty="0" smtClean="0"/>
              <a:t>&gt;: no clear pattern</a:t>
            </a:r>
          </a:p>
          <a:p>
            <a:r>
              <a:rPr kumimoji="1" lang="en-US" altLang="zh-CN" dirty="0" smtClean="0"/>
              <a:t>&lt;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φ</a:t>
            </a:r>
            <a:r>
              <a:rPr kumimoji="1" lang="en-US" altLang="zh-CN" dirty="0" smtClean="0"/>
              <a:t>&gt;: </a:t>
            </a:r>
            <a:r>
              <a:rPr kumimoji="1" lang="en-US" altLang="zh-CN" dirty="0" smtClean="0"/>
              <a:t>decreasing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outward</a:t>
            </a:r>
            <a:endParaRPr kumimoji="1" lang="en-US" altLang="zh-CN" dirty="0" smtClean="0"/>
          </a:p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Z</a:t>
            </a:r>
            <a:r>
              <a:rPr kumimoji="1" lang="en-US" altLang="zh-CN" dirty="0" smtClean="0"/>
              <a:t>&gt;: no clear pattern</a:t>
            </a:r>
            <a:endParaRPr kumimoji="1"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309285" y="5808440"/>
            <a:ext cx="4687292" cy="104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R</a:t>
            </a:r>
            <a:r>
              <a:rPr kumimoji="1" lang="en-US" altLang="zh-CN" dirty="0" smtClean="0"/>
              <a:t>&gt;: inward/outward motion</a:t>
            </a:r>
          </a:p>
          <a:p>
            <a:r>
              <a:rPr kumimoji="1" lang="en-US" altLang="zh-CN" dirty="0" smtClean="0"/>
              <a:t>&lt;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φ</a:t>
            </a:r>
            <a:r>
              <a:rPr kumimoji="1" lang="en-US" altLang="zh-CN" dirty="0" smtClean="0"/>
              <a:t>&gt;: decreasing outward</a:t>
            </a:r>
          </a:p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Z</a:t>
            </a:r>
            <a:r>
              <a:rPr kumimoji="1" lang="en-US" altLang="zh-CN" dirty="0" smtClean="0"/>
              <a:t>&gt;: </a:t>
            </a:r>
            <a:r>
              <a:rPr kumimoji="1" lang="en-US" altLang="zh-CN" dirty="0" smtClean="0"/>
              <a:t>compression</a:t>
            </a:r>
            <a:endParaRPr kumimoji="1" lang="zh-CN" altLang="en-US" dirty="0"/>
          </a:p>
        </p:txBody>
      </p:sp>
      <p:pic>
        <p:nvPicPr>
          <p:cNvPr id="5" name="图片 4" descr="Screen Shot 2017-02-17 at 9.44.10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56" y="930926"/>
            <a:ext cx="1754194" cy="4877514"/>
          </a:xfrm>
          <a:prstGeom prst="rect">
            <a:avLst/>
          </a:prstGeom>
        </p:spPr>
      </p:pic>
      <p:pic>
        <p:nvPicPr>
          <p:cNvPr id="6" name="图片 5" descr="Screen Shot 2017-02-17 at 9.44.23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30" y="946043"/>
            <a:ext cx="1750124" cy="4872895"/>
          </a:xfrm>
          <a:prstGeom prst="rect">
            <a:avLst/>
          </a:prstGeom>
        </p:spPr>
      </p:pic>
      <p:pic>
        <p:nvPicPr>
          <p:cNvPr id="7" name="图片 6" descr="Screen Shot 2017-02-17 at 9.47.10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91" y="946043"/>
            <a:ext cx="1655454" cy="4862397"/>
          </a:xfrm>
          <a:prstGeom prst="rect">
            <a:avLst/>
          </a:prstGeom>
        </p:spPr>
      </p:pic>
      <p:pic>
        <p:nvPicPr>
          <p:cNvPr id="8" name="图片 7" descr="Screen Shot 2017-02-17 at 9.47.24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545" y="946043"/>
            <a:ext cx="1644870" cy="4862397"/>
          </a:xfrm>
          <a:prstGeom prst="rect">
            <a:avLst/>
          </a:prstGeom>
        </p:spPr>
      </p:pic>
      <p:pic>
        <p:nvPicPr>
          <p:cNvPr id="15" name="图片 14" descr="Screen Shot 2017-02-17 at 9.59.04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23" y="930925"/>
            <a:ext cx="648624" cy="4756571"/>
          </a:xfrm>
          <a:prstGeom prst="rect">
            <a:avLst/>
          </a:prstGeom>
        </p:spPr>
      </p:pic>
      <p:pic>
        <p:nvPicPr>
          <p:cNvPr id="16" name="图片 15" descr="Screen Shot 2017-02-17 at 9.58.51 PM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650" y="885572"/>
            <a:ext cx="532438" cy="487751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00128" y="432659"/>
            <a:ext cx="21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TGAS + LAMOST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098079" y="432659"/>
            <a:ext cx="317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UCAC4/PPMXL + LSS-GAC</a:t>
            </a:r>
          </a:p>
          <a:p>
            <a:pPr algn="ctr"/>
            <a:r>
              <a:rPr kumimoji="1" lang="en-US" altLang="zh-CN" dirty="0" smtClean="0"/>
              <a:t>(LAMOST only)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495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808441"/>
            <a:ext cx="3625280" cy="103444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R</a:t>
            </a:r>
            <a:r>
              <a:rPr kumimoji="1" lang="en-US" altLang="zh-CN" dirty="0" smtClean="0"/>
              <a:t>&gt;: no clear pattern</a:t>
            </a:r>
          </a:p>
          <a:p>
            <a:r>
              <a:rPr kumimoji="1" lang="en-US" altLang="zh-CN" dirty="0" smtClean="0"/>
              <a:t>&lt;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φ</a:t>
            </a:r>
            <a:r>
              <a:rPr kumimoji="1" lang="en-US" altLang="zh-CN" dirty="0" smtClean="0"/>
              <a:t>&gt;: decreasing outward</a:t>
            </a:r>
          </a:p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Z</a:t>
            </a:r>
            <a:r>
              <a:rPr kumimoji="1" lang="en-US" altLang="zh-CN" dirty="0" smtClean="0"/>
              <a:t>&gt;: no clear pattern</a:t>
            </a:r>
            <a:endParaRPr kumimoji="1"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309285" y="5808440"/>
            <a:ext cx="4687292" cy="1049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R</a:t>
            </a:r>
            <a:r>
              <a:rPr kumimoji="1" lang="en-US" altLang="zh-CN" dirty="0" smtClean="0"/>
              <a:t>&gt;: inward/outward motion</a:t>
            </a:r>
          </a:p>
          <a:p>
            <a:r>
              <a:rPr kumimoji="1" lang="en-US" altLang="zh-CN" dirty="0" smtClean="0"/>
              <a:t>&lt;</a:t>
            </a:r>
            <a:r>
              <a:rPr kumimoji="1" lang="en-US" altLang="zh-CN" dirty="0" err="1" smtClean="0"/>
              <a:t>V</a:t>
            </a:r>
            <a:r>
              <a:rPr kumimoji="1" lang="en-US" altLang="zh-CN" baseline="-25000" dirty="0" err="1" smtClean="0"/>
              <a:t>φ</a:t>
            </a:r>
            <a:r>
              <a:rPr kumimoji="1" lang="en-US" altLang="zh-CN" dirty="0" smtClean="0"/>
              <a:t>&gt;: decreasing outward</a:t>
            </a:r>
          </a:p>
          <a:p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Z</a:t>
            </a:r>
            <a:r>
              <a:rPr kumimoji="1" lang="en-US" altLang="zh-CN" dirty="0" smtClean="0"/>
              <a:t>&gt;: compression</a:t>
            </a:r>
            <a:endParaRPr kumimoji="1" lang="zh-CN" altLang="en-US" dirty="0"/>
          </a:p>
        </p:txBody>
      </p:sp>
      <p:pic>
        <p:nvPicPr>
          <p:cNvPr id="5" name="图片 4" descr="Screen Shot 2017-02-17 at 9.44.10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56" y="930926"/>
            <a:ext cx="1754194" cy="4877514"/>
          </a:xfrm>
          <a:prstGeom prst="rect">
            <a:avLst/>
          </a:prstGeom>
        </p:spPr>
      </p:pic>
      <p:pic>
        <p:nvPicPr>
          <p:cNvPr id="6" name="图片 5" descr="Screen Shot 2017-02-17 at 9.44.2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30" y="946043"/>
            <a:ext cx="1750124" cy="4872895"/>
          </a:xfrm>
          <a:prstGeom prst="rect">
            <a:avLst/>
          </a:prstGeom>
        </p:spPr>
      </p:pic>
      <p:pic>
        <p:nvPicPr>
          <p:cNvPr id="7" name="图片 6" descr="Screen Shot 2017-02-17 at 9.47.10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91" y="946043"/>
            <a:ext cx="1655454" cy="4862397"/>
          </a:xfrm>
          <a:prstGeom prst="rect">
            <a:avLst/>
          </a:prstGeom>
        </p:spPr>
      </p:pic>
      <p:pic>
        <p:nvPicPr>
          <p:cNvPr id="8" name="图片 7" descr="Screen Shot 2017-02-17 at 9.47.24 PM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545" y="946043"/>
            <a:ext cx="1644870" cy="4862397"/>
          </a:xfrm>
          <a:prstGeom prst="rect">
            <a:avLst/>
          </a:prstGeom>
        </p:spPr>
      </p:pic>
      <p:sp>
        <p:nvSpPr>
          <p:cNvPr id="9" name="框架 8"/>
          <p:cNvSpPr/>
          <p:nvPr/>
        </p:nvSpPr>
        <p:spPr>
          <a:xfrm>
            <a:off x="5337462" y="1360642"/>
            <a:ext cx="721611" cy="680323"/>
          </a:xfrm>
          <a:prstGeom prst="frame">
            <a:avLst>
              <a:gd name="adj1" fmla="val 70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7001892" y="1360642"/>
            <a:ext cx="721611" cy="680323"/>
          </a:xfrm>
          <a:prstGeom prst="frame">
            <a:avLst>
              <a:gd name="adj1" fmla="val 70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5348416" y="2964390"/>
            <a:ext cx="721611" cy="680323"/>
          </a:xfrm>
          <a:prstGeom prst="frame">
            <a:avLst>
              <a:gd name="adj1" fmla="val 70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7012846" y="2964390"/>
            <a:ext cx="721611" cy="680323"/>
          </a:xfrm>
          <a:prstGeom prst="frame">
            <a:avLst>
              <a:gd name="adj1" fmla="val 70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框架 12"/>
          <p:cNvSpPr/>
          <p:nvPr/>
        </p:nvSpPr>
        <p:spPr>
          <a:xfrm>
            <a:off x="5333296" y="4553020"/>
            <a:ext cx="721611" cy="680323"/>
          </a:xfrm>
          <a:prstGeom prst="frame">
            <a:avLst>
              <a:gd name="adj1" fmla="val 70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6997726" y="4553020"/>
            <a:ext cx="721611" cy="680323"/>
          </a:xfrm>
          <a:prstGeom prst="frame">
            <a:avLst>
              <a:gd name="adj1" fmla="val 7094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 descr="Screen Shot 2017-02-17 at 9.59.04 P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23" y="930925"/>
            <a:ext cx="648624" cy="4756571"/>
          </a:xfrm>
          <a:prstGeom prst="rect">
            <a:avLst/>
          </a:prstGeom>
        </p:spPr>
      </p:pic>
      <p:pic>
        <p:nvPicPr>
          <p:cNvPr id="16" name="图片 15" descr="Screen Shot 2017-02-17 at 9.58.51 PM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650" y="885572"/>
            <a:ext cx="532438" cy="48775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200128" y="432659"/>
            <a:ext cx="212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TGAS + LAMOST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5098079" y="432659"/>
            <a:ext cx="317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UCAC4/PPMXL + LSS-GAC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03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9712"/>
            <a:ext cx="8229600" cy="67738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RV systematic correction?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50116"/>
            <a:ext cx="8229600" cy="4876800"/>
          </a:xfrm>
        </p:spPr>
        <p:txBody>
          <a:bodyPr/>
          <a:lstStyle/>
          <a:p>
            <a:r>
              <a:rPr kumimoji="1" lang="en-US" altLang="zh-CN" dirty="0" smtClean="0"/>
              <a:t>By applying 5.7 km/s systematic correction in RV, the bulk motion patterns change significantly.</a:t>
            </a:r>
            <a:endParaRPr kumimoji="1" lang="zh-CN" altLang="en-US" dirty="0"/>
          </a:p>
        </p:txBody>
      </p:sp>
      <p:pic>
        <p:nvPicPr>
          <p:cNvPr id="4" name="图片 3" descr="Screen Shot 2017-02-17 at 10.1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498" y="1797483"/>
            <a:ext cx="6197600" cy="2603500"/>
          </a:xfrm>
          <a:prstGeom prst="rect">
            <a:avLst/>
          </a:prstGeom>
        </p:spPr>
      </p:pic>
      <p:pic>
        <p:nvPicPr>
          <p:cNvPr id="5" name="图片 4" descr="Screen Shot 2017-02-17 at 10.1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498" y="4152900"/>
            <a:ext cx="6210300" cy="2705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961" y="2766634"/>
            <a:ext cx="210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Before Correction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0961" y="4869283"/>
            <a:ext cx="210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After Correction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887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57011"/>
            <a:ext cx="8229600" cy="75297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Test with RAVE DR5 + TGAS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3261" y="1130925"/>
            <a:ext cx="8576990" cy="607668"/>
          </a:xfrm>
        </p:spPr>
        <p:txBody>
          <a:bodyPr>
            <a:normAutofit/>
          </a:bodyPr>
          <a:lstStyle/>
          <a:p>
            <a:r>
              <a:rPr kumimoji="1" lang="en-US" altLang="zh-CN" sz="2200" dirty="0" smtClean="0"/>
              <a:t>RAVE RV agrees very well with APOGEE (no correction needed)</a:t>
            </a:r>
            <a:endParaRPr kumimoji="1" lang="zh-CN" altLang="en-US" sz="2200" dirty="0"/>
          </a:p>
        </p:txBody>
      </p:sp>
      <p:pic>
        <p:nvPicPr>
          <p:cNvPr id="4" name="图片 3" descr="Screen Shot 2017-02-17 at 10.1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68" y="1817439"/>
            <a:ext cx="6210300" cy="2565123"/>
          </a:xfrm>
          <a:prstGeom prst="rect">
            <a:avLst/>
          </a:prstGeom>
        </p:spPr>
      </p:pic>
      <p:pic>
        <p:nvPicPr>
          <p:cNvPr id="5" name="图片 4" descr="Screen Shot 2017-02-17 at 10.1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268" y="4152900"/>
            <a:ext cx="6210300" cy="2705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961" y="2766634"/>
            <a:ext cx="210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RAVE+TGAS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20961" y="4869283"/>
            <a:ext cx="210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LAMOST+TGAS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346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233737">
            <a:off x="5870464" y="1050333"/>
            <a:ext cx="3197662" cy="13077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580957"/>
              </a:avLst>
            </a:prstTxWarp>
            <a:spAutoFit/>
          </a:bodyPr>
          <a:lstStyle/>
          <a:p>
            <a:pPr algn="ctr"/>
            <a:r>
              <a:rPr lang="en-US" altLang="zh-C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554" y="382218"/>
            <a:ext cx="8229600" cy="990600"/>
          </a:xfrm>
        </p:spPr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996" y="1496703"/>
            <a:ext cx="8554497" cy="5146712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Bulk motion maps from TGAS+LAMOST are different from the maps derived from LAMOST + UCAC4/PPMXL</a:t>
            </a:r>
          </a:p>
          <a:p>
            <a:pPr lvl="1"/>
            <a:r>
              <a:rPr kumimoji="1" lang="en-US" altLang="zh-CN" sz="2400" dirty="0" smtClean="0"/>
              <a:t>TGAS results seem to indicate no clear bulk motion in the solar neighborhood (&lt; 1 </a:t>
            </a:r>
            <a:r>
              <a:rPr kumimoji="1" lang="en-US" altLang="zh-CN" sz="2400" dirty="0" err="1" smtClean="0"/>
              <a:t>kpc</a:t>
            </a:r>
            <a:r>
              <a:rPr kumimoji="1" lang="en-US" altLang="zh-CN" sz="2400" dirty="0" smtClean="0"/>
              <a:t>) for &lt;V</a:t>
            </a:r>
            <a:r>
              <a:rPr kumimoji="1" lang="en-US" altLang="zh-CN" sz="2400" baseline="-25000" dirty="0" smtClean="0"/>
              <a:t>R</a:t>
            </a:r>
            <a:r>
              <a:rPr kumimoji="1" lang="en-US" altLang="zh-CN" sz="2400" dirty="0" smtClean="0"/>
              <a:t>&gt; and &lt;V</a:t>
            </a:r>
            <a:r>
              <a:rPr kumimoji="1" lang="en-US" altLang="zh-CN" sz="2400" baseline="-25000" dirty="0" smtClean="0"/>
              <a:t>Z</a:t>
            </a:r>
            <a:r>
              <a:rPr kumimoji="1" lang="en-US" altLang="zh-CN" sz="2400" dirty="0" smtClean="0"/>
              <a:t>&gt;.</a:t>
            </a:r>
          </a:p>
          <a:p>
            <a:pPr lvl="1"/>
            <a:r>
              <a:rPr kumimoji="1" lang="en-US" altLang="zh-CN" sz="2400" dirty="0" smtClean="0"/>
              <a:t>Inconsistent with LSS-GAC DR3 results</a:t>
            </a:r>
          </a:p>
          <a:p>
            <a:r>
              <a:rPr kumimoji="1" lang="en-US" altLang="zh-CN" sz="2800" dirty="0"/>
              <a:t>No clear bulk motion patterns in RAVE + TGAS</a:t>
            </a:r>
          </a:p>
          <a:p>
            <a:r>
              <a:rPr kumimoji="1" lang="en-US" altLang="zh-CN" sz="2800" dirty="0" smtClean="0"/>
              <a:t>RV systematic correction may play a role here.</a:t>
            </a:r>
          </a:p>
          <a:p>
            <a:r>
              <a:rPr kumimoji="1" lang="en-US" altLang="zh-CN" sz="2800" dirty="0" smtClean="0"/>
              <a:t>The bulk motion might still exist at larger spatial ranges rather than close to the Sun (&lt; 1 </a:t>
            </a:r>
            <a:r>
              <a:rPr kumimoji="1" lang="en-US" altLang="zh-CN" sz="2800" dirty="0" err="1" smtClean="0"/>
              <a:t>kpc</a:t>
            </a:r>
            <a:r>
              <a:rPr kumimoji="1" lang="en-US" altLang="zh-CN" sz="2800" dirty="0" smtClean="0"/>
              <a:t>) ---- to be checked with future Gaia releases.</a:t>
            </a:r>
          </a:p>
        </p:txBody>
      </p:sp>
    </p:spTree>
    <p:extLst>
      <p:ext uri="{BB962C8B-B14F-4D97-AF65-F5344CB8AC3E}">
        <p14:creationId xmlns:p14="http://schemas.microsoft.com/office/powerpoint/2010/main" val="81951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shot 2014-04-02 at 9.57.19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017" y="740894"/>
            <a:ext cx="4439170" cy="5764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Wobbly Disk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37780" cy="4876800"/>
          </a:xfrm>
        </p:spPr>
        <p:txBody>
          <a:bodyPr>
            <a:normAutofit/>
          </a:bodyPr>
          <a:lstStyle/>
          <a:p>
            <a:r>
              <a:rPr lang="zh-CN" altLang="zh-CN" sz="2000" dirty="0"/>
              <a:t>7</a:t>
            </a:r>
            <a:r>
              <a:rPr lang="en-US" altLang="zh-CN" sz="2000" dirty="0"/>
              <a:t>.8</a:t>
            </a:r>
            <a:r>
              <a:rPr lang="zh-CN" altLang="en-US" sz="2000" dirty="0"/>
              <a:t> </a:t>
            </a:r>
            <a:r>
              <a:rPr lang="en-US" altLang="zh-CN" sz="2000" dirty="0"/>
              <a:t>&lt;</a:t>
            </a:r>
            <a:r>
              <a:rPr lang="zh-CN" altLang="en-US" sz="2000" dirty="0"/>
              <a:t> </a:t>
            </a:r>
            <a:r>
              <a:rPr lang="en-US" altLang="zh-CN" sz="2000" dirty="0"/>
              <a:t>R</a:t>
            </a:r>
            <a:r>
              <a:rPr lang="en-US" altLang="zh-CN" sz="2000" baseline="-25000" dirty="0"/>
              <a:t>GC</a:t>
            </a:r>
            <a:r>
              <a:rPr lang="zh-CN" altLang="en-US" sz="2000" dirty="0"/>
              <a:t> </a:t>
            </a:r>
            <a:r>
              <a:rPr lang="en-US" altLang="zh-CN" sz="2000" dirty="0"/>
              <a:t>&lt;</a:t>
            </a:r>
            <a:r>
              <a:rPr lang="zh-CN" altLang="en-US" sz="2000" dirty="0"/>
              <a:t> </a:t>
            </a:r>
            <a:r>
              <a:rPr lang="en-US" altLang="zh-CN" sz="2000" dirty="0"/>
              <a:t>9.8,</a:t>
            </a:r>
            <a:r>
              <a:rPr lang="zh-CN" altLang="en-US" sz="2000" dirty="0"/>
              <a:t> </a:t>
            </a:r>
            <a:r>
              <a:rPr lang="en-US" altLang="zh-CN" sz="2000" dirty="0"/>
              <a:t>-2.0</a:t>
            </a:r>
            <a:r>
              <a:rPr lang="zh-CN" altLang="en-US" sz="2000" dirty="0"/>
              <a:t> </a:t>
            </a:r>
            <a:r>
              <a:rPr lang="en-US" altLang="zh-CN" sz="2000" dirty="0"/>
              <a:t>&lt; Z</a:t>
            </a:r>
            <a:r>
              <a:rPr lang="zh-CN" altLang="en-US" sz="2000" dirty="0"/>
              <a:t> </a:t>
            </a:r>
            <a:r>
              <a:rPr lang="en-US" altLang="zh-CN" sz="2000" dirty="0"/>
              <a:t>&lt; 2.0</a:t>
            </a:r>
            <a:r>
              <a:rPr lang="zh-CN" altLang="en-US" sz="2000" dirty="0"/>
              <a:t> </a:t>
            </a:r>
            <a:r>
              <a:rPr lang="en-US" altLang="zh-CN" sz="2000" dirty="0" err="1"/>
              <a:t>kpc</a:t>
            </a:r>
            <a:endParaRPr lang="en-US" altLang="zh-CN" sz="2000" dirty="0"/>
          </a:p>
          <a:p>
            <a:r>
              <a:rPr lang="en-US" altLang="zh-CN" sz="2000" dirty="0"/>
              <a:t>Above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plane</a:t>
            </a:r>
          </a:p>
          <a:p>
            <a:pPr lvl="1"/>
            <a:r>
              <a:rPr lang="en-US" altLang="zh-CN" sz="1800" dirty="0"/>
              <a:t>positive</a:t>
            </a:r>
            <a:r>
              <a:rPr lang="zh-CN" altLang="en-US" sz="1800" dirty="0"/>
              <a:t> </a:t>
            </a:r>
            <a:r>
              <a:rPr lang="en-US" altLang="zh-CN" sz="1800" dirty="0"/>
              <a:t>&lt;V</a:t>
            </a:r>
            <a:r>
              <a:rPr lang="en-US" altLang="zh-CN" sz="1800" baseline="-25000" dirty="0"/>
              <a:t>R</a:t>
            </a:r>
            <a:r>
              <a:rPr lang="en-US" altLang="zh-CN" sz="1800" dirty="0"/>
              <a:t>&gt;</a:t>
            </a:r>
            <a:r>
              <a:rPr lang="zh-CN" altLang="en-US" sz="1800" dirty="0"/>
              <a:t> </a:t>
            </a:r>
            <a:r>
              <a:rPr lang="en-US" altLang="zh-CN" sz="1800" dirty="0"/>
              <a:t>(outward)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negative</a:t>
            </a:r>
            <a:r>
              <a:rPr lang="zh-CN" altLang="en-US" sz="1800" dirty="0"/>
              <a:t> </a:t>
            </a:r>
            <a:r>
              <a:rPr lang="en-US" altLang="zh-CN" sz="1800" dirty="0"/>
              <a:t>&lt;V</a:t>
            </a:r>
            <a:r>
              <a:rPr lang="en-US" altLang="zh-CN" sz="1800" baseline="-25000" dirty="0"/>
              <a:t>Z</a:t>
            </a:r>
            <a:r>
              <a:rPr lang="en-US" altLang="zh-CN" sz="1800" dirty="0"/>
              <a:t>&gt;</a:t>
            </a:r>
            <a:r>
              <a:rPr lang="zh-CN" altLang="en-US" sz="1800" dirty="0"/>
              <a:t> </a:t>
            </a:r>
            <a:r>
              <a:rPr lang="en-US" altLang="zh-CN" sz="1800" dirty="0"/>
              <a:t>(downward)</a:t>
            </a:r>
          </a:p>
          <a:p>
            <a:r>
              <a:rPr lang="en-US" altLang="zh-CN" sz="2000" dirty="0" smtClean="0"/>
              <a:t>Below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plane</a:t>
            </a:r>
          </a:p>
          <a:p>
            <a:pPr lvl="1"/>
            <a:r>
              <a:rPr lang="en-US" altLang="zh-CN" sz="1800" dirty="0"/>
              <a:t>small</a:t>
            </a:r>
            <a:r>
              <a:rPr lang="zh-CN" altLang="en-US" sz="1800" dirty="0"/>
              <a:t> </a:t>
            </a:r>
            <a:r>
              <a:rPr lang="en-US" altLang="zh-CN" sz="1800" dirty="0"/>
              <a:t>or</a:t>
            </a:r>
            <a:r>
              <a:rPr lang="zh-CN" altLang="en-US" sz="1800" dirty="0"/>
              <a:t> </a:t>
            </a:r>
            <a:r>
              <a:rPr lang="en-US" altLang="zh-CN" sz="1800" dirty="0"/>
              <a:t>negative</a:t>
            </a:r>
            <a:r>
              <a:rPr lang="zh-CN" altLang="en-US" sz="1800" dirty="0"/>
              <a:t> </a:t>
            </a:r>
            <a:r>
              <a:rPr lang="en-US" altLang="zh-CN" sz="1800" dirty="0"/>
              <a:t>&lt;V</a:t>
            </a:r>
            <a:r>
              <a:rPr lang="en-US" altLang="zh-CN" sz="1800" baseline="-25000" dirty="0"/>
              <a:t>R</a:t>
            </a:r>
            <a:r>
              <a:rPr lang="en-US" altLang="zh-CN" sz="1800" dirty="0"/>
              <a:t>&gt;</a:t>
            </a:r>
            <a:r>
              <a:rPr lang="zh-CN" altLang="en-US" sz="1800" dirty="0"/>
              <a:t> </a:t>
            </a:r>
            <a:r>
              <a:rPr lang="en-US" altLang="zh-CN" sz="1800" dirty="0"/>
              <a:t>(inward)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positive</a:t>
            </a:r>
            <a:r>
              <a:rPr lang="zh-CN" altLang="en-US" sz="1800" dirty="0"/>
              <a:t> </a:t>
            </a:r>
            <a:r>
              <a:rPr lang="en-US" altLang="zh-CN" sz="1800" dirty="0"/>
              <a:t>&lt;V</a:t>
            </a:r>
            <a:r>
              <a:rPr lang="en-US" altLang="zh-CN" sz="1800" baseline="-25000" dirty="0"/>
              <a:t>Z</a:t>
            </a:r>
            <a:r>
              <a:rPr lang="en-US" altLang="zh-CN" sz="1800" dirty="0"/>
              <a:t>&gt;</a:t>
            </a:r>
            <a:r>
              <a:rPr lang="zh-CN" altLang="en-US" sz="1800" dirty="0"/>
              <a:t> </a:t>
            </a:r>
            <a:r>
              <a:rPr lang="en-US" altLang="zh-CN" sz="1800" dirty="0"/>
              <a:t>(upward)</a:t>
            </a:r>
          </a:p>
          <a:p>
            <a:r>
              <a:rPr lang="en-US" altLang="zh-CN" sz="2000" dirty="0"/>
              <a:t>RAVE data </a:t>
            </a:r>
            <a:r>
              <a:rPr lang="en-US" altLang="zh-CN" sz="2000" dirty="0" smtClean="0"/>
              <a:t>exhibit </a:t>
            </a:r>
            <a:r>
              <a:rPr lang="en-US" altLang="zh-CN" sz="2000" dirty="0"/>
              <a:t>similar asymmetries to LAMOST between 8 &lt; R</a:t>
            </a:r>
            <a:r>
              <a:rPr lang="en-US" altLang="zh-CN" sz="2000" baseline="-25000" dirty="0"/>
              <a:t>GC</a:t>
            </a:r>
            <a:r>
              <a:rPr lang="en-US" altLang="zh-CN" sz="2000" dirty="0"/>
              <a:t> &lt; 10 </a:t>
            </a:r>
            <a:r>
              <a:rPr lang="en-US" altLang="zh-CN" sz="2000" dirty="0" err="1"/>
              <a:t>kpc</a:t>
            </a:r>
            <a:r>
              <a:rPr lang="en-US" altLang="zh-CN" sz="2000" dirty="0"/>
              <a:t>.</a:t>
            </a:r>
          </a:p>
          <a:p>
            <a:r>
              <a:rPr lang="en-US" altLang="zh-CN" sz="2000" dirty="0"/>
              <a:t>Smaller variations in theta &gt; 0 subsample</a:t>
            </a:r>
          </a:p>
          <a:p>
            <a:r>
              <a:rPr lang="en-US" altLang="zh-CN" sz="2000" dirty="0"/>
              <a:t>Vertical perturbation by </a:t>
            </a:r>
            <a:r>
              <a:rPr lang="en-US" altLang="zh-CN" sz="2000" dirty="0" smtClean="0"/>
              <a:t> external perturbations</a:t>
            </a:r>
            <a:endParaRPr lang="en-US" altLang="zh-CN" sz="2000" dirty="0"/>
          </a:p>
          <a:p>
            <a:endParaRPr lang="en-US" sz="2000" dirty="0"/>
          </a:p>
        </p:txBody>
      </p:sp>
      <p:sp>
        <p:nvSpPr>
          <p:cNvPr id="5" name="TextBox 3"/>
          <p:cNvSpPr txBox="1"/>
          <p:nvPr/>
        </p:nvSpPr>
        <p:spPr>
          <a:xfrm>
            <a:off x="7084758" y="6362184"/>
            <a:ext cx="195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Carlin et al. </a:t>
            </a:r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6" name="右箭头 5"/>
          <p:cNvSpPr/>
          <p:nvPr/>
        </p:nvSpPr>
        <p:spPr>
          <a:xfrm>
            <a:off x="7817818" y="1330943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右箭头 6"/>
          <p:cNvSpPr/>
          <p:nvPr/>
        </p:nvSpPr>
        <p:spPr>
          <a:xfrm rot="11002740">
            <a:off x="7733364" y="2154523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右箭头 7"/>
          <p:cNvSpPr/>
          <p:nvPr/>
        </p:nvSpPr>
        <p:spPr>
          <a:xfrm rot="5236424">
            <a:off x="7612083" y="4175335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右箭头 8"/>
          <p:cNvSpPr/>
          <p:nvPr/>
        </p:nvSpPr>
        <p:spPr>
          <a:xfrm rot="16200000">
            <a:off x="7624762" y="5656592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5206024" y="2138877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5206024" y="4993085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7817818" y="2980046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731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7" name="Picture 4" descr="Screen shot 2014-04-02 at 8.23.03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214" y="3464252"/>
            <a:ext cx="3863926" cy="30823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27" y="1726538"/>
            <a:ext cx="4522631" cy="4343400"/>
          </a:xfrm>
        </p:spPr>
        <p:txBody>
          <a:bodyPr>
            <a:noAutofit/>
          </a:bodyPr>
          <a:lstStyle/>
          <a:p>
            <a:r>
              <a:rPr lang="en-US" altLang="zh-CN" dirty="0"/>
              <a:t>The further stars are from the plane, the more they are </a:t>
            </a:r>
            <a:r>
              <a:rPr lang="en-US" altLang="zh-CN" dirty="0" smtClean="0"/>
              <a:t>moving outwards.</a:t>
            </a:r>
            <a:endParaRPr lang="en-US" altLang="zh-CN" dirty="0"/>
          </a:p>
          <a:p>
            <a:r>
              <a:rPr lang="en-US" altLang="zh-CN" dirty="0" smtClean="0"/>
              <a:t>Velocity </a:t>
            </a:r>
            <a:r>
              <a:rPr lang="en-US" altLang="zh-CN" dirty="0"/>
              <a:t>gradient below the plane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(</a:t>
            </a:r>
            <a:r>
              <a:rPr lang="en-US" altLang="zh-CN" dirty="0"/>
              <a:t>~</a:t>
            </a:r>
            <a:r>
              <a:rPr lang="zh-CN" altLang="en-US" dirty="0"/>
              <a:t> </a:t>
            </a:r>
            <a:r>
              <a:rPr lang="en-US" altLang="zh-CN" dirty="0"/>
              <a:t>–7</a:t>
            </a:r>
            <a:r>
              <a:rPr lang="zh-CN" altLang="en-US" dirty="0"/>
              <a:t> </a:t>
            </a:r>
            <a:r>
              <a:rPr lang="zh-CN" altLang="zh-CN" dirty="0"/>
              <a:t>k</a:t>
            </a:r>
            <a:r>
              <a:rPr lang="en-US" altLang="zh-CN" dirty="0"/>
              <a:t>m/s/</a:t>
            </a:r>
            <a:r>
              <a:rPr lang="en-US" altLang="zh-CN" dirty="0" err="1"/>
              <a:t>kpc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roughly consistent with Siebert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</a:t>
            </a:r>
            <a:r>
              <a:rPr lang="zh-CN" altLang="en-US" dirty="0"/>
              <a:t> </a:t>
            </a:r>
            <a:r>
              <a:rPr lang="en-US" altLang="zh-CN" dirty="0"/>
              <a:t>(2011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Rarefaction </a:t>
            </a:r>
            <a:r>
              <a:rPr lang="en-US" altLang="zh-CN" dirty="0"/>
              <a:t>within 8.5 </a:t>
            </a:r>
            <a:r>
              <a:rPr lang="en-US" altLang="zh-CN" dirty="0" err="1" smtClean="0"/>
              <a:t>kpc</a:t>
            </a:r>
            <a:endParaRPr lang="en-US" altLang="zh-CN" dirty="0" smtClean="0"/>
          </a:p>
          <a:p>
            <a:r>
              <a:rPr lang="en-US" altLang="zh-CN" dirty="0" smtClean="0"/>
              <a:t>Compression outside </a:t>
            </a:r>
            <a:r>
              <a:rPr lang="en-US" altLang="zh-CN" dirty="0"/>
              <a:t>8.5 </a:t>
            </a:r>
            <a:r>
              <a:rPr lang="en-US" altLang="zh-CN" dirty="0" err="1" smtClean="0"/>
              <a:t>kpc</a:t>
            </a:r>
            <a:endParaRPr lang="en-US" altLang="zh-CN" dirty="0"/>
          </a:p>
        </p:txBody>
      </p:sp>
      <p:pic>
        <p:nvPicPr>
          <p:cNvPr id="5" name="Picture 4" descr="Screen shot 2014-04-02 at 8.18.05 P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187" y="377543"/>
            <a:ext cx="3864953" cy="30634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49600" y="6519446"/>
            <a:ext cx="2133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Williams et al. </a:t>
            </a:r>
            <a:r>
              <a:rPr lang="en-US" sz="1600" dirty="0" smtClean="0"/>
              <a:t>2013</a:t>
            </a:r>
            <a:endParaRPr lang="en-US" sz="16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 Wobbly Disk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26844" y="916259"/>
            <a:ext cx="659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&lt;V</a:t>
            </a:r>
            <a:r>
              <a:rPr kumimoji="1" lang="en-US" altLang="zh-CN" sz="1600" baseline="-25000" dirty="0" smtClean="0"/>
              <a:t>R</a:t>
            </a:r>
            <a:r>
              <a:rPr kumimoji="1" lang="en-US" altLang="zh-CN" sz="1600" dirty="0" smtClean="0"/>
              <a:t>&gt;</a:t>
            </a:r>
            <a:endParaRPr kumimoji="1"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8026844" y="4023421"/>
            <a:ext cx="659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 smtClean="0"/>
              <a:t>&lt;V</a:t>
            </a:r>
            <a:r>
              <a:rPr kumimoji="1" lang="en-US" altLang="zh-CN" sz="1600" baseline="-25000" dirty="0" smtClean="0"/>
              <a:t>Z</a:t>
            </a:r>
            <a:r>
              <a:rPr kumimoji="1" lang="en-US" altLang="zh-CN" sz="1600" dirty="0" smtClean="0"/>
              <a:t>&gt;</a:t>
            </a:r>
            <a:endParaRPr kumimoji="1" lang="zh-CN" altLang="en-US" sz="1600" dirty="0"/>
          </a:p>
        </p:txBody>
      </p:sp>
      <p:sp>
        <p:nvSpPr>
          <p:cNvPr id="2" name="右箭头 1"/>
          <p:cNvSpPr/>
          <p:nvPr/>
        </p:nvSpPr>
        <p:spPr>
          <a:xfrm>
            <a:off x="6849601" y="1137887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右箭头 10"/>
          <p:cNvSpPr/>
          <p:nvPr/>
        </p:nvSpPr>
        <p:spPr>
          <a:xfrm rot="11002740">
            <a:off x="7755699" y="1873390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右箭头 11"/>
          <p:cNvSpPr/>
          <p:nvPr/>
        </p:nvSpPr>
        <p:spPr>
          <a:xfrm rot="5236424">
            <a:off x="7626046" y="4455356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右箭头 12"/>
          <p:cNvSpPr/>
          <p:nvPr/>
        </p:nvSpPr>
        <p:spPr>
          <a:xfrm rot="5236424">
            <a:off x="6372721" y="5394324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右箭头 13"/>
          <p:cNvSpPr/>
          <p:nvPr/>
        </p:nvSpPr>
        <p:spPr>
          <a:xfrm rot="16200000">
            <a:off x="6360042" y="4168918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右箭头 14"/>
          <p:cNvSpPr/>
          <p:nvPr/>
        </p:nvSpPr>
        <p:spPr>
          <a:xfrm rot="16200000">
            <a:off x="7613367" y="5385448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6307311" y="2275149"/>
            <a:ext cx="542289" cy="38611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218575" y="1726538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7218575" y="4914164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373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Bending &amp; Breathing Modes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smtClean="0"/>
              <a:t>Bending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&amp;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Breathing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amplitudes:</a:t>
            </a:r>
          </a:p>
          <a:p>
            <a:endParaRPr kumimoji="1" lang="en-US" altLang="zh-CN" sz="2400" dirty="0"/>
          </a:p>
          <a:p>
            <a:pPr lvl="1"/>
            <a:r>
              <a:rPr kumimoji="1" lang="en-US" altLang="zh-CN" sz="2000" dirty="0" smtClean="0"/>
              <a:t>A: Breathing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amplitude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(compression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A&lt;0, rarefaction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A&gt;0)</a:t>
            </a:r>
          </a:p>
          <a:p>
            <a:pPr lvl="1"/>
            <a:r>
              <a:rPr kumimoji="1" lang="en-US" altLang="zh-CN" sz="2000" dirty="0" smtClean="0"/>
              <a:t>B: Bending</a:t>
            </a:r>
            <a:r>
              <a:rPr kumimoji="1" lang="zh-CN" altLang="en-US" sz="2000" dirty="0" smtClean="0"/>
              <a:t> </a:t>
            </a:r>
            <a:r>
              <a:rPr kumimoji="1" lang="en-US" altLang="zh-CN" dirty="0" smtClean="0"/>
              <a:t>amplitude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(upward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B&lt;0, downward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B&gt;0)</a:t>
            </a:r>
          </a:p>
        </p:txBody>
      </p:sp>
      <p:pic>
        <p:nvPicPr>
          <p:cNvPr id="4" name="图片 3" descr="equatio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891" y="2099720"/>
            <a:ext cx="4155311" cy="368697"/>
          </a:xfrm>
          <a:prstGeom prst="rect">
            <a:avLst/>
          </a:prstGeom>
        </p:spPr>
      </p:pic>
      <p:pic>
        <p:nvPicPr>
          <p:cNvPr id="5" name="图片 4" descr="breathing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58" y="3309477"/>
            <a:ext cx="4495230" cy="3444053"/>
          </a:xfrm>
          <a:prstGeom prst="rect">
            <a:avLst/>
          </a:prstGeom>
        </p:spPr>
      </p:pic>
      <p:pic>
        <p:nvPicPr>
          <p:cNvPr id="6" name="图片 5" descr="bendin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840" y="3295208"/>
            <a:ext cx="4487333" cy="34583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34008" y="6550223"/>
            <a:ext cx="1805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Sun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et al. 2015</a:t>
            </a:r>
            <a:endParaRPr kumimoji="1" lang="zh-CN" altLang="en-US" sz="1400" dirty="0"/>
          </a:p>
        </p:txBody>
      </p:sp>
      <p:sp>
        <p:nvSpPr>
          <p:cNvPr id="9" name="文本框 8"/>
          <p:cNvSpPr txBox="1"/>
          <p:nvPr/>
        </p:nvSpPr>
        <p:spPr>
          <a:xfrm>
            <a:off x="649561" y="3311541"/>
            <a:ext cx="35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  <a:p>
            <a:r>
              <a:rPr kumimoji="1" lang="en-US" altLang="zh-CN" dirty="0" smtClean="0"/>
              <a:t>A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006267" y="3311541"/>
            <a:ext cx="338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  <a:p>
            <a:r>
              <a:rPr kumimoji="1" lang="en-US" altLang="zh-CN" dirty="0" smtClean="0"/>
              <a:t>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108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</a:t>
            </a:r>
            <a:r>
              <a:rPr lang="en-US" altLang="zh-CN" dirty="0" err="1" smtClean="0"/>
              <a:t>Perturber</a:t>
            </a:r>
            <a:r>
              <a:rPr lang="en-US" dirty="0" smtClean="0"/>
              <a:t>: Sagittarius dwarf</a:t>
            </a:r>
            <a:r>
              <a:rPr lang="en-US" altLang="zh-CN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Scenario: vertical density waves were induced by the Sagittarius dwarf galaxy as it plunged through the Galaxy.</a:t>
            </a:r>
          </a:p>
          <a:p>
            <a:endParaRPr lang="en-US" sz="2000" dirty="0"/>
          </a:p>
        </p:txBody>
      </p:sp>
      <p:pic>
        <p:nvPicPr>
          <p:cNvPr id="6" name="Picture 5" descr="Screen shot 2014-04-02 at 11.32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70" y="2416003"/>
            <a:ext cx="5373576" cy="3605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3784" y="6093222"/>
            <a:ext cx="181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Purcell et al. </a:t>
            </a:r>
            <a:r>
              <a:rPr lang="en-US" sz="1600" dirty="0" smtClean="0"/>
              <a:t>2011</a:t>
            </a:r>
            <a:endParaRPr lang="en-US" sz="1600" dirty="0"/>
          </a:p>
        </p:txBody>
      </p:sp>
      <p:pic>
        <p:nvPicPr>
          <p:cNvPr id="4" name="图片 3" descr="Screen Shot 2016-10-28 at 9.16.46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03" y="2265895"/>
            <a:ext cx="3107337" cy="4165881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1585842" y="6400800"/>
            <a:ext cx="2074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Widrow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et </a:t>
            </a:r>
            <a:r>
              <a:rPr lang="en-US" sz="1600" dirty="0"/>
              <a:t>al. </a:t>
            </a:r>
            <a:r>
              <a:rPr lang="en-US" sz="1600" dirty="0" smtClean="0"/>
              <a:t>201</a:t>
            </a:r>
            <a:r>
              <a:rPr lang="en-US" altLang="zh-CN" sz="1600" dirty="0" smtClean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846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 descr="Screen Shot 2016-03-01 at 9.45.06 A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962" y="3939533"/>
            <a:ext cx="4957038" cy="291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Local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Structure Perturbation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049" y="1524000"/>
            <a:ext cx="4048913" cy="528708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Vertical breathing mode in the disk</a:t>
            </a:r>
            <a:r>
              <a:rPr lang="zh-CN" altLang="en-US" sz="2000" dirty="0" smtClean="0"/>
              <a:t> </a:t>
            </a:r>
            <a:r>
              <a:rPr lang="zh-CN" altLang="zh-CN" sz="2000" dirty="0" smtClean="0"/>
              <a:t>(</a:t>
            </a:r>
            <a:r>
              <a:rPr lang="en-US" altLang="zh-CN" sz="2000" dirty="0" smtClean="0"/>
              <a:t>Faure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2014)</a:t>
            </a:r>
            <a:endParaRPr lang="en-US" altLang="zh-CN" sz="2000" dirty="0"/>
          </a:p>
          <a:p>
            <a:r>
              <a:rPr lang="en-US" sz="2000" dirty="0" smtClean="0"/>
              <a:t>“</a:t>
            </a:r>
            <a:r>
              <a:rPr lang="en-US" sz="2000" dirty="0" smtClean="0">
                <a:solidFill>
                  <a:srgbClr val="FF0000"/>
                </a:solidFill>
              </a:rPr>
              <a:t>Sink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point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&amp;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“</a:t>
            </a:r>
            <a:r>
              <a:rPr lang="en-US" altLang="zh-CN" sz="2000" dirty="0" smtClean="0">
                <a:solidFill>
                  <a:srgbClr val="FF0000"/>
                </a:solidFill>
              </a:rPr>
              <a:t>Source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point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different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part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spiral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potential</a:t>
            </a:r>
            <a:endParaRPr lang="en-US" sz="2000" dirty="0"/>
          </a:p>
          <a:p>
            <a:r>
              <a:rPr lang="en-US" altLang="zh-CN" sz="2000" dirty="0" smtClean="0"/>
              <a:t>Resonances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from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spiral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arms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bar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generate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rich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substructures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solar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neighborhood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Monari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al.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2014; </a:t>
            </a:r>
            <a:r>
              <a:rPr lang="en-US" altLang="zh-CN" sz="2000" dirty="0" err="1" smtClean="0"/>
              <a:t>Debattista</a:t>
            </a:r>
            <a:r>
              <a:rPr lang="en-US" altLang="zh-CN" sz="2000" dirty="0" smtClean="0"/>
              <a:t> 2015).</a:t>
            </a:r>
          </a:p>
          <a:p>
            <a:pPr lvl="1"/>
            <a:r>
              <a:rPr lang="en-US" sz="1800" dirty="0" err="1" smtClean="0"/>
              <a:t>Corotation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resonance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of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spiral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arms</a:t>
            </a:r>
          </a:p>
          <a:p>
            <a:pPr lvl="1"/>
            <a:r>
              <a:rPr lang="en-US" sz="1800" dirty="0" smtClean="0"/>
              <a:t>Outer</a:t>
            </a:r>
            <a:r>
              <a:rPr lang="zh-CN" altLang="en-US" sz="1800" dirty="0" smtClean="0"/>
              <a:t> </a:t>
            </a:r>
            <a:r>
              <a:rPr lang="en-US" altLang="zh-CN" sz="1800" dirty="0" err="1" smtClean="0"/>
              <a:t>Lindblad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Resonance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of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bar</a:t>
            </a:r>
            <a:endParaRPr lang="en-US" sz="1800" dirty="0"/>
          </a:p>
        </p:txBody>
      </p:sp>
      <p:sp>
        <p:nvSpPr>
          <p:cNvPr id="5" name="TextBox 3"/>
          <p:cNvSpPr txBox="1"/>
          <p:nvPr/>
        </p:nvSpPr>
        <p:spPr>
          <a:xfrm>
            <a:off x="7056452" y="6472528"/>
            <a:ext cx="1815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Faure et al. </a:t>
            </a:r>
            <a:r>
              <a:rPr lang="en-US" sz="1600" dirty="0" smtClean="0"/>
              <a:t>2014</a:t>
            </a:r>
            <a:endParaRPr lang="en-US" sz="1600" dirty="0"/>
          </a:p>
        </p:txBody>
      </p:sp>
      <p:pic>
        <p:nvPicPr>
          <p:cNvPr id="7" name="图片 6" descr="Screen Shot 2016-03-01 at 7.39.02 A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183" y="1329874"/>
            <a:ext cx="5077817" cy="297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416" y="3879977"/>
            <a:ext cx="3741384" cy="26185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8100"/>
            <a:ext cx="8229600" cy="990600"/>
          </a:xfrm>
        </p:spPr>
        <p:txBody>
          <a:bodyPr/>
          <a:lstStyle/>
          <a:p>
            <a:r>
              <a:rPr kumimoji="1" lang="en-US" altLang="zh-CN" dirty="0" smtClean="0"/>
              <a:t>TGAS</a:t>
            </a:r>
            <a:r>
              <a:rPr kumimoji="1" lang="zh-CN" altLang="en-US" dirty="0"/>
              <a:t>_</a:t>
            </a:r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Sample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9913"/>
            <a:ext cx="8229600" cy="4876800"/>
          </a:xfrm>
        </p:spPr>
        <p:txBody>
          <a:bodyPr/>
          <a:lstStyle/>
          <a:p>
            <a:r>
              <a:rPr kumimoji="1" lang="en-US" altLang="zh-CN" dirty="0" smtClean="0"/>
              <a:t>Gaia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published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release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Sept.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14,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2016,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including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parallax and proper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estimates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accuracy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~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mas/</a:t>
            </a:r>
            <a:r>
              <a:rPr kumimoji="1" lang="en-US" altLang="zh-CN" dirty="0" err="1" smtClean="0"/>
              <a:t>yr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million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bright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stars.</a:t>
            </a:r>
          </a:p>
          <a:p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TGAS-LAMOST </a:t>
            </a:r>
            <a:r>
              <a:rPr kumimoji="1" lang="en-US" altLang="en-US" dirty="0"/>
              <a:t>(</a:t>
            </a:r>
            <a:r>
              <a:rPr kumimoji="1" lang="en-US" altLang="zh-CN" dirty="0" smtClean="0"/>
              <a:t>DR3)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survey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contains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~</a:t>
            </a:r>
            <a:r>
              <a:rPr kumimoji="1" lang="en-US" altLang="zh-CN" dirty="0" smtClean="0"/>
              <a:t>190,000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stars with accurate 6D information!</a:t>
            </a:r>
          </a:p>
          <a:p>
            <a:r>
              <a:rPr kumimoji="1" lang="en-US" altLang="zh-CN" dirty="0" smtClean="0"/>
              <a:t>We selected FGK dwarf stars within 1 </a:t>
            </a:r>
            <a:r>
              <a:rPr kumimoji="1" lang="en-US" altLang="zh-CN" dirty="0" err="1" smtClean="0"/>
              <a:t>kpc</a:t>
            </a:r>
            <a:r>
              <a:rPr kumimoji="1" lang="en-US" altLang="zh-CN" dirty="0" smtClean="0"/>
              <a:t> distance from the Sun (~87000 stars)</a:t>
            </a:r>
          </a:p>
          <a:p>
            <a:endParaRPr kumimoji="1" lang="en-US" altLang="zh-CN" dirty="0" smtClean="0"/>
          </a:p>
        </p:txBody>
      </p:sp>
      <p:pic>
        <p:nvPicPr>
          <p:cNvPr id="6" name="图片 5" descr="Screen Shot 2016-11-03 at 3.06.32 PM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0428"/>
            <a:ext cx="9144000" cy="35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8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AMOST_DR3_TGA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9546"/>
            <a:ext cx="9144000" cy="44384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 descr="Screen Shot 2016-11-03 at 3.06.32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966" y="0"/>
            <a:ext cx="2306060" cy="2606631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6670480" y="1367762"/>
            <a:ext cx="1674598" cy="13957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670480" y="544313"/>
            <a:ext cx="7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dirty="0" smtClean="0">
                <a:latin typeface="Lucida Grande"/>
                <a:ea typeface="Lucida Grande"/>
                <a:cs typeface="Lucida Grande"/>
              </a:rPr>
              <a:t>&gt;0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726300" y="1812129"/>
            <a:ext cx="7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latin typeface="Lucida Grande"/>
                <a:ea typeface="Lucida Grande"/>
                <a:cs typeface="Lucida Grande"/>
              </a:rPr>
              <a:t>ϕ</a:t>
            </a:r>
            <a:r>
              <a:rPr kumimoji="1" lang="en-US" altLang="zh-CN" dirty="0" smtClean="0">
                <a:latin typeface="Lucida Grande"/>
                <a:ea typeface="Lucida Grande"/>
                <a:cs typeface="Lucida Grande"/>
              </a:rPr>
              <a:t>&lt;0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08932"/>
            <a:ext cx="8229600" cy="68887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TGAS LAMOST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Sample Results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12920"/>
            <a:ext cx="5752766" cy="1557176"/>
          </a:xfrm>
        </p:spPr>
        <p:txBody>
          <a:bodyPr>
            <a:normAutofit fontScale="92500"/>
          </a:bodyPr>
          <a:lstStyle/>
          <a:p>
            <a:r>
              <a:rPr kumimoji="1" lang="en-US" altLang="zh-CN" dirty="0" smtClean="0"/>
              <a:t> Bulk motion maps derived from TGAS  vs. UCAC4/PPMXL (both use LAMOST RV)</a:t>
            </a:r>
          </a:p>
          <a:p>
            <a:r>
              <a:rPr kumimoji="1" lang="en-US" altLang="zh-CN" dirty="0" smtClean="0"/>
              <a:t>Maps are not consistent with each other.</a:t>
            </a:r>
          </a:p>
          <a:p>
            <a:pPr lvl="1"/>
            <a:r>
              <a:rPr kumimoji="1" lang="en-US" altLang="zh-CN" dirty="0" smtClean="0"/>
              <a:t>No clear pattern in &lt;V</a:t>
            </a:r>
            <a:r>
              <a:rPr kumimoji="1" lang="en-US" altLang="zh-CN" baseline="-25000" dirty="0" smtClean="0"/>
              <a:t>R</a:t>
            </a:r>
            <a:r>
              <a:rPr kumimoji="1" lang="en-US" altLang="zh-CN" dirty="0" smtClean="0"/>
              <a:t>&gt; 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&lt;V</a:t>
            </a:r>
            <a:r>
              <a:rPr kumimoji="1" lang="en-US" altLang="zh-CN" baseline="-25000" dirty="0" smtClean="0"/>
              <a:t>Z</a:t>
            </a:r>
            <a:r>
              <a:rPr kumimoji="1" lang="en-US" altLang="zh-CN" dirty="0" smtClean="0"/>
              <a:t>&gt; for TGAS data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8516026" y="1180907"/>
            <a:ext cx="548322" cy="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GC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736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157111"/>
          </a:xfrm>
          <a:prstGeom prst="rect">
            <a:avLst/>
          </a:prstGeom>
          <a:solidFill>
            <a:srgbClr val="538C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1180"/>
            <a:ext cx="9144000" cy="59468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423" y="38100"/>
            <a:ext cx="8229600" cy="990600"/>
          </a:xfrm>
        </p:spPr>
        <p:txBody>
          <a:bodyPr/>
          <a:lstStyle/>
          <a:p>
            <a:r>
              <a:rPr kumimoji="1" lang="en-US" altLang="zh-CN" dirty="0" smtClean="0"/>
              <a:t>LSS-GAC DR3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4876800"/>
          </a:xfrm>
        </p:spPr>
        <p:txBody>
          <a:bodyPr/>
          <a:lstStyle/>
          <a:p>
            <a:r>
              <a:rPr kumimoji="1" lang="en-US" altLang="zh-CN" dirty="0" smtClean="0"/>
              <a:t>LAMOST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spectroscopic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survey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Galactic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Anti-center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(LSS-GAC)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DR3</a:t>
            </a:r>
          </a:p>
          <a:p>
            <a:pPr lvl="1"/>
            <a:r>
              <a:rPr kumimoji="1" lang="en-US" altLang="zh-CN" dirty="0" smtClean="0"/>
              <a:t>2.5 million FGK dwarf stars, with proper motion from UCAC4 and PPMXL.</a:t>
            </a:r>
          </a:p>
          <a:p>
            <a:pPr lvl="1"/>
            <a:r>
              <a:rPr kumimoji="1" lang="en-US" altLang="zh-CN" dirty="0" smtClean="0"/>
              <a:t>Radial velocity uncertainties ~ 10 km/s, distance accurate to 20%.</a:t>
            </a:r>
            <a:endParaRPr kumimoji="1" lang="zh-CN" altLang="en-US" dirty="0"/>
          </a:p>
        </p:txBody>
      </p:sp>
      <p:pic>
        <p:nvPicPr>
          <p:cNvPr id="4" name="图片 3" descr="Screen Shot 2016-10-28 at 2.16.53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9291"/>
            <a:ext cx="9144000" cy="359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9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1171</Words>
  <Application>Microsoft Macintosh PowerPoint</Application>
  <PresentationFormat>全屏显示(4:3)</PresentationFormat>
  <Paragraphs>135</Paragraphs>
  <Slides>16</Slides>
  <Notes>9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清晰</vt:lpstr>
      <vt:lpstr>revisiting the Milky Way wobbly disk with lamost and tgas</vt:lpstr>
      <vt:lpstr>A Wobbly Disk</vt:lpstr>
      <vt:lpstr>A Wobbly Disk</vt:lpstr>
      <vt:lpstr>Bending &amp; Breathing Modes</vt:lpstr>
      <vt:lpstr>External Perturber: Sagittarius dwarf?</vt:lpstr>
      <vt:lpstr>Local Structure Perturbation</vt:lpstr>
      <vt:lpstr>TGAS_LAMOST Sample</vt:lpstr>
      <vt:lpstr>TGAS LAMOST Sample Results</vt:lpstr>
      <vt:lpstr>LSS-GAC DR3</vt:lpstr>
      <vt:lpstr>LSS-GAC DR3 Results</vt:lpstr>
      <vt:lpstr>LAMOST DR3 Results</vt:lpstr>
      <vt:lpstr>PowerPoint 演示文稿</vt:lpstr>
      <vt:lpstr>PowerPoint 演示文稿</vt:lpstr>
      <vt:lpstr>RV systematic correction?</vt:lpstr>
      <vt:lpstr>Test with RAVE DR5 + TGAS</vt:lpstr>
      <vt:lpstr>Conclusion</vt:lpstr>
    </vt:vector>
  </TitlesOfParts>
  <Company>wen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the Milky Way wobbly disk with tgas and lamost</dc:title>
  <dc:creator>wenwen</dc:creator>
  <cp:lastModifiedBy>Li Zhao-Yu</cp:lastModifiedBy>
  <cp:revision>163</cp:revision>
  <dcterms:created xsi:type="dcterms:W3CDTF">2016-10-27T21:18:16Z</dcterms:created>
  <dcterms:modified xsi:type="dcterms:W3CDTF">2017-02-18T05:39:00Z</dcterms:modified>
</cp:coreProperties>
</file>