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6" r:id="rId2"/>
    <p:sldId id="317" r:id="rId3"/>
    <p:sldId id="373" r:id="rId4"/>
    <p:sldId id="355" r:id="rId5"/>
    <p:sldId id="358" r:id="rId6"/>
    <p:sldId id="360" r:id="rId7"/>
    <p:sldId id="364" r:id="rId8"/>
    <p:sldId id="362" r:id="rId9"/>
    <p:sldId id="365" r:id="rId10"/>
    <p:sldId id="319" r:id="rId11"/>
    <p:sldId id="324" r:id="rId12"/>
    <p:sldId id="328" r:id="rId13"/>
    <p:sldId id="330" r:id="rId14"/>
    <p:sldId id="329" r:id="rId15"/>
    <p:sldId id="327" r:id="rId16"/>
    <p:sldId id="332" r:id="rId17"/>
    <p:sldId id="333" r:id="rId18"/>
    <p:sldId id="367" r:id="rId19"/>
    <p:sldId id="368" r:id="rId20"/>
    <p:sldId id="337" r:id="rId21"/>
    <p:sldId id="370" r:id="rId22"/>
    <p:sldId id="371" r:id="rId23"/>
    <p:sldId id="372" r:id="rId24"/>
    <p:sldId id="336" r:id="rId25"/>
    <p:sldId id="374" r:id="rId26"/>
    <p:sldId id="375" r:id="rId27"/>
  </p:sldIdLst>
  <p:sldSz cx="6858000" cy="51435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A5A"/>
    <a:srgbClr val="EA00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84615"/>
  </p:normalViewPr>
  <p:slideViewPr>
    <p:cSldViewPr snapToGrid="0">
      <p:cViewPr>
        <p:scale>
          <a:sx n="81" d="100"/>
          <a:sy n="81" d="100"/>
        </p:scale>
        <p:origin x="1704" y="54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考虑不同年龄，不同金属丰度</a:t>
            </a:r>
          </a:p>
          <a:p>
            <a:r>
              <a:rPr kumimoji="1" lang="en-US" altLang="zh-CN" dirty="0" smtClean="0"/>
              <a:t>LAMOST</a:t>
            </a:r>
            <a:r>
              <a:rPr kumimoji="1" lang="zh-CN" altLang="en-US" dirty="0" smtClean="0"/>
              <a:t> 主巡天对它有较多的观测，有较丰富的光谱数据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9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5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64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61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8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1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22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8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3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69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Member star candidates of</a:t>
            </a:r>
            <a:r>
              <a:rPr lang="zh-CN" altLang="en-US" dirty="0" smtClean="0"/>
              <a:t> </a:t>
            </a:r>
            <a:r>
              <a:rPr lang="en-US" altLang="zh-CN" dirty="0" smtClean="0"/>
              <a:t>10 open clusters selected from the LAMOST spectroscopic surveys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Yang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Y</a:t>
            </a:r>
            <a:r>
              <a:rPr kumimoji="1" lang="en-US" altLang="zh-CN" dirty="0" smtClean="0"/>
              <a:t>ong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C94-BE2A-B640-8672-C1D978E81AF2}" type="datetime1">
              <a:rPr kumimoji="1" lang="zh-CN" altLang="en-US" smtClean="0"/>
              <a:t>2017/2/18</a:t>
            </a:fld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DDDC-3421-6F48-A3D1-12E1D45EB43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93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45023" y="2288230"/>
            <a:ext cx="5167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/>
              <a:t>Method of </a:t>
            </a:r>
            <a:r>
              <a:rPr lang="de-DE" altLang="zh-CN" sz="2800" dirty="0" err="1"/>
              <a:t>member</a:t>
            </a:r>
            <a:r>
              <a:rPr lang="de-DE" altLang="zh-CN" sz="2800" dirty="0"/>
              <a:t> </a:t>
            </a:r>
            <a:r>
              <a:rPr lang="de-DE" altLang="zh-CN" sz="2800" dirty="0" err="1"/>
              <a:t>star</a:t>
            </a:r>
            <a:r>
              <a:rPr lang="de-DE" altLang="zh-CN" sz="2800" dirty="0"/>
              <a:t> </a:t>
            </a:r>
            <a:r>
              <a:rPr lang="de-DE" altLang="zh-CN" sz="2800" dirty="0" err="1"/>
              <a:t>selection</a:t>
            </a:r>
            <a:r>
              <a:rPr lang="de-DE" altLang="zh-CN" sz="2800" dirty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457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488" y="965200"/>
            <a:ext cx="5915025" cy="36675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1800" dirty="0"/>
              <a:t>For the duplicate stars we calculated </a:t>
            </a:r>
            <a:r>
              <a:rPr lang="en-US" altLang="zh-CN" sz="1800" dirty="0" err="1"/>
              <a:t>Vr</a:t>
            </a:r>
            <a:r>
              <a:rPr lang="en-US" altLang="zh-CN" sz="1800" dirty="0"/>
              <a:t> (and also </a:t>
            </a:r>
            <a:r>
              <a:rPr lang="en-US" altLang="zh-CN" sz="1800" dirty="0" err="1"/>
              <a:t>Teff</a:t>
            </a:r>
            <a:r>
              <a:rPr lang="en-US" altLang="zh-CN" sz="1800" dirty="0"/>
              <a:t> , </a:t>
            </a:r>
            <a:r>
              <a:rPr lang="en-US" altLang="zh-CN" sz="1800" dirty="0" err="1"/>
              <a:t>logg</a:t>
            </a:r>
            <a:r>
              <a:rPr lang="en-US" altLang="zh-CN" sz="1800" dirty="0"/>
              <a:t> and [Fe/H] below) by taking a mean weighted by the respective errors e.g.: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sz="1800" dirty="0"/>
              <a:t>We calculated a simple quadrature error in the parameter by e.g.: </a:t>
            </a:r>
          </a:p>
          <a:p>
            <a:pPr marL="0" indent="0">
              <a:buNone/>
            </a:pPr>
            <a:endParaRPr lang="en-US" altLang="zh-CN" sz="1800" dirty="0"/>
          </a:p>
          <a:p>
            <a:endParaRPr lang="en-US" altLang="zh-CN" dirty="0" smtClean="0"/>
          </a:p>
          <a:p>
            <a:pPr marL="0" indent="0" algn="r">
              <a:buNone/>
            </a:pPr>
            <a:r>
              <a:rPr lang="en-US" altLang="zh-CN" sz="1500" i="1" dirty="0"/>
              <a:t>(Colin A. </a:t>
            </a:r>
            <a:r>
              <a:rPr lang="en-US" altLang="zh-CN" sz="1500" i="1" dirty="0" err="1"/>
              <a:t>Navin</a:t>
            </a:r>
            <a:r>
              <a:rPr lang="en-US" altLang="zh-CN" sz="1500" i="1" dirty="0"/>
              <a:t> et al. 2016)</a:t>
            </a:r>
            <a:br>
              <a:rPr lang="en-US" altLang="zh-CN" sz="1500" i="1" dirty="0"/>
            </a:br>
            <a:endParaRPr lang="en-US" altLang="zh-CN" sz="1500" i="1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1AC-B1A7-A74D-A1D5-9531DCF24963}" type="datetime1">
              <a:rPr kumimoji="1" lang="zh-CN" altLang="en-US" smtClean="0"/>
              <a:t>2017/2/18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DDDC-3421-6F48-A3D1-12E1D45EB439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5" y="1703614"/>
            <a:ext cx="1995541" cy="6694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5" y="3003521"/>
            <a:ext cx="1885950" cy="7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Kinematic cluster membership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13997" y="1063228"/>
                <a:ext cx="6236124" cy="3280172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kumimoji="1" lang="en-US" altLang="zh-CN" dirty="0" smtClean="0"/>
                  <a:t>RV(radial velocity): </a:t>
                </a:r>
              </a:p>
              <a:p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pPr marL="0" indent="0">
                  <a:buNone/>
                </a:pPr>
                <a:endParaRPr kumimoji="1" lang="en-US" altLang="zh-CN" i="1" dirty="0" smtClean="0">
                  <a:solidFill>
                    <a:srgbClr val="FF0000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1" lang="en-US" altLang="zh-CN" dirty="0" smtClean="0"/>
              </a:p>
              <a:p>
                <a:pPr marL="0" indent="0">
                  <a:buNone/>
                </a:pPr>
                <a:r>
                  <a:rPr kumimoji="1" lang="en-US" altLang="zh-CN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is </a:t>
                </a:r>
                <a:r>
                  <a:rPr lang="en-US" altLang="zh-CN" sz="2000" dirty="0"/>
                  <a:t>the normalized number of member </a:t>
                </a:r>
                <a:r>
                  <a:rPr lang="en-US" altLang="zh-CN" sz="2000" dirty="0" smtClean="0"/>
                  <a:t>stars) </a:t>
                </a:r>
                <a:endParaRPr lang="en-US" altLang="zh-CN" sz="2000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997" y="1063228"/>
                <a:ext cx="6236124" cy="3280172"/>
              </a:xfrm>
              <a:prstGeom prst="rect">
                <a:avLst/>
              </a:prstGeom>
              <a:blipFill rotWithShape="0">
                <a:blip r:embed="rId2"/>
                <a:stretch>
                  <a:fillRect l="-978" t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EEB9-8F83-164E-A426-18D37E9656AE}" type="datetime1">
              <a:rPr kumimoji="1" lang="zh-CN" altLang="en-US" smtClean="0"/>
              <a:t>2017/2/18</a:t>
            </a:fld>
            <a:endParaRPr kumimoji="1" lang="zh-CN" altLang="en-US"/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DDDC-3421-6F48-A3D1-12E1D45EB439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10907614"/>
            <a:ext cx="23002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0993339"/>
            <a:ext cx="23002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11079064"/>
            <a:ext cx="23002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17" y="1350765"/>
            <a:ext cx="2740756" cy="1017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40" y="3181351"/>
            <a:ext cx="2619136" cy="4268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257501" y="4084594"/>
            <a:ext cx="2329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>
                <a:latin typeface="cmr10" charset="0"/>
              </a:rPr>
              <a:t>(</a:t>
            </a:r>
            <a:r>
              <a:rPr lang="is-IS" altLang="zh-CN" sz="1200" i="1" dirty="0">
                <a:latin typeface="cmr10" charset="0"/>
              </a:rPr>
              <a:t>Tian et al. 1998, Gao et al. 2010) </a:t>
            </a:r>
            <a:endParaRPr lang="is-IS" altLang="zh-CN" sz="1200" i="1" dirty="0"/>
          </a:p>
        </p:txBody>
      </p:sp>
      <p:pic>
        <p:nvPicPr>
          <p:cNvPr id="14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341" y="13817204"/>
            <a:ext cx="3265884" cy="22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41" y="13931504"/>
            <a:ext cx="3265884" cy="22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169727" y="7642513"/>
                <a:ext cx="1899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AF3175B-3895-814E-818F-11E779FF86B7}" type="mathplaceholder">
                        <a:rPr kumimoji="1" lang="zh-CN" altLang="en-US" i="1" smtClean="0">
                          <a:latin typeface="Cambria Math" charset="0"/>
                        </a:rPr>
                        <a:t>在此处键入公式。</a:t>
                      </a:fl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27" y="7642513"/>
                <a:ext cx="189955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846" t="-13333" r="-41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M67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42899" y="832206"/>
                <a:ext cx="6407221" cy="4109663"/>
              </a:xfrm>
            </p:spPr>
            <p:txBody>
              <a:bodyPr>
                <a:normAutofit/>
              </a:bodyPr>
              <a:lstStyle/>
              <a:p>
                <a:endParaRPr kumimoji="1" lang="en-US" altLang="zh-CN" i="1" dirty="0" smtClean="0"/>
              </a:p>
              <a:p>
                <a:r>
                  <a:rPr kumimoji="1" lang="en-US" altLang="zh-CN" i="1" dirty="0" smtClean="0"/>
                  <a:t>Geller et al. 2015</a:t>
                </a:r>
                <a:r>
                  <a:rPr kumimoji="1" lang="en-US" altLang="zh-CN" dirty="0" smtClean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zh-CN" dirty="0" smtClean="0"/>
              </a:p>
              <a:p>
                <a:endParaRPr kumimoji="1" lang="en-US" altLang="zh-CN" dirty="0" smtClean="0"/>
              </a:p>
              <a:p>
                <a:r>
                  <a:rPr kumimoji="1" lang="en-US" altLang="zh-CN" dirty="0"/>
                  <a:t> </a:t>
                </a:r>
                <a:r>
                  <a:rPr kumimoji="1" lang="en-US" altLang="zh-CN" dirty="0" smtClean="0"/>
                  <a:t>                                                     </a:t>
                </a:r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r>
                  <a:rPr kumimoji="1" lang="en-US" altLang="zh-CN" dirty="0"/>
                  <a:t> </a:t>
                </a:r>
                <a:r>
                  <a:rPr kumimoji="1" lang="en-US" altLang="zh-CN" dirty="0" smtClean="0"/>
                  <a:t>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kumimoji="1" lang="en-US" altLang="zh-CN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endParaRPr kumimoji="1" lang="en-US" altLang="zh-CN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: </a:t>
                </a:r>
                <a:r>
                  <a:rPr lang="en-US" altLang="zh-CN" dirty="0"/>
                  <a:t>were estimated by a maximum likelihood method.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9" y="832206"/>
                <a:ext cx="6407221" cy="4109663"/>
              </a:xfrm>
              <a:blipFill rotWithShape="0">
                <a:blip r:embed="rId2"/>
                <a:stretch>
                  <a:fillRect l="-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线箭头连接符 4"/>
          <p:cNvCxnSpPr/>
          <p:nvPr/>
        </p:nvCxnSpPr>
        <p:spPr>
          <a:xfrm>
            <a:off x="3913868" y="1283054"/>
            <a:ext cx="585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>
            <a:off x="3929712" y="2768631"/>
            <a:ext cx="5856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71488" y="930360"/>
            <a:ext cx="10014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>
                <a:solidFill>
                  <a:srgbClr val="0070C0"/>
                </a:solidFill>
              </a:rPr>
              <a:t>Cluster</a:t>
            </a:r>
            <a:endParaRPr kumimoji="1" lang="zh-CN" altLang="en-US" sz="1350" dirty="0">
              <a:solidFill>
                <a:srgbClr val="0070C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" y="2026507"/>
            <a:ext cx="2989844" cy="21484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36802" y="1572268"/>
            <a:ext cx="8708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 smtClean="0">
                <a:solidFill>
                  <a:srgbClr val="0070C0"/>
                </a:solidFill>
              </a:rPr>
              <a:t>Field</a:t>
            </a:r>
            <a:endParaRPr kumimoji="1" lang="zh-CN" altLang="en-US" sz="1350" dirty="0">
              <a:solidFill>
                <a:srgbClr val="0070C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15339" y="1098388"/>
            <a:ext cx="175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dirty="0" smtClean="0"/>
              <a:t>(33.615 , </a:t>
            </a:r>
            <a:r>
              <a:rPr lang="is-IS" altLang="zh-CN" dirty="0"/>
              <a:t>0.854 </a:t>
            </a:r>
            <a:r>
              <a:rPr lang="is-IS" altLang="zh-CN" smtClean="0"/>
              <a:t>) </a:t>
            </a:r>
            <a:endParaRPr lang="is-IS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4701312" y="2583966"/>
            <a:ext cx="186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(18.45,23.86)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3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28" y="273844"/>
            <a:ext cx="6816272" cy="994172"/>
          </a:xfrm>
        </p:spPr>
        <p:txBody>
          <a:bodyPr>
            <a:normAutofit/>
          </a:bodyPr>
          <a:lstStyle/>
          <a:p>
            <a:r>
              <a:rPr lang="en-US" altLang="zh-CN" dirty="0"/>
              <a:t>Distribution Parameters of </a:t>
            </a:r>
            <a:r>
              <a:rPr lang="en-US" altLang="zh-CN" dirty="0" smtClean="0"/>
              <a:t> Radial Velocity for the Ten Open </a:t>
            </a:r>
            <a:r>
              <a:rPr lang="en-US" altLang="zh-CN" dirty="0"/>
              <a:t>Clusters 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" y="1268016"/>
            <a:ext cx="6816272" cy="271068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1AC-B1A7-A74D-A1D5-9531DCF24963}" type="datetime1">
              <a:rPr kumimoji="1" lang="zh-CN" altLang="en-US" smtClean="0"/>
              <a:t>2017/2/18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DDDC-3421-6F48-A3D1-12E1D45EB43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51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6183" y="242138"/>
            <a:ext cx="4436269" cy="745629"/>
          </a:xfrm>
        </p:spPr>
        <p:txBody>
          <a:bodyPr>
            <a:normAutofit/>
          </a:bodyPr>
          <a:lstStyle/>
          <a:p>
            <a:pPr marL="257175" lvl="1" indent="-257175" algn="l" rtl="0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zh-CN" sz="1575" dirty="0"/>
              <a:t>PM(proper</a:t>
            </a:r>
            <a:r>
              <a:rPr kumimoji="1" lang="zh-CN" altLang="en-US" sz="1575" dirty="0"/>
              <a:t> </a:t>
            </a:r>
            <a:r>
              <a:rPr kumimoji="1" lang="en-US" altLang="zh-CN" sz="1575" dirty="0"/>
              <a:t>motion):</a:t>
            </a:r>
            <a:endParaRPr kumimoji="1" lang="zh-CN" altLang="en-US" sz="1575" dirty="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7" y="2552846"/>
            <a:ext cx="2114550" cy="39052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6EB-0B66-1C4A-BFC8-15CD439FB7D2}" type="datetime1">
              <a:rPr kumimoji="1" lang="zh-CN" altLang="en-US" smtClean="0"/>
              <a:t>2017/2/18</a:t>
            </a:fld>
            <a:endParaRPr kumimoji="1" lang="zh-CN" altLang="en-US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DDDC-3421-6F48-A3D1-12E1D45EB439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38" y="2526006"/>
            <a:ext cx="1961520" cy="52680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63890" y="4674316"/>
            <a:ext cx="2071848" cy="2482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13" i="1" dirty="0" err="1"/>
              <a:t>Balaguer</a:t>
            </a:r>
            <a:r>
              <a:rPr lang="en-US" altLang="zh-CN" sz="1013" i="1" dirty="0"/>
              <a:t>-Nunez et al.1998</a:t>
            </a:r>
            <a:endParaRPr lang="zh-CN" altLang="en-US" sz="1013" i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1043956"/>
            <a:ext cx="3646926" cy="3939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1678792"/>
            <a:ext cx="3783572" cy="78668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98714" y="1090910"/>
            <a:ext cx="10014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>
                <a:solidFill>
                  <a:srgbClr val="FF0000"/>
                </a:solidFill>
              </a:rPr>
              <a:t>Cluster</a:t>
            </a:r>
            <a:endParaRPr kumimoji="1" lang="zh-CN" altLang="en-US" sz="1350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2870841"/>
            <a:ext cx="885825" cy="1905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98714" y="1959428"/>
            <a:ext cx="8708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>
                <a:solidFill>
                  <a:srgbClr val="FF0000"/>
                </a:solidFill>
              </a:rPr>
              <a:t>field</a:t>
            </a:r>
            <a:endParaRPr kumimoji="1" lang="zh-CN" altLang="en-US" sz="135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42900" y="3130560"/>
                <a:ext cx="6428263" cy="154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𝑥𝑐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) the cluster proper motion center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 smtClean="0"/>
                  <a:t> the </a:t>
                </a:r>
                <a:r>
                  <a:rPr lang="en-US" altLang="zh-CN" dirty="0"/>
                  <a:t>intrinsic proper motion </a:t>
                </a:r>
                <a:r>
                  <a:rPr lang="en-US" altLang="zh-CN" dirty="0" smtClean="0"/>
                  <a:t>dispersions</a:t>
                </a:r>
              </a:p>
              <a:p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𝑦𝑓</m:t>
                        </m:r>
                      </m:sub>
                    </m:sSub>
                  </m:oMath>
                </a14:m>
                <a:r>
                  <a:rPr lang="en-US" altLang="zh-CN" dirty="0"/>
                  <a:t> ) the field proper motion </a:t>
                </a:r>
                <a:r>
                  <a:rPr lang="en-US" altLang="zh-CN" dirty="0" smtClean="0"/>
                  <a:t>center </a:t>
                </a:r>
                <a:endParaRPr lang="en-US" altLang="zh-CN" dirty="0"/>
              </a:p>
              <a:p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𝑥𝑓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𝑦𝑓</m:t>
                        </m:r>
                      </m:sub>
                    </m:sSub>
                  </m:oMath>
                </a14:m>
                <a:r>
                  <a:rPr lang="en-US" altLang="zh-CN" dirty="0"/>
                  <a:t>) the field intrinsic proper motion </a:t>
                </a:r>
                <a:r>
                  <a:rPr lang="en-US" altLang="zh-CN" dirty="0" smtClean="0"/>
                  <a:t>dispersions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the </a:t>
                </a:r>
                <a:r>
                  <a:rPr lang="en-US" altLang="zh-CN" dirty="0"/>
                  <a:t>correlation coefficient </a:t>
                </a:r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is the normalized </a:t>
                </a:r>
                <a:r>
                  <a:rPr lang="en-US" altLang="zh-CN" dirty="0" smtClean="0"/>
                  <a:t>number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130560"/>
                <a:ext cx="6428263" cy="1543756"/>
              </a:xfrm>
              <a:prstGeom prst="rect">
                <a:avLst/>
              </a:prstGeom>
              <a:blipFill rotWithShape="0">
                <a:blip r:embed="rId7"/>
                <a:stretch>
                  <a:fillRect l="-758" t="-1976" b="-28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2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Distribution Parameters of  </a:t>
            </a:r>
            <a:r>
              <a:rPr lang="en-US" altLang="zh-CN" dirty="0" smtClean="0"/>
              <a:t>Proper Motion for </a:t>
            </a:r>
            <a:r>
              <a:rPr lang="en-US" altLang="zh-CN" dirty="0"/>
              <a:t>the Ten Open Clusters 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096"/>
            <a:ext cx="6858000" cy="258375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1AC-B1A7-A74D-A1D5-9531DCF24963}" type="datetime1">
              <a:rPr kumimoji="1" lang="zh-CN" altLang="en-US" smtClean="0"/>
              <a:t>2017/2/18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DDDC-3421-6F48-A3D1-12E1D45EB43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54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sz="3600" dirty="0"/>
              <a:t>Photometric cluster membership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51074" y="1170516"/>
            <a:ext cx="6260000" cy="3424107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>
                <a:solidFill>
                  <a:srgbClr val="FF0000"/>
                </a:solidFill>
              </a:rPr>
              <a:t>Color Magnitude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Diagram(CMD)</a:t>
            </a:r>
          </a:p>
          <a:p>
            <a:pPr lvl="1"/>
            <a:r>
              <a:rPr kumimoji="1" lang="en-US" altLang="zh-CN" sz="2800" dirty="0" smtClean="0"/>
              <a:t>Band: g and r </a:t>
            </a:r>
          </a:p>
          <a:p>
            <a:pPr lvl="1"/>
            <a:r>
              <a:rPr kumimoji="1" lang="en-US" altLang="zh-CN" sz="2800" dirty="0" err="1" smtClean="0"/>
              <a:t>Isochrone</a:t>
            </a:r>
            <a:r>
              <a:rPr kumimoji="1" lang="en-US" altLang="zh-CN" sz="2800" dirty="0" smtClean="0"/>
              <a:t> fitting</a:t>
            </a:r>
          </a:p>
          <a:p>
            <a:pPr marL="457200" lvl="2" indent="0">
              <a:spcBef>
                <a:spcPts val="563"/>
              </a:spcBef>
              <a:buFont typeface="Arial" pitchFamily="34" charset="0"/>
              <a:buNone/>
            </a:pPr>
            <a:r>
              <a:rPr kumimoji="1" lang="en-US" altLang="zh-CN" dirty="0" smtClean="0"/>
              <a:t>    (</a:t>
            </a:r>
            <a:r>
              <a:rPr lang="en-US" altLang="zh-CN" dirty="0" err="1" smtClean="0">
                <a:solidFill>
                  <a:schemeClr val="dk1"/>
                </a:solidFill>
              </a:rPr>
              <a:t>Isochrone</a:t>
            </a:r>
            <a:r>
              <a:rPr lang="en-US" altLang="zh-CN" dirty="0" smtClean="0">
                <a:solidFill>
                  <a:schemeClr val="dk1"/>
                </a:solidFill>
              </a:rPr>
              <a:t>:</a:t>
            </a:r>
            <a:r>
              <a:rPr lang="en-US" altLang="zh-CN" dirty="0" smtClean="0"/>
              <a:t> PADOVA )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Distance </a:t>
            </a:r>
            <a:r>
              <a:rPr lang="en-US" altLang="zh-CN" dirty="0" smtClean="0"/>
              <a:t>modulus </a:t>
            </a:r>
          </a:p>
          <a:p>
            <a:pPr lvl="2"/>
            <a:r>
              <a:rPr lang="en-US" altLang="zh-CN" dirty="0" err="1" smtClean="0"/>
              <a:t>Colour</a:t>
            </a:r>
            <a:r>
              <a:rPr lang="en-US" altLang="zh-CN" dirty="0" smtClean="0"/>
              <a:t>-excess:  E(g-r)</a:t>
            </a:r>
            <a:endParaRPr lang="zh-CN" altLang="en-US" dirty="0" smtClean="0"/>
          </a:p>
          <a:p>
            <a:pPr lvl="2"/>
            <a:r>
              <a:rPr kumimoji="1" lang="en-US" altLang="zh-CN" dirty="0" err="1" smtClean="0"/>
              <a:t>g-r+E</a:t>
            </a:r>
            <a:r>
              <a:rPr kumimoji="1" lang="en-US" altLang="zh-CN" dirty="0" smtClean="0"/>
              <a:t>(g-r) vs  </a:t>
            </a:r>
            <a:r>
              <a:rPr kumimoji="1" lang="en-US" altLang="zh-CN" dirty="0" err="1" smtClean="0"/>
              <a:t>r+MOD+Ar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71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02793" y="2387084"/>
            <a:ext cx="122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/>
              <a:t>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022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563" y="3055656"/>
            <a:ext cx="238668" cy="34209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4885444"/>
            <a:ext cx="220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</a:t>
            </a:r>
            <a:endParaRPr kumimoji="1" lang="zh-CN" altLang="en-US" sz="1050" dirty="0"/>
          </a:p>
        </p:txBody>
      </p:sp>
      <p:sp>
        <p:nvSpPr>
          <p:cNvPr id="7" name="文本框 6"/>
          <p:cNvSpPr txBox="1"/>
          <p:nvPr/>
        </p:nvSpPr>
        <p:spPr>
          <a:xfrm>
            <a:off x="3359505" y="48342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1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99089" y="4883578"/>
            <a:ext cx="599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0.2</a:t>
            </a:r>
            <a:endParaRPr kumimoji="1"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317144" y="488357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0.4</a:t>
            </a:r>
            <a:endParaRPr kumimoji="1" lang="zh-CN" altLang="en-US" sz="1050" dirty="0"/>
          </a:p>
        </p:txBody>
      </p:sp>
      <p:sp>
        <p:nvSpPr>
          <p:cNvPr id="10" name="文本框 9"/>
          <p:cNvSpPr txBox="1"/>
          <p:nvPr/>
        </p:nvSpPr>
        <p:spPr>
          <a:xfrm>
            <a:off x="2042358" y="4871371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smtClean="0"/>
              <a:t>0.6</a:t>
            </a:r>
            <a:endParaRPr kumimoji="1" lang="zh-CN" altLang="en-US" sz="105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00931" y="485729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0.8</a:t>
            </a:r>
            <a:endParaRPr kumimoji="1" lang="zh-CN" altLang="en-US" sz="105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880"/>
            <a:ext cx="3421365" cy="339484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45443" y="125345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NGC 188</a:t>
            </a:r>
          </a:p>
        </p:txBody>
      </p:sp>
      <p:sp>
        <p:nvSpPr>
          <p:cNvPr id="15" name="矩形 14"/>
          <p:cNvSpPr/>
          <p:nvPr/>
        </p:nvSpPr>
        <p:spPr>
          <a:xfrm>
            <a:off x="145443" y="557051"/>
            <a:ext cx="2872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10</a:t>
            </a:r>
          </a:p>
          <a:p>
            <a:r>
              <a:rPr lang="en-US" altLang="zh-CN" dirty="0" smtClean="0"/>
              <a:t>LAMOST Spectra: 11</a:t>
            </a:r>
            <a:endParaRPr lang="zh-CN" altLang="en-US" dirty="0"/>
          </a:p>
        </p:txBody>
      </p:sp>
      <p:pic>
        <p:nvPicPr>
          <p:cNvPr id="16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5" y="1289881"/>
            <a:ext cx="3412589" cy="334284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695327" y="38577"/>
            <a:ext cx="127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/>
              <a:t>Berkeley 32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510351" y="591549"/>
            <a:ext cx="2872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20</a:t>
            </a:r>
          </a:p>
          <a:p>
            <a:r>
              <a:rPr lang="en-US" altLang="zh-CN" dirty="0" smtClean="0"/>
              <a:t>LAMOST Spectra: 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2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7" y="1063228"/>
            <a:ext cx="5829653" cy="3280172"/>
          </a:xfrm>
          <a:prstGeom prst="rect">
            <a:avLst/>
          </a:prstGeom>
        </p:spPr>
        <p:txBody>
          <a:bodyPr/>
          <a:lstStyle/>
          <a:p>
            <a:r>
              <a:rPr lang="de-DE" altLang="zh-CN" dirty="0"/>
              <a:t> </a:t>
            </a:r>
            <a:r>
              <a:rPr lang="de-DE" altLang="zh-CN" dirty="0" smtClean="0"/>
              <a:t>MOTIVATION</a:t>
            </a:r>
            <a:endParaRPr lang="de-DE" altLang="zh-CN" dirty="0"/>
          </a:p>
          <a:p>
            <a:r>
              <a:rPr lang="de-DE" altLang="zh-CN" dirty="0" smtClean="0"/>
              <a:t> THE </a:t>
            </a:r>
            <a:r>
              <a:rPr lang="de-DE" altLang="zh-CN" dirty="0"/>
              <a:t>OBSERVATIONS </a:t>
            </a:r>
          </a:p>
          <a:p>
            <a:r>
              <a:rPr lang="zh-CN" altLang="en-US" dirty="0"/>
              <a:t> </a:t>
            </a:r>
            <a:r>
              <a:rPr lang="de-DE" altLang="zh-CN" dirty="0" smtClean="0"/>
              <a:t>MEMBER </a:t>
            </a:r>
            <a:r>
              <a:rPr lang="de-DE" altLang="zh-CN" dirty="0"/>
              <a:t>STAR SELECTION </a:t>
            </a:r>
          </a:p>
          <a:p>
            <a:r>
              <a:rPr lang="de-DE" altLang="zh-CN" dirty="0"/>
              <a:t> RESULTS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DISCUSSION</a:t>
            </a:r>
          </a:p>
          <a:p>
            <a:r>
              <a:rPr lang="en-US" altLang="zh-CN" dirty="0" smtClean="0"/>
              <a:t>SUMMARY</a:t>
            </a:r>
            <a:endParaRPr lang="de-DE" altLang="zh-CN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1AC-B1A7-A74D-A1D5-9531DCF24963}" type="datetime1">
              <a:rPr kumimoji="1" lang="zh-CN" altLang="en-US" smtClean="0"/>
              <a:t>2017/2/18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5DDDC-3421-6F48-A3D1-12E1D45EB43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8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" y="1252701"/>
            <a:ext cx="3420905" cy="339407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563" y="3055656"/>
            <a:ext cx="238668" cy="34209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4885444"/>
            <a:ext cx="220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</a:t>
            </a:r>
            <a:endParaRPr kumimoji="1" lang="zh-CN" altLang="en-US" sz="1050" dirty="0"/>
          </a:p>
        </p:txBody>
      </p:sp>
      <p:sp>
        <p:nvSpPr>
          <p:cNvPr id="7" name="文本框 6"/>
          <p:cNvSpPr txBox="1"/>
          <p:nvPr/>
        </p:nvSpPr>
        <p:spPr>
          <a:xfrm>
            <a:off x="3359505" y="48342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1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99089" y="4883578"/>
            <a:ext cx="599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0.2</a:t>
            </a:r>
            <a:endParaRPr kumimoji="1"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317144" y="488357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0.4</a:t>
            </a:r>
            <a:endParaRPr kumimoji="1" lang="zh-CN" altLang="en-US" sz="1050" dirty="0"/>
          </a:p>
        </p:txBody>
      </p:sp>
      <p:sp>
        <p:nvSpPr>
          <p:cNvPr id="10" name="文本框 9"/>
          <p:cNvSpPr txBox="1"/>
          <p:nvPr/>
        </p:nvSpPr>
        <p:spPr>
          <a:xfrm>
            <a:off x="2042358" y="4871371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smtClean="0"/>
              <a:t>0.6</a:t>
            </a:r>
            <a:endParaRPr kumimoji="1" lang="zh-CN" altLang="en-US" sz="105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00931" y="485729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0.8</a:t>
            </a:r>
            <a:endParaRPr kumimoji="1" lang="zh-CN" altLang="en-US" sz="1050" dirty="0"/>
          </a:p>
        </p:txBody>
      </p:sp>
      <p:sp>
        <p:nvSpPr>
          <p:cNvPr id="3" name="矩形 2"/>
          <p:cNvSpPr/>
          <p:nvPr/>
        </p:nvSpPr>
        <p:spPr>
          <a:xfrm>
            <a:off x="218929" y="5735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/>
              <a:t>M67(NGC 2682)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501109"/>
            <a:ext cx="298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457</a:t>
            </a:r>
          </a:p>
          <a:p>
            <a:r>
              <a:rPr lang="en-US" altLang="zh-CN" dirty="0" smtClean="0"/>
              <a:t>LAMOST Spectra: 3887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53642" y="5735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NGC 2420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193256" y="426682"/>
            <a:ext cx="2872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79</a:t>
            </a:r>
          </a:p>
          <a:p>
            <a:r>
              <a:rPr lang="en-US" altLang="zh-CN" dirty="0" smtClean="0"/>
              <a:t>LAMOST Spectra: 159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18" y="1268016"/>
            <a:ext cx="3343083" cy="32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563" y="3055656"/>
            <a:ext cx="238668" cy="34209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4885444"/>
            <a:ext cx="220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</a:t>
            </a:r>
            <a:endParaRPr kumimoji="1" lang="zh-CN" altLang="en-US" sz="1050" dirty="0"/>
          </a:p>
        </p:txBody>
      </p:sp>
      <p:sp>
        <p:nvSpPr>
          <p:cNvPr id="7" name="文本框 6"/>
          <p:cNvSpPr txBox="1"/>
          <p:nvPr/>
        </p:nvSpPr>
        <p:spPr>
          <a:xfrm>
            <a:off x="3359505" y="48342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1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99089" y="4883578"/>
            <a:ext cx="599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0.2</a:t>
            </a:r>
            <a:endParaRPr kumimoji="1"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317144" y="488357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0.4</a:t>
            </a:r>
            <a:endParaRPr kumimoji="1" lang="zh-CN" altLang="en-US" sz="1050" dirty="0"/>
          </a:p>
        </p:txBody>
      </p:sp>
      <p:sp>
        <p:nvSpPr>
          <p:cNvPr id="10" name="文本框 9"/>
          <p:cNvSpPr txBox="1"/>
          <p:nvPr/>
        </p:nvSpPr>
        <p:spPr>
          <a:xfrm>
            <a:off x="2042358" y="4871371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smtClean="0"/>
              <a:t>0.6</a:t>
            </a:r>
            <a:endParaRPr kumimoji="1" lang="zh-CN" altLang="en-US" sz="105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00931" y="485729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0.8</a:t>
            </a:r>
            <a:endParaRPr kumimoji="1" lang="zh-CN" altLang="en-US" sz="1050" dirty="0"/>
          </a:p>
        </p:txBody>
      </p:sp>
      <p:sp>
        <p:nvSpPr>
          <p:cNvPr id="3" name="矩形 2"/>
          <p:cNvSpPr/>
          <p:nvPr/>
        </p:nvSpPr>
        <p:spPr>
          <a:xfrm>
            <a:off x="218929" y="5735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NGC 2112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501109"/>
            <a:ext cx="298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107</a:t>
            </a:r>
          </a:p>
          <a:p>
            <a:r>
              <a:rPr lang="en-US" altLang="zh-CN" dirty="0" smtClean="0"/>
              <a:t>LAMOST Spectra: 107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53642" y="57350"/>
            <a:ext cx="86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Hyades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193256" y="426682"/>
            <a:ext cx="2872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63</a:t>
            </a:r>
          </a:p>
          <a:p>
            <a:r>
              <a:rPr lang="en-US" altLang="zh-CN" dirty="0" smtClean="0"/>
              <a:t>LAMOST Spectra: 71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87" y="1268016"/>
            <a:ext cx="3342344" cy="3269828"/>
          </a:xfrm>
          <a:prstGeom prst="rect">
            <a:avLst/>
          </a:prstGeom>
        </p:spPr>
      </p:pic>
      <p:sp>
        <p:nvSpPr>
          <p:cNvPr id="12" name="内容占位符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17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" y="1288892"/>
            <a:ext cx="3381363" cy="33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563" y="3055656"/>
            <a:ext cx="238668" cy="34209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4885444"/>
            <a:ext cx="220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</a:t>
            </a:r>
            <a:endParaRPr kumimoji="1" lang="zh-CN" altLang="en-US" sz="1050" dirty="0"/>
          </a:p>
        </p:txBody>
      </p:sp>
      <p:sp>
        <p:nvSpPr>
          <p:cNvPr id="7" name="文本框 6"/>
          <p:cNvSpPr txBox="1"/>
          <p:nvPr/>
        </p:nvSpPr>
        <p:spPr>
          <a:xfrm>
            <a:off x="3359505" y="48342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1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99089" y="4883578"/>
            <a:ext cx="599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0.2</a:t>
            </a:r>
            <a:endParaRPr kumimoji="1"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317144" y="488357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0.4</a:t>
            </a:r>
            <a:endParaRPr kumimoji="1" lang="zh-CN" altLang="en-US" sz="1050" dirty="0"/>
          </a:p>
        </p:txBody>
      </p:sp>
      <p:sp>
        <p:nvSpPr>
          <p:cNvPr id="10" name="文本框 9"/>
          <p:cNvSpPr txBox="1"/>
          <p:nvPr/>
        </p:nvSpPr>
        <p:spPr>
          <a:xfrm>
            <a:off x="2042358" y="4871371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smtClean="0"/>
              <a:t>0.6</a:t>
            </a:r>
            <a:endParaRPr kumimoji="1" lang="zh-CN" altLang="en-US" sz="105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00931" y="485729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0.8</a:t>
            </a:r>
            <a:endParaRPr kumimoji="1" lang="zh-CN" altLang="en-US" sz="1050" dirty="0"/>
          </a:p>
        </p:txBody>
      </p:sp>
      <p:sp>
        <p:nvSpPr>
          <p:cNvPr id="3" name="矩形 2"/>
          <p:cNvSpPr/>
          <p:nvPr/>
        </p:nvSpPr>
        <p:spPr>
          <a:xfrm>
            <a:off x="218929" y="5735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NGC 2099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501109"/>
            <a:ext cx="298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243</a:t>
            </a:r>
          </a:p>
          <a:p>
            <a:r>
              <a:rPr lang="en-US" altLang="zh-CN" dirty="0" smtClean="0"/>
              <a:t>LAMOST Spectra: 376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53642" y="5735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NGC 1912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193256" y="426682"/>
            <a:ext cx="2872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63</a:t>
            </a:r>
          </a:p>
          <a:p>
            <a:r>
              <a:rPr lang="en-US" altLang="zh-CN" dirty="0" smtClean="0"/>
              <a:t>LAMOST Spectra: 71</a:t>
            </a:r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17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" y="1288892"/>
            <a:ext cx="3381363" cy="3321691"/>
          </a:xfrm>
          <a:prstGeom prst="rect">
            <a:avLst/>
          </a:prstGeom>
        </p:spPr>
      </p:pic>
      <p:pic>
        <p:nvPicPr>
          <p:cNvPr id="18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" y="1286107"/>
            <a:ext cx="3381363" cy="3327262"/>
          </a:xfrm>
          <a:prstGeom prst="rect">
            <a:avLst/>
          </a:prstGeom>
        </p:spPr>
      </p:pic>
      <p:pic>
        <p:nvPicPr>
          <p:cNvPr id="21" name="内容占位符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77" y="1274505"/>
            <a:ext cx="3394075" cy="33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0563" y="3055656"/>
            <a:ext cx="238668" cy="34209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4885444"/>
            <a:ext cx="220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</a:t>
            </a:r>
            <a:endParaRPr kumimoji="1" lang="zh-CN" altLang="en-US" sz="1050" dirty="0"/>
          </a:p>
        </p:txBody>
      </p:sp>
      <p:sp>
        <p:nvSpPr>
          <p:cNvPr id="7" name="文本框 6"/>
          <p:cNvSpPr txBox="1"/>
          <p:nvPr/>
        </p:nvSpPr>
        <p:spPr>
          <a:xfrm>
            <a:off x="3359505" y="48342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1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99089" y="4883578"/>
            <a:ext cx="599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0.2</a:t>
            </a:r>
            <a:endParaRPr kumimoji="1"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317144" y="488357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0.4</a:t>
            </a:r>
            <a:endParaRPr kumimoji="1" lang="zh-CN" altLang="en-US" sz="1050" dirty="0"/>
          </a:p>
        </p:txBody>
      </p:sp>
      <p:sp>
        <p:nvSpPr>
          <p:cNvPr id="10" name="文本框 9"/>
          <p:cNvSpPr txBox="1"/>
          <p:nvPr/>
        </p:nvSpPr>
        <p:spPr>
          <a:xfrm>
            <a:off x="2042358" y="4871371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smtClean="0"/>
              <a:t>0.6</a:t>
            </a:r>
            <a:endParaRPr kumimoji="1" lang="zh-CN" altLang="en-US" sz="105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00931" y="4857298"/>
            <a:ext cx="472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smtClean="0"/>
              <a:t>0.8</a:t>
            </a:r>
            <a:endParaRPr kumimoji="1" lang="zh-CN" altLang="en-US" sz="1050" dirty="0"/>
          </a:p>
        </p:txBody>
      </p:sp>
      <p:sp>
        <p:nvSpPr>
          <p:cNvPr id="3" name="矩形 2"/>
          <p:cNvSpPr/>
          <p:nvPr/>
        </p:nvSpPr>
        <p:spPr>
          <a:xfrm>
            <a:off x="218929" y="5735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NGC 2168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501109"/>
            <a:ext cx="298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447</a:t>
            </a:r>
          </a:p>
          <a:p>
            <a:r>
              <a:rPr lang="en-US" altLang="zh-CN" dirty="0" smtClean="0"/>
              <a:t>LAMOST Spectra: 987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53642" y="57350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 smtClean="0"/>
              <a:t>PLeiades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513932" y="402653"/>
            <a:ext cx="298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Member star candidates </a:t>
            </a:r>
            <a:r>
              <a:rPr lang="en-US" altLang="zh-CN" dirty="0" smtClean="0"/>
              <a:t>: 317</a:t>
            </a:r>
          </a:p>
          <a:p>
            <a:r>
              <a:rPr lang="en-US" altLang="zh-CN" dirty="0" smtClean="0"/>
              <a:t>LAMOST Spectra: 1369</a:t>
            </a:r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20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0" y="1288892"/>
            <a:ext cx="3321691" cy="3321691"/>
          </a:xfrm>
          <a:prstGeom prst="rect">
            <a:avLst/>
          </a:prstGeom>
        </p:spPr>
      </p:pic>
      <p:pic>
        <p:nvPicPr>
          <p:cNvPr id="22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75" y="1288892"/>
            <a:ext cx="3282225" cy="33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3200" dirty="0"/>
              <a:t>Compare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with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previous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membership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determination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3" y="2454263"/>
            <a:ext cx="2427687" cy="2113817"/>
          </a:xfrm>
        </p:spPr>
      </p:pic>
      <p:sp>
        <p:nvSpPr>
          <p:cNvPr id="5" name="文本框 4"/>
          <p:cNvSpPr txBox="1"/>
          <p:nvPr/>
        </p:nvSpPr>
        <p:spPr>
          <a:xfrm>
            <a:off x="168747" y="2454263"/>
            <a:ext cx="60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M67</a:t>
            </a:r>
            <a:endParaRPr kumimoji="1" lang="zh-CN" altLang="en-US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03" y="2454264"/>
            <a:ext cx="2196648" cy="211381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1298" y="1359243"/>
            <a:ext cx="5082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P=(our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members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members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literature)/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/>
              <a:t>whole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stars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cross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members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literature)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376551" y="2623540"/>
            <a:ext cx="97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Geller+</a:t>
            </a:r>
            <a:r>
              <a:rPr kumimoji="1" lang="zh-CN" altLang="en-US" sz="1100" dirty="0" smtClean="0"/>
              <a:t> </a:t>
            </a:r>
            <a:r>
              <a:rPr kumimoji="1" lang="en-US" altLang="zh-CN" sz="1100" dirty="0" smtClean="0"/>
              <a:t>2015</a:t>
            </a:r>
            <a:endParaRPr kumimoji="1"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4316146" y="2623540"/>
            <a:ext cx="97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Pace+</a:t>
            </a:r>
            <a:r>
              <a:rPr kumimoji="1" lang="zh-CN" altLang="en-US" sz="1100" dirty="0" smtClean="0"/>
              <a:t> </a:t>
            </a:r>
            <a:r>
              <a:rPr kumimoji="1" lang="en-US" altLang="zh-CN" sz="1100" dirty="0" smtClean="0"/>
              <a:t>2012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561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37" y="113914"/>
            <a:ext cx="2684452" cy="1847100"/>
          </a:xfrm>
        </p:spPr>
      </p:pic>
      <p:sp>
        <p:nvSpPr>
          <p:cNvPr id="4" name="文本框 3"/>
          <p:cNvSpPr txBox="1"/>
          <p:nvPr/>
        </p:nvSpPr>
        <p:spPr>
          <a:xfrm>
            <a:off x="333632" y="185351"/>
            <a:ext cx="95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Berkeley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32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45" y="113913"/>
            <a:ext cx="2660373" cy="18470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44347" y="273844"/>
            <a:ext cx="97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err="1" smtClean="0"/>
              <a:t>Dorazi</a:t>
            </a:r>
            <a:r>
              <a:rPr kumimoji="1" lang="en-US" altLang="zh-CN" sz="1100" dirty="0" smtClean="0"/>
              <a:t>+</a:t>
            </a:r>
            <a:r>
              <a:rPr kumimoji="1" lang="zh-CN" altLang="en-US" sz="1100" dirty="0" smtClean="0"/>
              <a:t> </a:t>
            </a:r>
            <a:r>
              <a:rPr kumimoji="1" lang="en-US" altLang="zh-CN" sz="1100" dirty="0" smtClean="0"/>
              <a:t>2006</a:t>
            </a:r>
            <a:endParaRPr kumimoji="1"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5328799" y="273844"/>
            <a:ext cx="97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Zhang+</a:t>
            </a:r>
            <a:r>
              <a:rPr kumimoji="1" lang="zh-CN" altLang="en-US" sz="1100" dirty="0" smtClean="0"/>
              <a:t> </a:t>
            </a:r>
            <a:r>
              <a:rPr kumimoji="1" lang="en-US" altLang="zh-CN" sz="1100" dirty="0" smtClean="0"/>
              <a:t>2015</a:t>
            </a:r>
            <a:endParaRPr kumimoji="1"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333631" y="2238268"/>
            <a:ext cx="95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NGC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1912</a:t>
            </a:r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8" y="2238268"/>
            <a:ext cx="2739813" cy="19264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17" y="2244688"/>
            <a:ext cx="2666483" cy="192001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29000" y="2284933"/>
            <a:ext cx="95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NGC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2099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58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000" b="1" dirty="0" smtClean="0">
                <a:latin typeface="Times New Roman"/>
                <a:cs typeface="Times New Roman"/>
              </a:rPr>
              <a:t>Ten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Open </a:t>
            </a:r>
            <a:r>
              <a:rPr kumimoji="1" lang="en-US" altLang="zh-CN" sz="2000" b="1" dirty="0">
                <a:latin typeface="Times New Roman"/>
                <a:cs typeface="Times New Roman"/>
              </a:rPr>
              <a:t>clusters of different ages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and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different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[Fe/H] targeted</a:t>
            </a:r>
            <a:endParaRPr kumimoji="1" lang="zh-CN" altLang="en-US" sz="2000" b="1" dirty="0" smtClean="0">
              <a:latin typeface="Times New Roman"/>
              <a:cs typeface="Times New Roman"/>
            </a:endParaRPr>
          </a:p>
          <a:p>
            <a:r>
              <a:rPr kumimoji="1" lang="en-US" altLang="zh-CN" sz="2000" b="1" dirty="0" smtClean="0">
                <a:latin typeface="Times New Roman"/>
                <a:cs typeface="Times New Roman"/>
              </a:rPr>
              <a:t>We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get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a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good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sample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of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b="1" dirty="0"/>
              <a:t>Member star candidates </a:t>
            </a:r>
            <a:r>
              <a:rPr lang="en-US" altLang="zh-CN" sz="2000" b="1" dirty="0" smtClean="0"/>
              <a:t>from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ten open </a:t>
            </a:r>
            <a:r>
              <a:rPr lang="en-US" altLang="zh-CN" sz="2000" b="1" dirty="0"/>
              <a:t>clusters </a:t>
            </a:r>
            <a:r>
              <a:rPr lang="en-US" altLang="zh-CN" sz="2000" b="1" dirty="0" smtClean="0"/>
              <a:t>.</a:t>
            </a:r>
            <a:endParaRPr kumimoji="1" lang="zh-CN" altLang="en-US" sz="2000" b="1" dirty="0">
              <a:latin typeface="Times New Roman"/>
              <a:cs typeface="Times New Roman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7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2634" y="1879996"/>
            <a:ext cx="5915025" cy="3263504"/>
          </a:xfrm>
        </p:spPr>
        <p:txBody>
          <a:bodyPr/>
          <a:lstStyle/>
          <a:p>
            <a:r>
              <a:rPr lang="en-US" altLang="zh-CN" sz="1800" b="1" dirty="0" smtClean="0"/>
              <a:t>Importance of Open Clusters: </a:t>
            </a:r>
          </a:p>
          <a:p>
            <a:pPr lvl="1"/>
            <a:r>
              <a:rPr lang="en-US" altLang="zh-CN" sz="1400" dirty="0" smtClean="0"/>
              <a:t>powerful tools for studies of the Galactic disk: structure and </a:t>
            </a:r>
            <a:r>
              <a:rPr lang="en-US" altLang="zh-CN" sz="1400" dirty="0"/>
              <a:t>dynamical </a:t>
            </a:r>
            <a:endParaRPr lang="en-US" altLang="zh-CN" sz="1400" dirty="0" smtClean="0"/>
          </a:p>
          <a:p>
            <a:pPr lvl="1"/>
            <a:r>
              <a:rPr lang="en-US" altLang="zh-CN" sz="1400" dirty="0"/>
              <a:t>star formation and </a:t>
            </a:r>
            <a:r>
              <a:rPr lang="en-US" altLang="zh-CN" sz="1400" dirty="0" smtClean="0"/>
              <a:t>evolution</a:t>
            </a:r>
            <a:r>
              <a:rPr lang="en-US" altLang="zh-CN" dirty="0" smtClean="0"/>
              <a:t>: </a:t>
            </a:r>
            <a:r>
              <a:rPr lang="en-US" altLang="zh-CN" dirty="0"/>
              <a:t>cluster’s member stars have the characteristics of simple age, broad mass distribution, and uniform chemical composition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5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Advantages of </a:t>
            </a:r>
            <a:r>
              <a:rPr lang="en-US" altLang="zh-CN" b="1" dirty="0"/>
              <a:t>LAMOST </a:t>
            </a:r>
            <a:r>
              <a:rPr lang="en-US" altLang="zh-CN" b="1" dirty="0" smtClean="0"/>
              <a:t>OCs study</a:t>
            </a:r>
            <a:endParaRPr kumimoji="1"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Many spectra are collected by </a:t>
            </a:r>
            <a:r>
              <a:rPr kumimoji="1" lang="en-US" altLang="zh-CN" dirty="0" smtClean="0"/>
              <a:t>LAMOST</a:t>
            </a:r>
          </a:p>
          <a:p>
            <a:r>
              <a:rPr kumimoji="1" lang="en-US" altLang="zh-CN" dirty="0" smtClean="0"/>
              <a:t>LAMOST survey covers many OCs </a:t>
            </a:r>
          </a:p>
          <a:p>
            <a:r>
              <a:rPr lang="en-US" altLang="zh-CN" sz="1600" dirty="0"/>
              <a:t>stellar </a:t>
            </a:r>
            <a:r>
              <a:rPr lang="en-US" altLang="zh-CN" sz="1600" dirty="0" smtClean="0"/>
              <a:t>parameter</a:t>
            </a:r>
            <a:r>
              <a:rPr kumimoji="1" lang="en-US" altLang="zh-CN" dirty="0" smtClean="0"/>
              <a:t>: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RV</a:t>
            </a:r>
            <a:r>
              <a:rPr lang="zh-CN" altLang="en-US" sz="1600" dirty="0"/>
              <a:t>、</a:t>
            </a:r>
            <a:r>
              <a:rPr lang="en-US" altLang="zh-CN" sz="1600" dirty="0" err="1"/>
              <a:t>Teff</a:t>
            </a:r>
            <a:r>
              <a:rPr lang="zh-CN" altLang="en-US" sz="1600" dirty="0"/>
              <a:t>、</a:t>
            </a:r>
            <a:r>
              <a:rPr lang="en-US" altLang="zh-CN" sz="1600" dirty="0"/>
              <a:t>[Fe/H]</a:t>
            </a:r>
            <a:r>
              <a:rPr lang="zh-CN" altLang="en-US" sz="1600" dirty="0"/>
              <a:t>、</a:t>
            </a:r>
            <a:r>
              <a:rPr lang="en-US" altLang="zh-CN" sz="1600" dirty="0"/>
              <a:t>log 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6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L</a:t>
            </a:r>
            <a:r>
              <a:rPr lang="en-US" altLang="zh-CN" b="1" dirty="0" smtClean="0"/>
              <a:t>imitation of</a:t>
            </a:r>
            <a:r>
              <a:rPr lang="zh-CN" altLang="en-US" b="1" dirty="0" smtClean="0"/>
              <a:t> </a:t>
            </a:r>
            <a:r>
              <a:rPr lang="en-US" altLang="zh-CN" b="1" dirty="0"/>
              <a:t>LAMOST OCs study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limits in the mechanical design of the focal </a:t>
            </a:r>
            <a:r>
              <a:rPr lang="en-US" altLang="zh-CN" dirty="0" smtClean="0"/>
              <a:t>plane</a:t>
            </a:r>
            <a:endParaRPr lang="zh-CN" altLang="en-US" dirty="0" smtClean="0"/>
          </a:p>
          <a:p>
            <a:r>
              <a:rPr lang="en-US" altLang="zh-CN" dirty="0"/>
              <a:t>LAMOST cannot concentrate more than three fibers within a small region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0674" y="2861273"/>
            <a:ext cx="4661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we </a:t>
            </a:r>
            <a:r>
              <a:rPr lang="en-US" altLang="zh-CN" dirty="0"/>
              <a:t>have designed to observe to open clusters of different ages utilizing test observing time of LAMOST. </a:t>
            </a:r>
          </a:p>
        </p:txBody>
      </p:sp>
    </p:spTree>
    <p:extLst>
      <p:ext uri="{BB962C8B-B14F-4D97-AF65-F5344CB8AC3E}">
        <p14:creationId xmlns:p14="http://schemas.microsoft.com/office/powerpoint/2010/main" val="12632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8108" y="10583"/>
            <a:ext cx="6171142" cy="1114425"/>
          </a:xfrm>
        </p:spPr>
        <p:txBody>
          <a:bodyPr/>
          <a:lstStyle/>
          <a:p>
            <a:r>
              <a:rPr lang="en-US" altLang="zh-CN" dirty="0" smtClean="0"/>
              <a:t>Target selection for input catalog</a:t>
            </a:r>
            <a:endParaRPr kumimoji="1"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552053"/>
            <a:ext cx="2847975" cy="3591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49" y="2451191"/>
            <a:ext cx="3651251" cy="16207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6666" y="721011"/>
            <a:ext cx="543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Selection in </a:t>
            </a:r>
            <a:r>
              <a:rPr kumimoji="1" lang="en-US" altLang="zh-CN" b="1" dirty="0" err="1"/>
              <a:t>g</a:t>
            </a:r>
            <a:r>
              <a:rPr kumimoji="1" lang="en-US" altLang="zh-CN" b="1" dirty="0"/>
              <a:t> – </a:t>
            </a:r>
            <a:r>
              <a:rPr kumimoji="1" lang="en-US" altLang="zh-CN" b="1" dirty="0" err="1"/>
              <a:t>r</a:t>
            </a:r>
            <a:r>
              <a:rPr kumimoji="1" lang="en-US" altLang="zh-CN" b="1" dirty="0"/>
              <a:t> </a:t>
            </a:r>
            <a:r>
              <a:rPr kumimoji="1" lang="en-US" altLang="zh-CN" b="1" dirty="0" err="1"/>
              <a:t>v.s</a:t>
            </a:r>
            <a:r>
              <a:rPr kumimoji="1" lang="en-US" altLang="zh-CN" b="1" dirty="0"/>
              <a:t> </a:t>
            </a:r>
            <a:r>
              <a:rPr kumimoji="1" lang="en-US" altLang="zh-CN" b="1" dirty="0" err="1"/>
              <a:t>r</a:t>
            </a:r>
            <a:r>
              <a:rPr kumimoji="1" lang="en-US" altLang="zh-CN" b="1" dirty="0"/>
              <a:t> diagram</a:t>
            </a:r>
          </a:p>
          <a:p>
            <a:r>
              <a:rPr kumimoji="1" lang="en-US" altLang="zh-CN" b="1" dirty="0"/>
              <a:t>Combine with literature member candidates</a:t>
            </a:r>
            <a:endParaRPr kumimoji="1" lang="zh-CN" altLang="en-US" b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A335-B96C-1944-B04C-E07A4285D1BE}" type="datetime1">
              <a:rPr kumimoji="1" lang="zh-CN" altLang="en-US" smtClean="0"/>
              <a:t>2017/2/18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47B3-5CC5-BA41-A9F5-CAE99E3750B0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6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935-64E1-E34D-9A01-0A594B81678B}" type="datetime1">
              <a:rPr kumimoji="1" lang="zh-CN" altLang="en-US" smtClean="0"/>
              <a:t>2017/2/18</a:t>
            </a:fld>
            <a:endParaRPr kumimoji="1" lang="zh-CN" altLang="en-US" dirty="0"/>
          </a:p>
        </p:txBody>
      </p:sp>
      <p:sp>
        <p:nvSpPr>
          <p:cNvPr id="15" name="幻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47B3-5CC5-BA41-A9F5-CAE99E3750B0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000066" y="1396959"/>
          <a:ext cx="4764942" cy="254546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95618"/>
                <a:gridCol w="595618"/>
                <a:gridCol w="595618"/>
                <a:gridCol w="595618"/>
                <a:gridCol w="717820"/>
                <a:gridCol w="551867"/>
                <a:gridCol w="517165"/>
                <a:gridCol w="595618"/>
              </a:tblGrid>
              <a:tr h="4401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Cluster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Age(</a:t>
                      </a:r>
                      <a:r>
                        <a:rPr lang="en-US" altLang="zh-CN" sz="800" dirty="0" err="1" smtClean="0"/>
                        <a:t>Gyr</a:t>
                      </a:r>
                      <a:r>
                        <a:rPr lang="en-US" altLang="zh-CN" sz="800" dirty="0" smtClean="0"/>
                        <a:t>)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RA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DEC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kern="1200" dirty="0" smtClean="0">
                          <a:effectLst/>
                        </a:rPr>
                        <a:t>Angular </a:t>
                      </a:r>
                      <a:r>
                        <a:rPr lang="en-US" altLang="zh-CN" sz="800" dirty="0" smtClean="0"/>
                        <a:t>Radius(</a:t>
                      </a:r>
                      <a:r>
                        <a:rPr lang="en-US" altLang="zh-CN" sz="800" dirty="0" err="1" smtClean="0"/>
                        <a:t>deg</a:t>
                      </a:r>
                      <a:r>
                        <a:rPr lang="en-US" altLang="zh-CN" sz="800" dirty="0" smtClean="0"/>
                        <a:t>)</a:t>
                      </a:r>
                      <a:r>
                        <a:rPr lang="en-US" altLang="zh-CN" sz="800" baseline="30000" dirty="0" smtClean="0"/>
                        <a:t>a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Distance(pc)</a:t>
                      </a:r>
                      <a:endParaRPr lang="zh-CN" alt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E(B-V)</a:t>
                      </a:r>
                      <a:endParaRPr lang="zh-CN" altLang="en-US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[Fe/H]</a:t>
                      </a:r>
                      <a:endParaRPr lang="zh-CN" altLang="en-US" sz="800" dirty="0"/>
                    </a:p>
                  </a:txBody>
                  <a:tcPr marL="51435" marR="51435" marT="25718" marB="25718"/>
                </a:tc>
              </a:tr>
              <a:tr h="2299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NGC188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7.0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zh-CN" sz="800" dirty="0" smtClean="0"/>
                        <a:t>011.850 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zh-CN" sz="800" dirty="0" smtClean="0"/>
                        <a:t>+85.255 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altLang="zh-CN" sz="800" dirty="0" smtClean="0"/>
                        <a:t>0.570 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/>
                        <a:t>2000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/>
                        <a:t>0.085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/>
                        <a:t>-0.010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  <a:tr h="3194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Berkeley32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6.0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800" dirty="0" smtClean="0"/>
                        <a:t>104.527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zh-CN" sz="800" smtClean="0"/>
                        <a:t>+06.435</a:t>
                      </a:r>
                      <a:endParaRPr lang="zh-CN" altLang="en-US" sz="800" dirty="0" smtClean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  0.125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4996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0.021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-0.290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  <a:tr h="194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M67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4.0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800" dirty="0" smtClean="0"/>
                        <a:t>132.847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800" smtClean="0"/>
                        <a:t>+11.815</a:t>
                      </a:r>
                      <a:endParaRPr lang="zh-CN" altLang="en-US" sz="80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1.03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890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0.050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-0.102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  <a:tr h="194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NGC2420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2.3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800" dirty="0" smtClean="0"/>
                        <a:t>114.595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altLang="zh-CN" sz="800" smtClean="0"/>
                        <a:t>+21.567</a:t>
                      </a:r>
                      <a:endParaRPr lang="zh-CN" altLang="en-US" sz="80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0.305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2880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0.010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-0.380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  <a:tr h="194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NGC2112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2.0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88.432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+00.413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0.62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977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0.625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0.160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  <a:tr h="194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Hyades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0.75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800" dirty="0" smtClean="0"/>
                        <a:t>66.725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+15.87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5.5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45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0.010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0.130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  <a:tr h="194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NGC2099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0.35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zh-CN" sz="800" dirty="0" smtClean="0"/>
                        <a:t>088.087</a:t>
                      </a:r>
                      <a:endParaRPr lang="zh-CN" altLang="en-US" sz="800" dirty="0" smtClean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zh-CN" sz="800" dirty="0" smtClean="0"/>
                        <a:t>+32.570</a:t>
                      </a:r>
                      <a:endParaRPr lang="zh-CN" altLang="en-US" sz="800" dirty="0" smtClean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0.485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1400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0.350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0.089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  <a:tr h="194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NGC1912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0.25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800" dirty="0" smtClean="0"/>
                        <a:t>082.215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altLang="zh-CN" sz="800" dirty="0" smtClean="0"/>
                        <a:t>+35.800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altLang="zh-CN" sz="800" dirty="0" smtClean="0"/>
                        <a:t>0.390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1144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0.250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0.250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  <a:tr h="194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NGC2168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0.18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800" dirty="0" smtClean="0"/>
                        <a:t>092.302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800" dirty="0" smtClean="0"/>
                        <a:t>+24.360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0.980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830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0.260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-0.160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  <a:tr h="194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PLEIADES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0.13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800" smtClean="0"/>
                        <a:t>056.505</a:t>
                      </a:r>
                      <a:endParaRPr lang="zh-CN" altLang="en-US" sz="80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altLang="zh-CN" sz="800" dirty="0" smtClean="0"/>
                        <a:t>+24.370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6.20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130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0.021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/>
                        <a:t>-0.036</a:t>
                      </a:r>
                      <a:endParaRPr lang="zh-CN" altLang="en-US" sz="800" dirty="0"/>
                    </a:p>
                  </a:txBody>
                  <a:tcPr marL="38576" marR="38576" marT="19289" marB="19289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43013" y="4177562"/>
            <a:ext cx="2232364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760" i="1" dirty="0"/>
              <a:t>a: </a:t>
            </a:r>
            <a:r>
              <a:rPr kumimoji="1" lang="en-US" altLang="zh-CN" sz="760" i="1" dirty="0" err="1"/>
              <a:t>Kharchenko</a:t>
            </a:r>
            <a:r>
              <a:rPr kumimoji="1" lang="en-US" altLang="zh-CN" sz="760" i="1" dirty="0"/>
              <a:t>+, 2013 </a:t>
            </a:r>
            <a:endParaRPr kumimoji="1" lang="zh-CN" altLang="en-US" sz="760" i="1" dirty="0"/>
          </a:p>
        </p:txBody>
      </p:sp>
      <p:sp>
        <p:nvSpPr>
          <p:cNvPr id="2" name="矩形 1"/>
          <p:cNvSpPr/>
          <p:nvPr/>
        </p:nvSpPr>
        <p:spPr>
          <a:xfrm>
            <a:off x="1000068" y="884820"/>
            <a:ext cx="12950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/>
              <a:t>Target selection</a:t>
            </a:r>
            <a:endParaRPr lang="zh-CN" altLang="en-US" sz="1350" dirty="0"/>
          </a:p>
        </p:txBody>
      </p:sp>
      <p:sp>
        <p:nvSpPr>
          <p:cNvPr id="4" name="矩形 3"/>
          <p:cNvSpPr/>
          <p:nvPr/>
        </p:nvSpPr>
        <p:spPr>
          <a:xfrm>
            <a:off x="1726638" y="1101065"/>
            <a:ext cx="2585964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13" b="1" dirty="0">
                <a:latin typeface="Times New Roman"/>
                <a:cs typeface="Times New Roman"/>
              </a:rPr>
              <a:t>Open clusters of different ages are targeted</a:t>
            </a:r>
            <a:endParaRPr kumimoji="1" lang="zh-CN" altLang="en-US" sz="1013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C22C-3CCF-8C46-88B8-7F257B148D67}" type="datetime1">
              <a:rPr kumimoji="1" lang="zh-CN" altLang="en-US" smtClean="0"/>
              <a:t>2017/2/18</a:t>
            </a:fld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47B3-5CC5-BA41-A9F5-CAE99E3750B0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65836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RV</a:t>
            </a:r>
            <a:r>
              <a:rPr lang="zh-CN" altLang="en-US" sz="2400" dirty="0"/>
              <a:t>、</a:t>
            </a:r>
            <a:r>
              <a:rPr lang="en-US" altLang="zh-CN" sz="2400" dirty="0" err="1"/>
              <a:t>Teff</a:t>
            </a:r>
            <a:r>
              <a:rPr lang="zh-CN" altLang="en-US" sz="2400" dirty="0"/>
              <a:t>、</a:t>
            </a:r>
            <a:r>
              <a:rPr lang="en-US" altLang="zh-CN" sz="2400" dirty="0"/>
              <a:t>[Fe/H]</a:t>
            </a:r>
            <a:r>
              <a:rPr lang="zh-CN" altLang="en-US" sz="2400" dirty="0"/>
              <a:t>、</a:t>
            </a:r>
            <a:r>
              <a:rPr lang="en-US" altLang="zh-CN" sz="2400" dirty="0"/>
              <a:t>log g</a:t>
            </a:r>
            <a:r>
              <a:rPr lang="zh-CN" altLang="en-US" sz="2400" dirty="0"/>
              <a:t>：</a:t>
            </a:r>
            <a:r>
              <a:rPr lang="en-US" altLang="zh-CN" sz="2400" dirty="0"/>
              <a:t>LAMOST stellar parameter pipeline at Peking University - LSP3</a:t>
            </a:r>
          </a:p>
          <a:p>
            <a:pPr lvl="1"/>
            <a:r>
              <a:rPr lang="en-US" altLang="zh-CN" dirty="0"/>
              <a:t>    Accuracy of LSP3 stellar parameters, for spectra with SNR_B &gt;10 :</a:t>
            </a:r>
          </a:p>
          <a:p>
            <a:pPr marL="342900" lvl="1" indent="0">
              <a:buNone/>
            </a:pPr>
            <a:r>
              <a:rPr lang="en-US" altLang="zh-CN" dirty="0"/>
              <a:t>        </a:t>
            </a:r>
            <a:r>
              <a:rPr lang="en-US" altLang="zh-CN" dirty="0">
                <a:solidFill>
                  <a:srgbClr val="FF0000"/>
                </a:solidFill>
              </a:rPr>
              <a:t>5.0 km/s, 150 K, 0.25 </a:t>
            </a:r>
            <a:r>
              <a:rPr lang="en-US" altLang="zh-CN" dirty="0" err="1">
                <a:solidFill>
                  <a:srgbClr val="FF0000"/>
                </a:solidFill>
              </a:rPr>
              <a:t>dex</a:t>
            </a:r>
            <a:r>
              <a:rPr lang="en-US" altLang="zh-CN" dirty="0">
                <a:solidFill>
                  <a:srgbClr val="FF0000"/>
                </a:solidFill>
              </a:rPr>
              <a:t>, 0.15 </a:t>
            </a:r>
            <a:r>
              <a:rPr lang="en-US" altLang="zh-CN" dirty="0" err="1">
                <a:solidFill>
                  <a:srgbClr val="FF0000"/>
                </a:solidFill>
              </a:rPr>
              <a:t>dex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for the radial velocity, effective temperature, surface gravity and </a:t>
            </a:r>
            <a:r>
              <a:rPr lang="en-US" altLang="zh-CN" dirty="0" err="1"/>
              <a:t>metallicity</a:t>
            </a:r>
            <a:r>
              <a:rPr lang="en-US" altLang="zh-CN" dirty="0"/>
              <a:t>, respectively 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pPr marL="342900" lvl="1" indent="0">
              <a:buNone/>
            </a:pPr>
            <a:endParaRPr lang="zh-CN" altLang="en-US" dirty="0"/>
          </a:p>
          <a:p>
            <a:r>
              <a:rPr lang="en-US" altLang="zh-CN" sz="1600" dirty="0"/>
              <a:t>Photometry: g r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: XSTPS-GAC +</a:t>
            </a:r>
            <a:r>
              <a:rPr lang="zh-CN" altLang="en-US" sz="1600" dirty="0"/>
              <a:t> </a:t>
            </a:r>
            <a:r>
              <a:rPr lang="en-US" altLang="zh-CN" sz="1600" dirty="0"/>
              <a:t>UCAC4;</a:t>
            </a:r>
            <a:endParaRPr lang="zh-CN" altLang="en-US" sz="1600" dirty="0"/>
          </a:p>
          <a:p>
            <a:endParaRPr kumimoji="1" lang="zh-CN" altLang="en-US" sz="1600" dirty="0"/>
          </a:p>
          <a:p>
            <a:r>
              <a:rPr lang="en-US" altLang="zh-CN" sz="1600" dirty="0"/>
              <a:t>Proper  Motion:</a:t>
            </a:r>
            <a:r>
              <a:rPr lang="en-US" altLang="zh-CN" sz="1600" b="1" dirty="0">
                <a:latin typeface="Songti SC" charset="-122"/>
                <a:ea typeface="Songti SC" charset="-122"/>
                <a:cs typeface="Songti SC" charset="-122"/>
              </a:rPr>
              <a:t>  UCAC4</a:t>
            </a:r>
            <a:endParaRPr lang="zh-CN" altLang="en-US" sz="1600" dirty="0"/>
          </a:p>
          <a:p>
            <a:pPr marL="342900" lvl="1" indent="0">
              <a:buNone/>
            </a:pPr>
            <a:endParaRPr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"/>
  <p:tag name="ISPRING_RESOURCE_PATHS_HASH_PRESENTER" val="7a41f02afcbcb3fa40171976989b9a9938761b6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761</Words>
  <Application>Microsoft Macintosh PowerPoint</Application>
  <PresentationFormat>自定义</PresentationFormat>
  <Paragraphs>273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Calibri</vt:lpstr>
      <vt:lpstr>Calibri Light</vt:lpstr>
      <vt:lpstr>Cambria Math</vt:lpstr>
      <vt:lpstr>cmr10</vt:lpstr>
      <vt:lpstr>Songti SC</vt:lpstr>
      <vt:lpstr>Times New Roman</vt:lpstr>
      <vt:lpstr>宋体</vt:lpstr>
      <vt:lpstr>Arial</vt:lpstr>
      <vt:lpstr>Office 主题</vt:lpstr>
      <vt:lpstr>Member star candidates of 10 open clusters selected from the LAMOST spectroscopic surveys </vt:lpstr>
      <vt:lpstr>OUTLINE</vt:lpstr>
      <vt:lpstr>MOTIVATION</vt:lpstr>
      <vt:lpstr>Advantages of LAMOST OCs study</vt:lpstr>
      <vt:lpstr>Limitation of LAMOST OCs study</vt:lpstr>
      <vt:lpstr>Target selection for input catalog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Kinematic cluster membership </vt:lpstr>
      <vt:lpstr>M67</vt:lpstr>
      <vt:lpstr>Distribution Parameters of  Radial Velocity for the Ten Open Clusters </vt:lpstr>
      <vt:lpstr>PM(proper motion):</vt:lpstr>
      <vt:lpstr>Distribution Parameters of  Proper Motion for the Ten Open Clusters </vt:lpstr>
      <vt:lpstr>Photometric cluster membership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Compare with previous membership determination</vt:lpstr>
      <vt:lpstr>PowerPoint 演示文稿</vt:lpstr>
      <vt:lpstr>SUMMARY</vt:lpstr>
    </vt:vector>
  </TitlesOfParts>
  <Company>www.microsoft.com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www.1ppt.com</dc:creator>
  <dc:description>www.1ppt.com;</dc:description>
  <cp:lastModifiedBy>Microsoft Office 用户</cp:lastModifiedBy>
  <cp:revision>154</cp:revision>
  <dcterms:created xsi:type="dcterms:W3CDTF">2015-01-22T11:01:02Z</dcterms:created>
  <dcterms:modified xsi:type="dcterms:W3CDTF">2017-02-18T08:02:29Z</dcterms:modified>
  <cp:category>www.1ppt.com</cp:category>
</cp:coreProperties>
</file>