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9" r:id="rId2"/>
    <p:sldId id="317" r:id="rId3"/>
    <p:sldId id="318" r:id="rId4"/>
    <p:sldId id="300" r:id="rId5"/>
    <p:sldId id="301" r:id="rId6"/>
    <p:sldId id="312" r:id="rId7"/>
    <p:sldId id="282" r:id="rId8"/>
    <p:sldId id="319" r:id="rId9"/>
    <p:sldId id="284" r:id="rId10"/>
    <p:sldId id="281" r:id="rId11"/>
    <p:sldId id="314" r:id="rId12"/>
    <p:sldId id="308" r:id="rId13"/>
    <p:sldId id="309" r:id="rId14"/>
    <p:sldId id="310" r:id="rId15"/>
    <p:sldId id="320" r:id="rId16"/>
    <p:sldId id="321" r:id="rId17"/>
    <p:sldId id="323" r:id="rId18"/>
    <p:sldId id="324" r:id="rId19"/>
    <p:sldId id="325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1" autoAdjust="0"/>
  </p:normalViewPr>
  <p:slideViewPr>
    <p:cSldViewPr snapToGrid="0">
      <p:cViewPr varScale="1">
        <p:scale>
          <a:sx n="118" d="100"/>
          <a:sy n="118" d="100"/>
        </p:scale>
        <p:origin x="346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7A27BE-6385-4BE1-AB11-0E841112AB7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3D5529A-4F8C-4FF6-9881-489440ED5A37}">
      <dgm:prSet phldrT="[文本]"/>
      <dgm:spPr/>
      <dgm:t>
        <a:bodyPr/>
        <a:lstStyle/>
        <a:p>
          <a:r>
            <a:rPr lang="en-US" altLang="zh-CN" dirty="0" smtClean="0"/>
            <a:t>Distance</a:t>
          </a:r>
        </a:p>
      </dgm:t>
    </dgm:pt>
    <dgm:pt modelId="{415EC3DF-F5C0-4E44-8F1B-91D7A0CEDF8B}" type="parTrans" cxnId="{15ECCFFD-E0AA-40D9-B9FE-D6C04EDA44D0}">
      <dgm:prSet/>
      <dgm:spPr/>
      <dgm:t>
        <a:bodyPr/>
        <a:lstStyle/>
        <a:p>
          <a:endParaRPr lang="zh-CN" altLang="en-US"/>
        </a:p>
      </dgm:t>
    </dgm:pt>
    <dgm:pt modelId="{31FD45F2-4831-4B8F-BFB1-13A0CCE15E79}" type="sibTrans" cxnId="{15ECCFFD-E0AA-40D9-B9FE-D6C04EDA44D0}">
      <dgm:prSet/>
      <dgm:spPr/>
      <dgm:t>
        <a:bodyPr/>
        <a:lstStyle/>
        <a:p>
          <a:endParaRPr lang="zh-CN" altLang="en-US"/>
        </a:p>
      </dgm:t>
    </dgm:pt>
    <dgm:pt modelId="{B9ABF7FD-E01C-4BED-843C-B1E2DEBC07CE}">
      <dgm:prSet phldrT="[文本]"/>
      <dgm:spPr/>
      <dgm:t>
        <a:bodyPr/>
        <a:lstStyle/>
        <a:p>
          <a:r>
            <a:rPr lang="en-US" altLang="zh-CN" dirty="0" smtClean="0"/>
            <a:t>Age</a:t>
          </a:r>
          <a:endParaRPr lang="zh-CN" altLang="en-US" dirty="0"/>
        </a:p>
      </dgm:t>
    </dgm:pt>
    <dgm:pt modelId="{23D2748F-EB62-4354-BB89-7B15774CB09F}" type="parTrans" cxnId="{722B4136-18EE-45FF-A41B-247ADD9BA966}">
      <dgm:prSet/>
      <dgm:spPr/>
      <dgm:t>
        <a:bodyPr/>
        <a:lstStyle/>
        <a:p>
          <a:endParaRPr lang="zh-CN" altLang="en-US"/>
        </a:p>
      </dgm:t>
    </dgm:pt>
    <dgm:pt modelId="{3C14CAC8-33A2-44F0-9D25-88C90995EB74}" type="sibTrans" cxnId="{722B4136-18EE-45FF-A41B-247ADD9BA966}">
      <dgm:prSet/>
      <dgm:spPr/>
      <dgm:t>
        <a:bodyPr/>
        <a:lstStyle/>
        <a:p>
          <a:endParaRPr lang="zh-CN" altLang="en-US"/>
        </a:p>
      </dgm:t>
    </dgm:pt>
    <dgm:pt modelId="{4DB8B1AA-1799-402F-B10F-9C0E531800EB}">
      <dgm:prSet phldrT="[文本]"/>
      <dgm:spPr/>
      <dgm:t>
        <a:bodyPr/>
        <a:lstStyle/>
        <a:p>
          <a:r>
            <a:rPr lang="en-US" altLang="zh-CN" dirty="0" smtClean="0"/>
            <a:t>Stellar Evolution</a:t>
          </a:r>
          <a:endParaRPr lang="zh-CN" altLang="en-US" dirty="0"/>
        </a:p>
      </dgm:t>
    </dgm:pt>
    <dgm:pt modelId="{16B36DF1-D75D-461C-8FBF-2FAA182B92C9}" type="parTrans" cxnId="{0D54D8B5-01ED-4655-A967-25712BCDE2BF}">
      <dgm:prSet/>
      <dgm:spPr/>
      <dgm:t>
        <a:bodyPr/>
        <a:lstStyle/>
        <a:p>
          <a:endParaRPr lang="zh-CN" altLang="en-US"/>
        </a:p>
      </dgm:t>
    </dgm:pt>
    <dgm:pt modelId="{DBF9B7B7-E647-4787-8C29-212DF57E83B9}" type="sibTrans" cxnId="{0D54D8B5-01ED-4655-A967-25712BCDE2BF}">
      <dgm:prSet/>
      <dgm:spPr/>
      <dgm:t>
        <a:bodyPr/>
        <a:lstStyle/>
        <a:p>
          <a:endParaRPr lang="zh-CN" altLang="en-US"/>
        </a:p>
      </dgm:t>
    </dgm:pt>
    <dgm:pt modelId="{B2862DA0-B553-4880-B1C5-1E6E67572F03}" type="pres">
      <dgm:prSet presAssocID="{F07A27BE-6385-4BE1-AB11-0E841112AB7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32FE8B3-3B13-4FEF-BF39-119FC1300CF8}" type="pres">
      <dgm:prSet presAssocID="{F07A27BE-6385-4BE1-AB11-0E841112AB77}" presName="cycle" presStyleCnt="0"/>
      <dgm:spPr/>
    </dgm:pt>
    <dgm:pt modelId="{1744AC64-4A13-4F5A-B51E-CE34F842E69B}" type="pres">
      <dgm:prSet presAssocID="{F07A27BE-6385-4BE1-AB11-0E841112AB77}" presName="centerShape" presStyleCnt="0"/>
      <dgm:spPr/>
    </dgm:pt>
    <dgm:pt modelId="{D482D669-AEC3-4BBF-9B2C-5A2E92671E0C}" type="pres">
      <dgm:prSet presAssocID="{F07A27BE-6385-4BE1-AB11-0E841112AB77}" presName="connSite" presStyleLbl="node1" presStyleIdx="0" presStyleCnt="4"/>
      <dgm:spPr/>
    </dgm:pt>
    <dgm:pt modelId="{AB9B4FED-C1D3-43B1-9F74-854129E46397}" type="pres">
      <dgm:prSet presAssocID="{F07A27BE-6385-4BE1-AB11-0E841112AB77}" presName="visible" presStyleLbl="node1" presStyleIdx="0" presStyleCnt="4" custLinFactNeighborX="-72" custLinFactNeighborY="6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zh-CN" altLang="en-US"/>
        </a:p>
      </dgm:t>
    </dgm:pt>
    <dgm:pt modelId="{3435FEDA-7A38-44B1-AEDE-E8C10C5E08AC}" type="pres">
      <dgm:prSet presAssocID="{415EC3DF-F5C0-4E44-8F1B-91D7A0CEDF8B}" presName="Name25" presStyleLbl="parChTrans1D1" presStyleIdx="0" presStyleCnt="3"/>
      <dgm:spPr/>
      <dgm:t>
        <a:bodyPr/>
        <a:lstStyle/>
        <a:p>
          <a:endParaRPr lang="zh-CN" altLang="en-US"/>
        </a:p>
      </dgm:t>
    </dgm:pt>
    <dgm:pt modelId="{2B2538FB-0BFA-47DD-8F00-96238EF2CACC}" type="pres">
      <dgm:prSet presAssocID="{33D5529A-4F8C-4FF6-9881-489440ED5A37}" presName="node" presStyleCnt="0"/>
      <dgm:spPr/>
    </dgm:pt>
    <dgm:pt modelId="{B91C7641-C682-4367-A349-60B95AA0D4DA}" type="pres">
      <dgm:prSet presAssocID="{33D5529A-4F8C-4FF6-9881-489440ED5A37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5DC33E-D7FE-425E-928D-4916909BF8CF}" type="pres">
      <dgm:prSet presAssocID="{33D5529A-4F8C-4FF6-9881-489440ED5A3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BF1F19-0B28-42E2-8D93-CF99CB176A85}" type="pres">
      <dgm:prSet presAssocID="{23D2748F-EB62-4354-BB89-7B15774CB09F}" presName="Name25" presStyleLbl="parChTrans1D1" presStyleIdx="1" presStyleCnt="3"/>
      <dgm:spPr/>
      <dgm:t>
        <a:bodyPr/>
        <a:lstStyle/>
        <a:p>
          <a:endParaRPr lang="zh-CN" altLang="en-US"/>
        </a:p>
      </dgm:t>
    </dgm:pt>
    <dgm:pt modelId="{C6A501A8-539E-4904-A432-D8FF641B10CF}" type="pres">
      <dgm:prSet presAssocID="{B9ABF7FD-E01C-4BED-843C-B1E2DEBC07CE}" presName="node" presStyleCnt="0"/>
      <dgm:spPr/>
    </dgm:pt>
    <dgm:pt modelId="{4ED0168E-528F-4802-A577-34E841CE7B33}" type="pres">
      <dgm:prSet presAssocID="{B9ABF7FD-E01C-4BED-843C-B1E2DEBC07CE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02B07B4-7655-45A6-8F13-4C7A3B1F0018}" type="pres">
      <dgm:prSet presAssocID="{B9ABF7FD-E01C-4BED-843C-B1E2DEBC07C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FFAFB0-9B37-4FB2-822C-233595A4C205}" type="pres">
      <dgm:prSet presAssocID="{16B36DF1-D75D-461C-8FBF-2FAA182B92C9}" presName="Name25" presStyleLbl="parChTrans1D1" presStyleIdx="2" presStyleCnt="3"/>
      <dgm:spPr/>
      <dgm:t>
        <a:bodyPr/>
        <a:lstStyle/>
        <a:p>
          <a:endParaRPr lang="zh-CN" altLang="en-US"/>
        </a:p>
      </dgm:t>
    </dgm:pt>
    <dgm:pt modelId="{039CE446-1316-44A9-87D3-9E08A72F6642}" type="pres">
      <dgm:prSet presAssocID="{4DB8B1AA-1799-402F-B10F-9C0E531800EB}" presName="node" presStyleCnt="0"/>
      <dgm:spPr/>
    </dgm:pt>
    <dgm:pt modelId="{0DD02AC4-7272-49D0-A1BB-274830D9C214}" type="pres">
      <dgm:prSet presAssocID="{4DB8B1AA-1799-402F-B10F-9C0E531800EB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871343-A5B0-46B9-85DE-AB5ED5B27474}" type="pres">
      <dgm:prSet presAssocID="{4DB8B1AA-1799-402F-B10F-9C0E531800E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22B4136-18EE-45FF-A41B-247ADD9BA966}" srcId="{F07A27BE-6385-4BE1-AB11-0E841112AB77}" destId="{B9ABF7FD-E01C-4BED-843C-B1E2DEBC07CE}" srcOrd="1" destOrd="0" parTransId="{23D2748F-EB62-4354-BB89-7B15774CB09F}" sibTransId="{3C14CAC8-33A2-44F0-9D25-88C90995EB74}"/>
    <dgm:cxn modelId="{E553AEAE-E102-4296-AF99-92F919FB1BE1}" type="presOf" srcId="{33D5529A-4F8C-4FF6-9881-489440ED5A37}" destId="{B91C7641-C682-4367-A349-60B95AA0D4DA}" srcOrd="0" destOrd="0" presId="urn:microsoft.com/office/officeart/2005/8/layout/radial2"/>
    <dgm:cxn modelId="{F668CB9E-0B94-4E1B-ADCD-432DF2A23135}" type="presOf" srcId="{23D2748F-EB62-4354-BB89-7B15774CB09F}" destId="{ADBF1F19-0B28-42E2-8D93-CF99CB176A85}" srcOrd="0" destOrd="0" presId="urn:microsoft.com/office/officeart/2005/8/layout/radial2"/>
    <dgm:cxn modelId="{15ECCFFD-E0AA-40D9-B9FE-D6C04EDA44D0}" srcId="{F07A27BE-6385-4BE1-AB11-0E841112AB77}" destId="{33D5529A-4F8C-4FF6-9881-489440ED5A37}" srcOrd="0" destOrd="0" parTransId="{415EC3DF-F5C0-4E44-8F1B-91D7A0CEDF8B}" sibTransId="{31FD45F2-4831-4B8F-BFB1-13A0CCE15E79}"/>
    <dgm:cxn modelId="{20B6635A-08CB-4671-BB50-B365652F95F5}" type="presOf" srcId="{4DB8B1AA-1799-402F-B10F-9C0E531800EB}" destId="{0DD02AC4-7272-49D0-A1BB-274830D9C214}" srcOrd="0" destOrd="0" presId="urn:microsoft.com/office/officeart/2005/8/layout/radial2"/>
    <dgm:cxn modelId="{ABCDEFBB-22EA-4710-B139-E631A6FC2820}" type="presOf" srcId="{16B36DF1-D75D-461C-8FBF-2FAA182B92C9}" destId="{6AFFAFB0-9B37-4FB2-822C-233595A4C205}" srcOrd="0" destOrd="0" presId="urn:microsoft.com/office/officeart/2005/8/layout/radial2"/>
    <dgm:cxn modelId="{C9C7E024-0C99-43DE-B7EF-38387831D9AB}" type="presOf" srcId="{415EC3DF-F5C0-4E44-8F1B-91D7A0CEDF8B}" destId="{3435FEDA-7A38-44B1-AEDE-E8C10C5E08AC}" srcOrd="0" destOrd="0" presId="urn:microsoft.com/office/officeart/2005/8/layout/radial2"/>
    <dgm:cxn modelId="{0D54D8B5-01ED-4655-A967-25712BCDE2BF}" srcId="{F07A27BE-6385-4BE1-AB11-0E841112AB77}" destId="{4DB8B1AA-1799-402F-B10F-9C0E531800EB}" srcOrd="2" destOrd="0" parTransId="{16B36DF1-D75D-461C-8FBF-2FAA182B92C9}" sibTransId="{DBF9B7B7-E647-4787-8C29-212DF57E83B9}"/>
    <dgm:cxn modelId="{F56BC8C1-F08F-4A13-B3CE-0A774904D524}" type="presOf" srcId="{F07A27BE-6385-4BE1-AB11-0E841112AB77}" destId="{B2862DA0-B553-4880-B1C5-1E6E67572F03}" srcOrd="0" destOrd="0" presId="urn:microsoft.com/office/officeart/2005/8/layout/radial2"/>
    <dgm:cxn modelId="{7F991C8F-711A-4878-BD32-72643A7E4D0A}" type="presOf" srcId="{B9ABF7FD-E01C-4BED-843C-B1E2DEBC07CE}" destId="{4ED0168E-528F-4802-A577-34E841CE7B33}" srcOrd="0" destOrd="0" presId="urn:microsoft.com/office/officeart/2005/8/layout/radial2"/>
    <dgm:cxn modelId="{7A0C3FAB-259C-42AE-8434-6F6322D09D30}" type="presParOf" srcId="{B2862DA0-B553-4880-B1C5-1E6E67572F03}" destId="{932FE8B3-3B13-4FEF-BF39-119FC1300CF8}" srcOrd="0" destOrd="0" presId="urn:microsoft.com/office/officeart/2005/8/layout/radial2"/>
    <dgm:cxn modelId="{EC9BF343-ADCB-4AD8-91A1-CB8E5D32559C}" type="presParOf" srcId="{932FE8B3-3B13-4FEF-BF39-119FC1300CF8}" destId="{1744AC64-4A13-4F5A-B51E-CE34F842E69B}" srcOrd="0" destOrd="0" presId="urn:microsoft.com/office/officeart/2005/8/layout/radial2"/>
    <dgm:cxn modelId="{FDF7F08C-85BB-438B-8EC5-91521394358D}" type="presParOf" srcId="{1744AC64-4A13-4F5A-B51E-CE34F842E69B}" destId="{D482D669-AEC3-4BBF-9B2C-5A2E92671E0C}" srcOrd="0" destOrd="0" presId="urn:microsoft.com/office/officeart/2005/8/layout/radial2"/>
    <dgm:cxn modelId="{75B50711-35A2-4C92-8996-911611F29852}" type="presParOf" srcId="{1744AC64-4A13-4F5A-B51E-CE34F842E69B}" destId="{AB9B4FED-C1D3-43B1-9F74-854129E46397}" srcOrd="1" destOrd="0" presId="urn:microsoft.com/office/officeart/2005/8/layout/radial2"/>
    <dgm:cxn modelId="{9EC91EAF-7248-4FE0-B021-2732CADA7863}" type="presParOf" srcId="{932FE8B3-3B13-4FEF-BF39-119FC1300CF8}" destId="{3435FEDA-7A38-44B1-AEDE-E8C10C5E08AC}" srcOrd="1" destOrd="0" presId="urn:microsoft.com/office/officeart/2005/8/layout/radial2"/>
    <dgm:cxn modelId="{1B9F7650-1971-402F-A44D-6F81EB0A4B5F}" type="presParOf" srcId="{932FE8B3-3B13-4FEF-BF39-119FC1300CF8}" destId="{2B2538FB-0BFA-47DD-8F00-96238EF2CACC}" srcOrd="2" destOrd="0" presId="urn:microsoft.com/office/officeart/2005/8/layout/radial2"/>
    <dgm:cxn modelId="{5A79BECF-2FB5-424F-8512-994C9072B3A2}" type="presParOf" srcId="{2B2538FB-0BFA-47DD-8F00-96238EF2CACC}" destId="{B91C7641-C682-4367-A349-60B95AA0D4DA}" srcOrd="0" destOrd="0" presId="urn:microsoft.com/office/officeart/2005/8/layout/radial2"/>
    <dgm:cxn modelId="{323C019A-C60B-4C62-BFD8-3B009C9081F3}" type="presParOf" srcId="{2B2538FB-0BFA-47DD-8F00-96238EF2CACC}" destId="{1A5DC33E-D7FE-425E-928D-4916909BF8CF}" srcOrd="1" destOrd="0" presId="urn:microsoft.com/office/officeart/2005/8/layout/radial2"/>
    <dgm:cxn modelId="{655F640E-18D1-486B-85AA-04910E1523B5}" type="presParOf" srcId="{932FE8B3-3B13-4FEF-BF39-119FC1300CF8}" destId="{ADBF1F19-0B28-42E2-8D93-CF99CB176A85}" srcOrd="3" destOrd="0" presId="urn:microsoft.com/office/officeart/2005/8/layout/radial2"/>
    <dgm:cxn modelId="{1994D48E-ABA5-4964-81EF-60F5ED49825F}" type="presParOf" srcId="{932FE8B3-3B13-4FEF-BF39-119FC1300CF8}" destId="{C6A501A8-539E-4904-A432-D8FF641B10CF}" srcOrd="4" destOrd="0" presId="urn:microsoft.com/office/officeart/2005/8/layout/radial2"/>
    <dgm:cxn modelId="{947AE3D3-13C7-43B2-B34E-ED9A07BF9686}" type="presParOf" srcId="{C6A501A8-539E-4904-A432-D8FF641B10CF}" destId="{4ED0168E-528F-4802-A577-34E841CE7B33}" srcOrd="0" destOrd="0" presId="urn:microsoft.com/office/officeart/2005/8/layout/radial2"/>
    <dgm:cxn modelId="{5C1F00D6-BA31-476C-A96D-372390796782}" type="presParOf" srcId="{C6A501A8-539E-4904-A432-D8FF641B10CF}" destId="{602B07B4-7655-45A6-8F13-4C7A3B1F0018}" srcOrd="1" destOrd="0" presId="urn:microsoft.com/office/officeart/2005/8/layout/radial2"/>
    <dgm:cxn modelId="{331519EF-4DCC-4210-95C3-B3834E2292EB}" type="presParOf" srcId="{932FE8B3-3B13-4FEF-BF39-119FC1300CF8}" destId="{6AFFAFB0-9B37-4FB2-822C-233595A4C205}" srcOrd="5" destOrd="0" presId="urn:microsoft.com/office/officeart/2005/8/layout/radial2"/>
    <dgm:cxn modelId="{85E4646C-5C3E-46EF-AEEE-CB3B705510DD}" type="presParOf" srcId="{932FE8B3-3B13-4FEF-BF39-119FC1300CF8}" destId="{039CE446-1316-44A9-87D3-9E08A72F6642}" srcOrd="6" destOrd="0" presId="urn:microsoft.com/office/officeart/2005/8/layout/radial2"/>
    <dgm:cxn modelId="{4F40D5E3-BE38-4BE1-9609-24D04E471F0B}" type="presParOf" srcId="{039CE446-1316-44A9-87D3-9E08A72F6642}" destId="{0DD02AC4-7272-49D0-A1BB-274830D9C214}" srcOrd="0" destOrd="0" presId="urn:microsoft.com/office/officeart/2005/8/layout/radial2"/>
    <dgm:cxn modelId="{AA9988C7-E4C5-4505-B495-1521A0D156E2}" type="presParOf" srcId="{039CE446-1316-44A9-87D3-9E08A72F6642}" destId="{DC871343-A5B0-46B9-85DE-AB5ED5B2747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7A91B7-5A14-4DE8-9C19-ADDF5F31B2D4}" type="doc">
      <dgm:prSet loTypeId="urn:microsoft.com/office/officeart/2005/8/layout/radial4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E884D0A5-196A-40A5-8E79-FFB31B3ACAA5}">
      <dgm:prSet phldrT="[文本]" custT="1"/>
      <dgm:spPr/>
      <dgm:t>
        <a:bodyPr/>
        <a:lstStyle/>
        <a:p>
          <a:r>
            <a:rPr lang="en-US" altLang="zh-CN" sz="2400" dirty="0" smtClean="0">
              <a:solidFill>
                <a:srgbClr val="FF0000"/>
              </a:solidFill>
            </a:rPr>
            <a:t>Membership </a:t>
          </a:r>
          <a:endParaRPr lang="zh-CN" altLang="en-US" sz="2400" dirty="0">
            <a:solidFill>
              <a:srgbClr val="FF0000"/>
            </a:solidFill>
          </a:endParaRPr>
        </a:p>
      </dgm:t>
    </dgm:pt>
    <dgm:pt modelId="{A2B63499-F422-4387-A60D-A5F9D7E1488A}" type="parTrans" cxnId="{AA5BBD9F-338C-4014-8C25-DC42DE18305C}">
      <dgm:prSet/>
      <dgm:spPr/>
      <dgm:t>
        <a:bodyPr/>
        <a:lstStyle/>
        <a:p>
          <a:endParaRPr lang="zh-CN" altLang="en-US"/>
        </a:p>
      </dgm:t>
    </dgm:pt>
    <dgm:pt modelId="{8BBF07B3-C69A-4DCA-B129-45CCE1C63A6E}" type="sibTrans" cxnId="{AA5BBD9F-338C-4014-8C25-DC42DE18305C}">
      <dgm:prSet/>
      <dgm:spPr/>
      <dgm:t>
        <a:bodyPr/>
        <a:lstStyle/>
        <a:p>
          <a:endParaRPr lang="zh-CN" altLang="en-US"/>
        </a:p>
      </dgm:t>
    </dgm:pt>
    <dgm:pt modelId="{1CE5CF5C-505D-46F8-9378-8DF1BA2A7508}">
      <dgm:prSet phldrT="[文本]"/>
      <dgm:spPr/>
      <dgm:t>
        <a:bodyPr/>
        <a:lstStyle/>
        <a:p>
          <a:r>
            <a:rPr lang="en-US" altLang="zh-CN" dirty="0" smtClean="0"/>
            <a:t>HR</a:t>
          </a:r>
          <a:endParaRPr lang="zh-CN" altLang="en-US" dirty="0"/>
        </a:p>
      </dgm:t>
    </dgm:pt>
    <dgm:pt modelId="{F19ED781-9053-491E-884E-997912815BD7}" type="parTrans" cxnId="{F9202973-5321-4BF2-A2E4-752AB7D8881E}">
      <dgm:prSet/>
      <dgm:spPr/>
      <dgm:t>
        <a:bodyPr/>
        <a:lstStyle/>
        <a:p>
          <a:endParaRPr lang="zh-CN" altLang="en-US"/>
        </a:p>
      </dgm:t>
    </dgm:pt>
    <dgm:pt modelId="{31FD0CA6-95DB-4184-816C-4A237F89526A}" type="sibTrans" cxnId="{F9202973-5321-4BF2-A2E4-752AB7D8881E}">
      <dgm:prSet/>
      <dgm:spPr/>
      <dgm:t>
        <a:bodyPr/>
        <a:lstStyle/>
        <a:p>
          <a:endParaRPr lang="zh-CN" altLang="en-US"/>
        </a:p>
      </dgm:t>
    </dgm:pt>
    <dgm:pt modelId="{5482E1D0-FEF3-479C-84C8-6CE6F93FAD4E}">
      <dgm:prSet phldrT="[文本]"/>
      <dgm:spPr/>
      <dgm:t>
        <a:bodyPr/>
        <a:lstStyle/>
        <a:p>
          <a:r>
            <a:rPr lang="en-US" altLang="zh-CN" dirty="0" smtClean="0"/>
            <a:t>RV</a:t>
          </a:r>
          <a:endParaRPr lang="zh-CN" altLang="en-US" dirty="0"/>
        </a:p>
      </dgm:t>
    </dgm:pt>
    <dgm:pt modelId="{E45B8975-A841-43E3-8BC7-5B3AEA55FAA0}" type="parTrans" cxnId="{2A91F8F8-BA86-4CC3-B07F-2AC94EFFD892}">
      <dgm:prSet/>
      <dgm:spPr/>
      <dgm:t>
        <a:bodyPr/>
        <a:lstStyle/>
        <a:p>
          <a:endParaRPr lang="zh-CN" altLang="en-US"/>
        </a:p>
      </dgm:t>
    </dgm:pt>
    <dgm:pt modelId="{D9EF7F4F-F1B8-4CCF-936B-02A33C997B44}" type="sibTrans" cxnId="{2A91F8F8-BA86-4CC3-B07F-2AC94EFFD892}">
      <dgm:prSet/>
      <dgm:spPr/>
      <dgm:t>
        <a:bodyPr/>
        <a:lstStyle/>
        <a:p>
          <a:endParaRPr lang="zh-CN" altLang="en-US"/>
        </a:p>
      </dgm:t>
    </dgm:pt>
    <dgm:pt modelId="{EB1DBEDE-3732-4DCB-8436-3E075879B5D0}">
      <dgm:prSet phldrT="[文本]"/>
      <dgm:spPr/>
      <dgm:t>
        <a:bodyPr/>
        <a:lstStyle/>
        <a:p>
          <a:r>
            <a:rPr lang="en-US" altLang="zh-CN" dirty="0" smtClean="0"/>
            <a:t>PM</a:t>
          </a:r>
          <a:endParaRPr lang="zh-CN" altLang="en-US" dirty="0"/>
        </a:p>
      </dgm:t>
    </dgm:pt>
    <dgm:pt modelId="{86B7F550-4C3D-459C-905D-8CA00171DF68}" type="parTrans" cxnId="{CEAA073F-4895-4F23-960F-51A7EFDA3FBA}">
      <dgm:prSet/>
      <dgm:spPr/>
      <dgm:t>
        <a:bodyPr/>
        <a:lstStyle/>
        <a:p>
          <a:endParaRPr lang="zh-CN" altLang="en-US"/>
        </a:p>
      </dgm:t>
    </dgm:pt>
    <dgm:pt modelId="{17616575-BBC6-43F1-995E-BE8E41555520}" type="sibTrans" cxnId="{CEAA073F-4895-4F23-960F-51A7EFDA3FBA}">
      <dgm:prSet/>
      <dgm:spPr/>
      <dgm:t>
        <a:bodyPr/>
        <a:lstStyle/>
        <a:p>
          <a:endParaRPr lang="zh-CN" altLang="en-US"/>
        </a:p>
      </dgm:t>
    </dgm:pt>
    <dgm:pt modelId="{78D122B8-69CD-4821-BC0E-F9F6FB79C667}" type="pres">
      <dgm:prSet presAssocID="{E57A91B7-5A14-4DE8-9C19-ADDF5F31B2D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FFAB2E0-3AD7-4075-92FC-E42E56FD1993}" type="pres">
      <dgm:prSet presAssocID="{E884D0A5-196A-40A5-8E79-FFB31B3ACAA5}" presName="centerShape" presStyleLbl="node0" presStyleIdx="0" presStyleCnt="1" custScaleX="109906" custScaleY="61835"/>
      <dgm:spPr/>
      <dgm:t>
        <a:bodyPr/>
        <a:lstStyle/>
        <a:p>
          <a:endParaRPr lang="zh-CN" altLang="en-US"/>
        </a:p>
      </dgm:t>
    </dgm:pt>
    <dgm:pt modelId="{44425E19-3C6B-47C1-865B-45F61A653413}" type="pres">
      <dgm:prSet presAssocID="{F19ED781-9053-491E-884E-997912815BD7}" presName="parTrans" presStyleLbl="bgSibTrans2D1" presStyleIdx="0" presStyleCnt="3" custScaleX="102060" custLinFactNeighborX="-7282" custLinFactNeighborY="1528"/>
      <dgm:spPr/>
      <dgm:t>
        <a:bodyPr/>
        <a:lstStyle/>
        <a:p>
          <a:endParaRPr lang="zh-CN" altLang="en-US"/>
        </a:p>
      </dgm:t>
    </dgm:pt>
    <dgm:pt modelId="{DF81A892-1529-486C-8384-5246714DE1EB}" type="pres">
      <dgm:prSet presAssocID="{1CE5CF5C-505D-46F8-9378-8DF1BA2A7508}" presName="node" presStyleLbl="node1" presStyleIdx="0" presStyleCnt="3" custScaleX="59590" custScaleY="31515" custRadScaleRad="77999" custRadScaleInc="-649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B7BC1F-E6D7-4C33-823E-535844AC835E}" type="pres">
      <dgm:prSet presAssocID="{E45B8975-A841-43E3-8BC7-5B3AEA55FAA0}" presName="parTrans" presStyleLbl="bgSibTrans2D1" presStyleIdx="1" presStyleCnt="3" custAng="21455064" custScaleX="93668" custLinFactNeighborX="-1345" custLinFactNeighborY="-3057"/>
      <dgm:spPr/>
      <dgm:t>
        <a:bodyPr/>
        <a:lstStyle/>
        <a:p>
          <a:endParaRPr lang="zh-CN" altLang="en-US"/>
        </a:p>
      </dgm:t>
    </dgm:pt>
    <dgm:pt modelId="{3D2F4073-B6B4-4043-919E-7BAA68792446}" type="pres">
      <dgm:prSet presAssocID="{5482E1D0-FEF3-479C-84C8-6CE6F93FAD4E}" presName="node" presStyleLbl="node1" presStyleIdx="1" presStyleCnt="3" custScaleX="52726" custScaleY="29322" custRadScaleRad="61101" custRadScaleInc="40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ED92AE-11EE-4580-90CB-8C4FA1383E85}" type="pres">
      <dgm:prSet presAssocID="{86B7F550-4C3D-459C-905D-8CA00171DF68}" presName="parTrans" presStyleLbl="bgSibTrans2D1" presStyleIdx="2" presStyleCnt="3" custScaleX="83739" custLinFactNeighborX="-8791" custLinFactNeighborY="-1529"/>
      <dgm:spPr/>
      <dgm:t>
        <a:bodyPr/>
        <a:lstStyle/>
        <a:p>
          <a:endParaRPr lang="zh-CN" altLang="en-US"/>
        </a:p>
      </dgm:t>
    </dgm:pt>
    <dgm:pt modelId="{9C3262CA-F11B-4796-A2EC-075C9FEB91F3}" type="pres">
      <dgm:prSet presAssocID="{EB1DBEDE-3732-4DCB-8436-3E075879B5D0}" presName="node" presStyleLbl="node1" presStyleIdx="2" presStyleCnt="3" custScaleX="54113" custScaleY="29230" custRadScaleRad="85625" custRadScaleInc="107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094DF8A-572F-45FB-9040-293E67B3BB64}" type="presOf" srcId="{5482E1D0-FEF3-479C-84C8-6CE6F93FAD4E}" destId="{3D2F4073-B6B4-4043-919E-7BAA68792446}" srcOrd="0" destOrd="0" presId="urn:microsoft.com/office/officeart/2005/8/layout/radial4"/>
    <dgm:cxn modelId="{BD091BC4-FF4D-45D4-BD24-8737E5115116}" type="presOf" srcId="{E57A91B7-5A14-4DE8-9C19-ADDF5F31B2D4}" destId="{78D122B8-69CD-4821-BC0E-F9F6FB79C667}" srcOrd="0" destOrd="0" presId="urn:microsoft.com/office/officeart/2005/8/layout/radial4"/>
    <dgm:cxn modelId="{F9202973-5321-4BF2-A2E4-752AB7D8881E}" srcId="{E884D0A5-196A-40A5-8E79-FFB31B3ACAA5}" destId="{1CE5CF5C-505D-46F8-9378-8DF1BA2A7508}" srcOrd="0" destOrd="0" parTransId="{F19ED781-9053-491E-884E-997912815BD7}" sibTransId="{31FD0CA6-95DB-4184-816C-4A237F89526A}"/>
    <dgm:cxn modelId="{F0A8FDFF-196F-470B-A541-42AF02DAFE08}" type="presOf" srcId="{1CE5CF5C-505D-46F8-9378-8DF1BA2A7508}" destId="{DF81A892-1529-486C-8384-5246714DE1EB}" srcOrd="0" destOrd="0" presId="urn:microsoft.com/office/officeart/2005/8/layout/radial4"/>
    <dgm:cxn modelId="{1666AAE0-AB50-4F3D-B1E1-C97F95987806}" type="presOf" srcId="{F19ED781-9053-491E-884E-997912815BD7}" destId="{44425E19-3C6B-47C1-865B-45F61A653413}" srcOrd="0" destOrd="0" presId="urn:microsoft.com/office/officeart/2005/8/layout/radial4"/>
    <dgm:cxn modelId="{AA5BBD9F-338C-4014-8C25-DC42DE18305C}" srcId="{E57A91B7-5A14-4DE8-9C19-ADDF5F31B2D4}" destId="{E884D0A5-196A-40A5-8E79-FFB31B3ACAA5}" srcOrd="0" destOrd="0" parTransId="{A2B63499-F422-4387-A60D-A5F9D7E1488A}" sibTransId="{8BBF07B3-C69A-4DCA-B129-45CCE1C63A6E}"/>
    <dgm:cxn modelId="{C777241C-A110-456E-B94E-C2ADF8272653}" type="presOf" srcId="{E45B8975-A841-43E3-8BC7-5B3AEA55FAA0}" destId="{9AB7BC1F-E6D7-4C33-823E-535844AC835E}" srcOrd="0" destOrd="0" presId="urn:microsoft.com/office/officeart/2005/8/layout/radial4"/>
    <dgm:cxn modelId="{CEAA073F-4895-4F23-960F-51A7EFDA3FBA}" srcId="{E884D0A5-196A-40A5-8E79-FFB31B3ACAA5}" destId="{EB1DBEDE-3732-4DCB-8436-3E075879B5D0}" srcOrd="2" destOrd="0" parTransId="{86B7F550-4C3D-459C-905D-8CA00171DF68}" sibTransId="{17616575-BBC6-43F1-995E-BE8E41555520}"/>
    <dgm:cxn modelId="{2A91F8F8-BA86-4CC3-B07F-2AC94EFFD892}" srcId="{E884D0A5-196A-40A5-8E79-FFB31B3ACAA5}" destId="{5482E1D0-FEF3-479C-84C8-6CE6F93FAD4E}" srcOrd="1" destOrd="0" parTransId="{E45B8975-A841-43E3-8BC7-5B3AEA55FAA0}" sibTransId="{D9EF7F4F-F1B8-4CCF-936B-02A33C997B44}"/>
    <dgm:cxn modelId="{67E27FE5-1144-4D8F-86AB-FC3FC6A07799}" type="presOf" srcId="{E884D0A5-196A-40A5-8E79-FFB31B3ACAA5}" destId="{CFFAB2E0-3AD7-4075-92FC-E42E56FD1993}" srcOrd="0" destOrd="0" presId="urn:microsoft.com/office/officeart/2005/8/layout/radial4"/>
    <dgm:cxn modelId="{E3D08BAE-17A7-44E0-999E-6D19943458BD}" type="presOf" srcId="{EB1DBEDE-3732-4DCB-8436-3E075879B5D0}" destId="{9C3262CA-F11B-4796-A2EC-075C9FEB91F3}" srcOrd="0" destOrd="0" presId="urn:microsoft.com/office/officeart/2005/8/layout/radial4"/>
    <dgm:cxn modelId="{B3E4F3A9-49F7-447F-ABBA-32C81975D630}" type="presOf" srcId="{86B7F550-4C3D-459C-905D-8CA00171DF68}" destId="{3EED92AE-11EE-4580-90CB-8C4FA1383E85}" srcOrd="0" destOrd="0" presId="urn:microsoft.com/office/officeart/2005/8/layout/radial4"/>
    <dgm:cxn modelId="{97270952-EB2C-46F2-8240-93AB24397C05}" type="presParOf" srcId="{78D122B8-69CD-4821-BC0E-F9F6FB79C667}" destId="{CFFAB2E0-3AD7-4075-92FC-E42E56FD1993}" srcOrd="0" destOrd="0" presId="urn:microsoft.com/office/officeart/2005/8/layout/radial4"/>
    <dgm:cxn modelId="{F91C0F7F-30E3-4CDF-AEDB-9C2E48693EF4}" type="presParOf" srcId="{78D122B8-69CD-4821-BC0E-F9F6FB79C667}" destId="{44425E19-3C6B-47C1-865B-45F61A653413}" srcOrd="1" destOrd="0" presId="urn:microsoft.com/office/officeart/2005/8/layout/radial4"/>
    <dgm:cxn modelId="{E8D00B7E-A137-4F86-808A-115E32560762}" type="presParOf" srcId="{78D122B8-69CD-4821-BC0E-F9F6FB79C667}" destId="{DF81A892-1529-486C-8384-5246714DE1EB}" srcOrd="2" destOrd="0" presId="urn:microsoft.com/office/officeart/2005/8/layout/radial4"/>
    <dgm:cxn modelId="{CCBA7D72-A59C-4DF2-AF3D-B9A27587A1B0}" type="presParOf" srcId="{78D122B8-69CD-4821-BC0E-F9F6FB79C667}" destId="{9AB7BC1F-E6D7-4C33-823E-535844AC835E}" srcOrd="3" destOrd="0" presId="urn:microsoft.com/office/officeart/2005/8/layout/radial4"/>
    <dgm:cxn modelId="{59495A78-D85B-4ACB-8DEA-2A8ECBB46E18}" type="presParOf" srcId="{78D122B8-69CD-4821-BC0E-F9F6FB79C667}" destId="{3D2F4073-B6B4-4043-919E-7BAA68792446}" srcOrd="4" destOrd="0" presId="urn:microsoft.com/office/officeart/2005/8/layout/radial4"/>
    <dgm:cxn modelId="{F89978C0-3646-46E7-B940-1A955F81FBE8}" type="presParOf" srcId="{78D122B8-69CD-4821-BC0E-F9F6FB79C667}" destId="{3EED92AE-11EE-4580-90CB-8C4FA1383E85}" srcOrd="5" destOrd="0" presId="urn:microsoft.com/office/officeart/2005/8/layout/radial4"/>
    <dgm:cxn modelId="{198EBA6A-B907-4EDE-AD71-581E8199725C}" type="presParOf" srcId="{78D122B8-69CD-4821-BC0E-F9F6FB79C667}" destId="{9C3262CA-F11B-4796-A2EC-075C9FEB91F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FAFB0-9B37-4FB2-822C-233595A4C205}">
      <dsp:nvSpPr>
        <dsp:cNvPr id="0" name=""/>
        <dsp:cNvSpPr/>
      </dsp:nvSpPr>
      <dsp:spPr>
        <a:xfrm rot="2562581">
          <a:off x="1345360" y="2629718"/>
          <a:ext cx="523063" cy="66445"/>
        </a:xfrm>
        <a:custGeom>
          <a:avLst/>
          <a:gdLst/>
          <a:ahLst/>
          <a:cxnLst/>
          <a:rect l="0" t="0" r="0" b="0"/>
          <a:pathLst>
            <a:path>
              <a:moveTo>
                <a:pt x="0" y="33222"/>
              </a:moveTo>
              <a:lnTo>
                <a:pt x="523063" y="33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F1F19-0B28-42E2-8D93-CF99CB176A85}">
      <dsp:nvSpPr>
        <dsp:cNvPr id="0" name=""/>
        <dsp:cNvSpPr/>
      </dsp:nvSpPr>
      <dsp:spPr>
        <a:xfrm>
          <a:off x="1414718" y="1915050"/>
          <a:ext cx="668630" cy="66445"/>
        </a:xfrm>
        <a:custGeom>
          <a:avLst/>
          <a:gdLst/>
          <a:ahLst/>
          <a:cxnLst/>
          <a:rect l="0" t="0" r="0" b="0"/>
          <a:pathLst>
            <a:path>
              <a:moveTo>
                <a:pt x="0" y="33222"/>
              </a:moveTo>
              <a:lnTo>
                <a:pt x="668630" y="33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5FEDA-7A38-44B1-AEDE-E8C10C5E08AC}">
      <dsp:nvSpPr>
        <dsp:cNvPr id="0" name=""/>
        <dsp:cNvSpPr/>
      </dsp:nvSpPr>
      <dsp:spPr>
        <a:xfrm rot="19104685">
          <a:off x="1337832" y="1196032"/>
          <a:ext cx="610034" cy="66445"/>
        </a:xfrm>
        <a:custGeom>
          <a:avLst/>
          <a:gdLst/>
          <a:ahLst/>
          <a:cxnLst/>
          <a:rect l="0" t="0" r="0" b="0"/>
          <a:pathLst>
            <a:path>
              <a:moveTo>
                <a:pt x="0" y="33222"/>
              </a:moveTo>
              <a:lnTo>
                <a:pt x="610034" y="33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B4FED-C1D3-43B1-9F74-854129E46397}">
      <dsp:nvSpPr>
        <dsp:cNvPr id="0" name=""/>
        <dsp:cNvSpPr/>
      </dsp:nvSpPr>
      <dsp:spPr>
        <a:xfrm>
          <a:off x="0" y="1128008"/>
          <a:ext cx="1662978" cy="166297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C7641-C682-4367-A349-60B95AA0D4DA}">
      <dsp:nvSpPr>
        <dsp:cNvPr id="0" name=""/>
        <dsp:cNvSpPr/>
      </dsp:nvSpPr>
      <dsp:spPr>
        <a:xfrm>
          <a:off x="1753649" y="252346"/>
          <a:ext cx="930947" cy="930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Distance</a:t>
          </a:r>
        </a:p>
      </dsp:txBody>
      <dsp:txXfrm>
        <a:off x="1889983" y="388680"/>
        <a:ext cx="658279" cy="658279"/>
      </dsp:txXfrm>
    </dsp:sp>
    <dsp:sp modelId="{4ED0168E-528F-4802-A577-34E841CE7B33}">
      <dsp:nvSpPr>
        <dsp:cNvPr id="0" name=""/>
        <dsp:cNvSpPr/>
      </dsp:nvSpPr>
      <dsp:spPr>
        <a:xfrm>
          <a:off x="2083348" y="1482798"/>
          <a:ext cx="930947" cy="930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Age</a:t>
          </a:r>
          <a:endParaRPr lang="zh-CN" altLang="en-US" sz="1400" kern="1200" dirty="0"/>
        </a:p>
      </dsp:txBody>
      <dsp:txXfrm>
        <a:off x="2219682" y="1619132"/>
        <a:ext cx="658279" cy="658279"/>
      </dsp:txXfrm>
    </dsp:sp>
    <dsp:sp modelId="{0DD02AC4-7272-49D0-A1BB-274830D9C214}">
      <dsp:nvSpPr>
        <dsp:cNvPr id="0" name=""/>
        <dsp:cNvSpPr/>
      </dsp:nvSpPr>
      <dsp:spPr>
        <a:xfrm>
          <a:off x="1666759" y="2679831"/>
          <a:ext cx="997787" cy="997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Stellar Evolution</a:t>
          </a:r>
          <a:endParaRPr lang="zh-CN" altLang="en-US" sz="1400" kern="1200" dirty="0"/>
        </a:p>
      </dsp:txBody>
      <dsp:txXfrm>
        <a:off x="1812882" y="2825954"/>
        <a:ext cx="705541" cy="705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AB2E0-3AD7-4075-92FC-E42E56FD1993}">
      <dsp:nvSpPr>
        <dsp:cNvPr id="0" name=""/>
        <dsp:cNvSpPr/>
      </dsp:nvSpPr>
      <dsp:spPr>
        <a:xfrm>
          <a:off x="2442362" y="3245423"/>
          <a:ext cx="2562246" cy="14415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>
              <a:solidFill>
                <a:srgbClr val="FF0000"/>
              </a:solidFill>
            </a:rPr>
            <a:t>Membership </a:t>
          </a:r>
          <a:endParaRPr lang="zh-CN" altLang="en-US" sz="2400" kern="1200" dirty="0">
            <a:solidFill>
              <a:srgbClr val="FF0000"/>
            </a:solidFill>
          </a:endParaRPr>
        </a:p>
      </dsp:txBody>
      <dsp:txXfrm>
        <a:off x="2817594" y="3456535"/>
        <a:ext cx="1811782" cy="1019339"/>
      </dsp:txXfrm>
    </dsp:sp>
    <dsp:sp modelId="{44425E19-3C6B-47C1-865B-45F61A653413}">
      <dsp:nvSpPr>
        <dsp:cNvPr id="0" name=""/>
        <dsp:cNvSpPr/>
      </dsp:nvSpPr>
      <dsp:spPr>
        <a:xfrm rot="12666324">
          <a:off x="1404696" y="2724240"/>
          <a:ext cx="1389985" cy="664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1A892-1529-486C-8384-5246714DE1EB}">
      <dsp:nvSpPr>
        <dsp:cNvPr id="0" name=""/>
        <dsp:cNvSpPr/>
      </dsp:nvSpPr>
      <dsp:spPr>
        <a:xfrm>
          <a:off x="955927" y="2415313"/>
          <a:ext cx="1319764" cy="5583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smtClean="0"/>
            <a:t>HR</a:t>
          </a:r>
          <a:endParaRPr lang="zh-CN" altLang="en-US" sz="2700" kern="1200" dirty="0"/>
        </a:p>
      </dsp:txBody>
      <dsp:txXfrm>
        <a:off x="972281" y="2431667"/>
        <a:ext cx="1287056" cy="525672"/>
      </dsp:txXfrm>
    </dsp:sp>
    <dsp:sp modelId="{9AB7BC1F-E6D7-4C33-823E-535844AC835E}">
      <dsp:nvSpPr>
        <dsp:cNvPr id="0" name=""/>
        <dsp:cNvSpPr/>
      </dsp:nvSpPr>
      <dsp:spPr>
        <a:xfrm rot="16200000">
          <a:off x="3231139" y="2256925"/>
          <a:ext cx="1068477" cy="664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F4073-B6B4-4043-919E-7BAA68792446}">
      <dsp:nvSpPr>
        <dsp:cNvPr id="0" name=""/>
        <dsp:cNvSpPr/>
      </dsp:nvSpPr>
      <dsp:spPr>
        <a:xfrm>
          <a:off x="3220887" y="1779839"/>
          <a:ext cx="1167744" cy="519525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smtClean="0"/>
            <a:t>RV</a:t>
          </a:r>
          <a:endParaRPr lang="zh-CN" altLang="en-US" sz="2700" kern="1200" dirty="0"/>
        </a:p>
      </dsp:txBody>
      <dsp:txXfrm>
        <a:off x="3236103" y="1795055"/>
        <a:ext cx="1137312" cy="489093"/>
      </dsp:txXfrm>
    </dsp:sp>
    <dsp:sp modelId="{3EED92AE-11EE-4580-90CB-8C4FA1383E85}">
      <dsp:nvSpPr>
        <dsp:cNvPr id="0" name=""/>
        <dsp:cNvSpPr/>
      </dsp:nvSpPr>
      <dsp:spPr>
        <a:xfrm rot="19886280">
          <a:off x="4618658" y="2705497"/>
          <a:ext cx="1308864" cy="664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262CA-F11B-4796-A2EC-075C9FEB91F3}">
      <dsp:nvSpPr>
        <dsp:cNvPr id="0" name=""/>
        <dsp:cNvSpPr/>
      </dsp:nvSpPr>
      <dsp:spPr>
        <a:xfrm>
          <a:off x="5497668" y="2415271"/>
          <a:ext cx="1198463" cy="517895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smtClean="0"/>
            <a:t>PM</a:t>
          </a:r>
          <a:endParaRPr lang="zh-CN" altLang="en-US" sz="2700" kern="1200" dirty="0"/>
        </a:p>
      </dsp:txBody>
      <dsp:txXfrm>
        <a:off x="5512837" y="2430440"/>
        <a:ext cx="1168125" cy="487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9F11E-6410-4817-A622-3ED4BE66A5C2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2D1A4-1548-4055-A638-190CBBC9B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89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银河系研究中星团是一类不能被忽视的研究对象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007D0-8058-4B41-B0E1-124ED4F2F77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09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星团研究的第一步就是星团成员星的判定，尤其对于疏散星团。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2D1A4-1548-4055-A638-190CBBC9BCB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178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2D1A4-1548-4055-A638-190CBBC9BCB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27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2D1A4-1548-4055-A638-190CBBC9BCB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769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LAMOST</a:t>
            </a:r>
            <a:r>
              <a:rPr lang="zh-CN" altLang="en-US" dirty="0" smtClean="0"/>
              <a:t>星团观测最大的问题是核心区域的成员星采样率过低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2D1A4-1548-4055-A638-190CBBC9BCB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88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2D1A4-1548-4055-A638-190CBBC9BCB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66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2D1A4-1548-4055-A638-190CBBC9BCB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476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2D1A4-1548-4055-A638-190CBBC9BCB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44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B49D-8638-417E-BA9A-0901D26C11A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F91B-3C8A-4937-B70D-5A5C60EDE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49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B49D-8638-417E-BA9A-0901D26C11A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F91B-3C8A-4937-B70D-5A5C60EDE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62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B49D-8638-417E-BA9A-0901D26C11A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F91B-3C8A-4937-B70D-5A5C60EDE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71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B49D-8638-417E-BA9A-0901D26C11A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F91B-3C8A-4937-B70D-5A5C60EDE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84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B49D-8638-417E-BA9A-0901D26C11A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F91B-3C8A-4937-B70D-5A5C60EDE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29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B49D-8638-417E-BA9A-0901D26C11A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F91B-3C8A-4937-B70D-5A5C60EDE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36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B49D-8638-417E-BA9A-0901D26C11A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F91B-3C8A-4937-B70D-5A5C60EDE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60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B49D-8638-417E-BA9A-0901D26C11A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F91B-3C8A-4937-B70D-5A5C60EDE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B49D-8638-417E-BA9A-0901D26C11A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F91B-3C8A-4937-B70D-5A5C60EDE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97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B49D-8638-417E-BA9A-0901D26C11A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F91B-3C8A-4937-B70D-5A5C60EDE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30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B49D-8638-417E-BA9A-0901D26C11A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F91B-3C8A-4937-B70D-5A5C60EDE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86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9B49D-8638-417E-BA9A-0901D26C11A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DF91B-3C8A-4937-B70D-5A5C60EDE5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63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9562" y="503694"/>
            <a:ext cx="8609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基于</a:t>
            </a:r>
            <a:r>
              <a:rPr lang="en-US" altLang="zh-CN" sz="4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LAMOST</a:t>
            </a:r>
            <a:r>
              <a:rPr lang="zh-CN" altLang="en-US" sz="4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的星团与</a:t>
            </a:r>
            <a:r>
              <a:rPr lang="en-US" altLang="zh-CN" sz="4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M</a:t>
            </a:r>
            <a:r>
              <a:rPr lang="zh-CN" altLang="en-US" sz="4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巨星研究</a:t>
            </a:r>
            <a:endParaRPr lang="zh-CN" altLang="en-US" sz="4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5" name="副标题 2"/>
          <p:cNvSpPr txBox="1">
            <a:spLocks/>
          </p:cNvSpPr>
          <p:nvPr/>
        </p:nvSpPr>
        <p:spPr>
          <a:xfrm>
            <a:off x="614051" y="5769358"/>
            <a:ext cx="8001000" cy="932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 smtClean="0">
                <a:latin typeface="+mn-ea"/>
              </a:rPr>
              <a:t>钟靖，陈力，李静</a:t>
            </a:r>
            <a:endParaRPr lang="en-US" altLang="zh-CN" b="1" dirty="0" smtClean="0">
              <a:latin typeface="+mn-ea"/>
            </a:endParaRPr>
          </a:p>
          <a:p>
            <a:pPr marL="0" indent="0" algn="ctr">
              <a:buNone/>
            </a:pPr>
            <a:r>
              <a:rPr lang="zh-CN" altLang="en-US" sz="2000" b="1" dirty="0" smtClean="0"/>
              <a:t>上海天文台</a:t>
            </a:r>
            <a:endParaRPr lang="en-US" altLang="zh-CN" sz="2000" b="1" dirty="0" smtClean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781" y="1877020"/>
            <a:ext cx="6578154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65434" y="5155282"/>
            <a:ext cx="4094480" cy="140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B0F0"/>
                </a:solidFill>
              </a:rPr>
              <a:t> </a:t>
            </a:r>
            <a:r>
              <a:rPr lang="zh-CN" altLang="en-US" dirty="0" smtClean="0">
                <a:solidFill>
                  <a:srgbClr val="00B0F0"/>
                </a:solidFill>
              </a:rPr>
              <a:t>光纤分布过于均匀</a:t>
            </a:r>
            <a:endParaRPr lang="en-US" altLang="zh-CN" dirty="0" smtClean="0">
              <a:solidFill>
                <a:srgbClr val="00B0F0"/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B0F0"/>
                </a:solidFill>
              </a:rPr>
              <a:t> </a:t>
            </a:r>
            <a:r>
              <a:rPr lang="zh-CN" altLang="en-US" dirty="0">
                <a:solidFill>
                  <a:srgbClr val="00B0F0"/>
                </a:solidFill>
              </a:rPr>
              <a:t>单</a:t>
            </a:r>
            <a:r>
              <a:rPr lang="zh-CN" altLang="en-US" dirty="0" smtClean="0">
                <a:solidFill>
                  <a:srgbClr val="00B0F0"/>
                </a:solidFill>
              </a:rPr>
              <a:t>次采样中成员星比例过低</a:t>
            </a:r>
            <a:r>
              <a:rPr lang="en-US" altLang="zh-CN" dirty="0" smtClean="0">
                <a:solidFill>
                  <a:srgbClr val="00B0F0"/>
                </a:solidFill>
              </a:rPr>
              <a:t>      </a:t>
            </a:r>
            <a:endParaRPr lang="zh-CN" altLang="en-US" dirty="0">
              <a:solidFill>
                <a:srgbClr val="00B0F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956088" y="102938"/>
            <a:ext cx="3616959" cy="5023011"/>
            <a:chOff x="4013201" y="143360"/>
            <a:chExt cx="3616959" cy="502301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201" y="3455813"/>
              <a:ext cx="3616959" cy="171055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201" y="686782"/>
              <a:ext cx="3523025" cy="266340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119276" y="143360"/>
              <a:ext cx="1686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0070C0"/>
                  </a:solidFill>
                </a:rPr>
                <a:t>LAMOST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885167" y="239267"/>
            <a:ext cx="1105500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NGC6791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54" y="5298487"/>
            <a:ext cx="2291659" cy="142850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71031" y="176069"/>
            <a:ext cx="3985492" cy="4979213"/>
            <a:chOff x="156597" y="136046"/>
            <a:chExt cx="3985492" cy="4979213"/>
          </a:xfrm>
        </p:grpSpPr>
        <p:grpSp>
          <p:nvGrpSpPr>
            <p:cNvPr id="13" name="组合 12"/>
            <p:cNvGrpSpPr/>
            <p:nvPr/>
          </p:nvGrpSpPr>
          <p:grpSpPr>
            <a:xfrm>
              <a:off x="447607" y="136046"/>
              <a:ext cx="3250633" cy="3011363"/>
              <a:chOff x="447607" y="136046"/>
              <a:chExt cx="3250633" cy="3011363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607" y="614078"/>
                <a:ext cx="3250633" cy="2533331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818640" y="136046"/>
                <a:ext cx="168656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0000"/>
                    </a:solidFill>
                  </a:rPr>
                  <a:t>SDSS</a:t>
                </a:r>
              </a:p>
              <a:p>
                <a:endParaRPr lang="zh-CN" altLang="en-US" dirty="0"/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97" y="3404701"/>
              <a:ext cx="3985492" cy="1710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13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36" y="0"/>
            <a:ext cx="6022987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21228" y="2165683"/>
            <a:ext cx="5101391" cy="105877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77695" y="588287"/>
            <a:ext cx="197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9 &lt; </a:t>
            </a:r>
            <a:r>
              <a:rPr lang="en-US" altLang="zh-CN" sz="2400" dirty="0" err="1" smtClean="0"/>
              <a:t>rmag</a:t>
            </a:r>
            <a:r>
              <a:rPr lang="en-US" altLang="zh-CN" sz="2400" dirty="0" smtClean="0"/>
              <a:t> &lt; 14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4504624" y="4896506"/>
            <a:ext cx="213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6</a:t>
            </a:r>
            <a:r>
              <a:rPr lang="en-US" altLang="zh-CN" sz="2400" dirty="0" smtClean="0"/>
              <a:t>.5 &lt; </a:t>
            </a:r>
            <a:r>
              <a:rPr lang="en-US" altLang="zh-CN" sz="2400" dirty="0" err="1" smtClean="0"/>
              <a:t>logt</a:t>
            </a:r>
            <a:r>
              <a:rPr lang="en-US" altLang="zh-CN" sz="2400" dirty="0" smtClean="0"/>
              <a:t> &lt; 10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211832" y="1788692"/>
            <a:ext cx="2506133" cy="90156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>
                <a:solidFill>
                  <a:srgbClr val="FF0000"/>
                </a:solidFill>
              </a:rPr>
              <a:t>Dist</a:t>
            </a:r>
            <a:r>
              <a:rPr lang="en-US" altLang="zh-CN" sz="2400" dirty="0">
                <a:solidFill>
                  <a:srgbClr val="FF0000"/>
                </a:solidFill>
              </a:rPr>
              <a:t> &lt; 1 </a:t>
            </a:r>
            <a:r>
              <a:rPr lang="en-US" altLang="zh-CN" sz="2400" dirty="0" err="1">
                <a:solidFill>
                  <a:srgbClr val="FF0000"/>
                </a:solidFill>
              </a:rPr>
              <a:t>kpc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8 &lt; </a:t>
            </a:r>
            <a:r>
              <a:rPr lang="en-US" altLang="zh-CN" sz="2400" dirty="0" err="1">
                <a:solidFill>
                  <a:srgbClr val="FF0000"/>
                </a:solidFill>
              </a:rPr>
              <a:t>logt</a:t>
            </a:r>
            <a:r>
              <a:rPr lang="en-US" altLang="zh-CN" sz="2400" dirty="0">
                <a:solidFill>
                  <a:srgbClr val="FF0000"/>
                </a:solidFill>
              </a:rPr>
              <a:t> &lt; 9.5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0606" y="3429000"/>
            <a:ext cx="2507359" cy="993006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1kpc </a:t>
            </a:r>
            <a:r>
              <a:rPr lang="en-US" altLang="zh-CN" sz="2400" dirty="0">
                <a:solidFill>
                  <a:srgbClr val="FF0000"/>
                </a:solidFill>
              </a:rPr>
              <a:t>&lt; </a:t>
            </a:r>
            <a:r>
              <a:rPr lang="en-US" altLang="zh-CN" sz="2400" dirty="0" err="1">
                <a:solidFill>
                  <a:srgbClr val="FF0000"/>
                </a:solidFill>
              </a:rPr>
              <a:t>Dist</a:t>
            </a:r>
            <a:r>
              <a:rPr lang="en-US" altLang="zh-CN" sz="2400" dirty="0">
                <a:solidFill>
                  <a:srgbClr val="FF0000"/>
                </a:solidFill>
              </a:rPr>
              <a:t> &lt; 3 </a:t>
            </a:r>
            <a:r>
              <a:rPr lang="en-US" altLang="zh-CN" sz="2400" dirty="0" err="1">
                <a:solidFill>
                  <a:srgbClr val="FF0000"/>
                </a:solidFill>
              </a:rPr>
              <a:t>kpc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7.5 </a:t>
            </a:r>
            <a:r>
              <a:rPr lang="en-US" altLang="zh-CN" sz="2400" dirty="0">
                <a:solidFill>
                  <a:srgbClr val="FF0000"/>
                </a:solidFill>
              </a:rPr>
              <a:t>&lt; </a:t>
            </a:r>
            <a:r>
              <a:rPr lang="en-US" altLang="zh-CN" sz="2400" dirty="0" err="1">
                <a:solidFill>
                  <a:srgbClr val="FF0000"/>
                </a:solidFill>
              </a:rPr>
              <a:t>logt</a:t>
            </a:r>
            <a:r>
              <a:rPr lang="en-US" altLang="zh-CN" sz="2400" dirty="0">
                <a:solidFill>
                  <a:srgbClr val="FF0000"/>
                </a:solidFill>
              </a:rPr>
              <a:t> &lt; 9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21228" y="1740567"/>
            <a:ext cx="5101391" cy="1058779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78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65482" y="658349"/>
            <a:ext cx="8978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altLang="zh-CN" sz="800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观测建议：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结合银盘区域时域观测，选取包含尽量多星团的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plate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天区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开展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近完备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(r</a:t>
            </a:r>
            <a:r>
              <a:rPr lang="en-US" altLang="zh-CN" sz="2000" b="1" dirty="0">
                <a:latin typeface="+mj-ea"/>
                <a:ea typeface="+mj-ea"/>
                <a:cs typeface="Times New Roman" panose="02020603050405020304" pitchFamily="18" charset="0"/>
              </a:rPr>
              <a:t>~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10-15 mag)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光谱观测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65483" y="2323685"/>
            <a:ext cx="890455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观测模式：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同一天  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  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固定光纤对星团天区的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3000</a:t>
            </a:r>
            <a:r>
              <a:rPr lang="en-US" altLang="zh-CN" sz="2000" b="1" dirty="0">
                <a:latin typeface="+mj-ea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~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4000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目标进行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3</a:t>
            </a:r>
            <a:r>
              <a:rPr lang="en-US" altLang="zh-CN" sz="2000" b="1" dirty="0">
                <a:latin typeface="+mj-ea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~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3.5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小时的时域观测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不同天  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  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降低已观测源的优先级，尽可能观测新的恒星目标（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10</a:t>
            </a:r>
            <a:r>
              <a:rPr lang="en-US" altLang="zh-CN" sz="2000" b="1" dirty="0">
                <a:latin typeface="+mj-ea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~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15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天）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  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63772" y="154930"/>
            <a:ext cx="478803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LAMOST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二期中疏散星团观测建议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11" y="4070459"/>
            <a:ext cx="3791671" cy="25506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5483" y="3907861"/>
            <a:ext cx="4729246" cy="256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尽可能</a:t>
            </a:r>
            <a:r>
              <a:rPr lang="zh-CN" altLang="en-US" sz="2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地保证了星团天区高采样率的完备观测，有利于星团性质的获取</a:t>
            </a:r>
            <a:endParaRPr lang="en-US" altLang="zh-CN" sz="2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同时保证了变源候选</a:t>
            </a:r>
            <a:r>
              <a:rPr lang="zh-CN" altLang="en-US" sz="2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体（变星、双星）能够</a:t>
            </a:r>
            <a:r>
              <a:rPr lang="zh-CN" altLang="en-US" sz="2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进行长时间连续观测</a:t>
            </a:r>
            <a:endParaRPr lang="en-US" altLang="zh-CN" sz="2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34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1014017"/>
            <a:ext cx="9144000" cy="44964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1494" y="234330"/>
            <a:ext cx="233910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星团观测目标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58795" y="5945944"/>
            <a:ext cx="3779519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25 </a:t>
            </a:r>
            <a:r>
              <a:rPr lang="zh-CN" altLang="en-US" sz="28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</a:t>
            </a:r>
            <a:r>
              <a:rPr lang="en-US" altLang="zh-CN" sz="28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plate       100 </a:t>
            </a:r>
            <a:r>
              <a:rPr lang="zh-CN" altLang="en-US" sz="28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星团</a:t>
            </a:r>
            <a:endParaRPr lang="zh-CN" altLang="en-US" sz="28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38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9593"/>
            <a:ext cx="9144000" cy="19293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0289"/>
            <a:ext cx="9144000" cy="18950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469" y="5648232"/>
            <a:ext cx="8768220" cy="49244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</a:rPr>
              <a:t>25</a:t>
            </a:r>
            <a:r>
              <a:rPr lang="zh-CN" altLang="en-US" sz="2600" dirty="0" smtClean="0">
                <a:solidFill>
                  <a:srgbClr val="FF0000"/>
                </a:solidFill>
              </a:rPr>
              <a:t>个</a:t>
            </a:r>
            <a:r>
              <a:rPr lang="en-US" altLang="zh-CN" sz="2600" dirty="0" smtClean="0">
                <a:solidFill>
                  <a:srgbClr val="FF0000"/>
                </a:solidFill>
              </a:rPr>
              <a:t>plate</a:t>
            </a:r>
            <a:r>
              <a:rPr lang="zh-CN" altLang="en-US" sz="2600" dirty="0">
                <a:solidFill>
                  <a:srgbClr val="FF0000"/>
                </a:solidFill>
              </a:rPr>
              <a:t> </a:t>
            </a:r>
            <a:r>
              <a:rPr lang="zh-CN" altLang="en-US" sz="2600" dirty="0" smtClean="0">
                <a:solidFill>
                  <a:srgbClr val="FF0000"/>
                </a:solidFill>
              </a:rPr>
              <a:t> →  </a:t>
            </a:r>
            <a:r>
              <a:rPr lang="en-US" altLang="zh-CN" sz="2600" dirty="0" smtClean="0">
                <a:solidFill>
                  <a:srgbClr val="FF0000"/>
                </a:solidFill>
              </a:rPr>
              <a:t>100 </a:t>
            </a:r>
            <a:r>
              <a:rPr lang="zh-CN" altLang="en-US" sz="2600" dirty="0" smtClean="0">
                <a:solidFill>
                  <a:srgbClr val="FF0000"/>
                </a:solidFill>
              </a:rPr>
              <a:t>个核半径大于</a:t>
            </a:r>
            <a:r>
              <a:rPr lang="en-US" altLang="zh-CN" sz="2600" dirty="0" smtClean="0">
                <a:solidFill>
                  <a:srgbClr val="FF0000"/>
                </a:solidFill>
              </a:rPr>
              <a:t>0.1</a:t>
            </a:r>
            <a:r>
              <a:rPr lang="zh-CN" altLang="en-US" sz="2600" dirty="0" smtClean="0">
                <a:solidFill>
                  <a:srgbClr val="FF0000"/>
                </a:solidFill>
              </a:rPr>
              <a:t>度，距离小于</a:t>
            </a:r>
            <a:r>
              <a:rPr lang="en-US" altLang="zh-CN" sz="2600" dirty="0" smtClean="0">
                <a:solidFill>
                  <a:srgbClr val="FF0000"/>
                </a:solidFill>
              </a:rPr>
              <a:t>3kpc</a:t>
            </a:r>
            <a:r>
              <a:rPr lang="zh-CN" altLang="en-US" sz="2600" dirty="0" smtClean="0">
                <a:solidFill>
                  <a:srgbClr val="FF0000"/>
                </a:solidFill>
              </a:rPr>
              <a:t>的星团</a:t>
            </a:r>
            <a:endParaRPr lang="zh-CN" altLang="en-US" sz="26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5469" y="271993"/>
            <a:ext cx="307007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星团观测目标预研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490893" y="260378"/>
            <a:ext cx="5026805" cy="5211002"/>
            <a:chOff x="3490893" y="260378"/>
            <a:chExt cx="5026805" cy="521100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893" y="260378"/>
              <a:ext cx="5026805" cy="52110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矩形 9"/>
            <p:cNvSpPr/>
            <p:nvPr/>
          </p:nvSpPr>
          <p:spPr>
            <a:xfrm>
              <a:off x="4384110" y="400833"/>
              <a:ext cx="363254" cy="50479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04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2305" y="1093694"/>
            <a:ext cx="6615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LAMOST- DR3</a:t>
            </a:r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中的</a:t>
            </a:r>
            <a:r>
              <a:rPr lang="en-US" altLang="zh-CN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巨星</a:t>
            </a:r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研究进展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52" y="2277034"/>
            <a:ext cx="6267040" cy="30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9916" y="361640"/>
            <a:ext cx="1935145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M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巨星样本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0271" y="1162609"/>
            <a:ext cx="7941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/>
              <a:t>基于已有的</a:t>
            </a:r>
            <a:r>
              <a:rPr lang="en-US" altLang="zh-CN" sz="2000" dirty="0" smtClean="0">
                <a:solidFill>
                  <a:srgbClr val="FF0000"/>
                </a:solidFill>
              </a:rPr>
              <a:t>M</a:t>
            </a:r>
            <a:r>
              <a:rPr lang="zh-CN" altLang="en-US" sz="2000" dirty="0" smtClean="0">
                <a:solidFill>
                  <a:srgbClr val="FF0000"/>
                </a:solidFill>
              </a:rPr>
              <a:t>巨星光谱模板</a:t>
            </a:r>
            <a:r>
              <a:rPr lang="zh-CN" altLang="en-US" sz="2000" dirty="0" smtClean="0"/>
              <a:t>以及</a:t>
            </a:r>
            <a:r>
              <a:rPr lang="zh-CN" altLang="en-US" sz="2000" dirty="0" smtClean="0">
                <a:solidFill>
                  <a:srgbClr val="FF0000"/>
                </a:solidFill>
              </a:rPr>
              <a:t>晚型星模板匹配程序</a:t>
            </a:r>
            <a:r>
              <a:rPr lang="zh-CN" altLang="en-US" sz="2000" dirty="0" smtClean="0"/>
              <a:t>，我们对</a:t>
            </a:r>
            <a:r>
              <a:rPr lang="en-US" altLang="zh-CN" sz="2000" dirty="0" smtClean="0"/>
              <a:t>DR3</a:t>
            </a:r>
            <a:r>
              <a:rPr lang="zh-CN" altLang="en-US" sz="2000" dirty="0" smtClean="0"/>
              <a:t>中的</a:t>
            </a:r>
            <a:r>
              <a:rPr lang="en-US" altLang="zh-CN" sz="2000" dirty="0" smtClean="0"/>
              <a:t>M</a:t>
            </a:r>
            <a:r>
              <a:rPr lang="zh-CN" altLang="en-US" sz="2000" dirty="0" smtClean="0"/>
              <a:t>型星进行了搜寻和分类，找到了约</a:t>
            </a:r>
            <a:r>
              <a:rPr lang="en-US" altLang="zh-CN" sz="2000" dirty="0" smtClean="0">
                <a:solidFill>
                  <a:srgbClr val="FF0000"/>
                </a:solidFill>
              </a:rPr>
              <a:t>2.5</a:t>
            </a:r>
            <a:r>
              <a:rPr lang="zh-CN" altLang="en-US" sz="2000" dirty="0" smtClean="0">
                <a:solidFill>
                  <a:srgbClr val="FF0000"/>
                </a:solidFill>
              </a:rPr>
              <a:t>万</a:t>
            </a:r>
            <a:r>
              <a:rPr lang="zh-CN" altLang="en-US" sz="2000" dirty="0" smtClean="0"/>
              <a:t>颗</a:t>
            </a:r>
            <a:r>
              <a:rPr lang="en-US" altLang="zh-CN" sz="2000" dirty="0" smtClean="0"/>
              <a:t>M</a:t>
            </a:r>
            <a:r>
              <a:rPr lang="zh-CN" altLang="en-US" sz="2000" dirty="0" smtClean="0"/>
              <a:t>巨星光谱</a:t>
            </a:r>
            <a:endParaRPr lang="zh-CN" altLang="en-US" sz="20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78" y="2411185"/>
            <a:ext cx="2382764" cy="216005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2544" y="4729193"/>
            <a:ext cx="4452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 smtClean="0">
                <a:latin typeface="Comic Sans MS" panose="030F0702030302020204" pitchFamily="66" charset="0"/>
              </a:rPr>
              <a:t>Zhong et al. 2015, AJ, 150, 42</a:t>
            </a:r>
            <a:endParaRPr lang="en-US" altLang="zh-CN" sz="1600" dirty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 smtClean="0">
                <a:latin typeface="Comic Sans MS" panose="030F0702030302020204" pitchFamily="66" charset="0"/>
              </a:rPr>
              <a:t>Zhong et al. 2015, RAA, 15, 1154</a:t>
            </a:r>
            <a:endParaRPr lang="zh-CN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86857" y="3060320"/>
            <a:ext cx="1308184" cy="5847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LAMOST DR1</a:t>
            </a:r>
          </a:p>
          <a:p>
            <a:pPr algn="ctr"/>
            <a:r>
              <a:rPr lang="en-US" altLang="zh-CN" sz="1600" dirty="0" smtClean="0"/>
              <a:t>2.2 M</a:t>
            </a:r>
            <a:endParaRPr lang="zh-CN" altLang="en-US" sz="1600" dirty="0"/>
          </a:p>
        </p:txBody>
      </p:sp>
      <p:sp>
        <p:nvSpPr>
          <p:cNvPr id="18" name="右箭头 17"/>
          <p:cNvSpPr/>
          <p:nvPr/>
        </p:nvSpPr>
        <p:spPr>
          <a:xfrm>
            <a:off x="7157011" y="3194542"/>
            <a:ext cx="429645" cy="1974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775521" y="3060320"/>
            <a:ext cx="994535" cy="5847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M giants</a:t>
            </a:r>
          </a:p>
          <a:p>
            <a:pPr algn="ctr"/>
            <a:r>
              <a:rPr lang="en-US" altLang="zh-CN" sz="1600" dirty="0" smtClean="0"/>
              <a:t>8639</a:t>
            </a:r>
            <a:endParaRPr lang="zh-CN" altLang="en-US" sz="160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922" y="4408279"/>
            <a:ext cx="4620134" cy="20596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/>
          <a:srcRect l="2825" b="1984"/>
          <a:stretch/>
        </p:blipFill>
        <p:spPr>
          <a:xfrm>
            <a:off x="2576532" y="2455280"/>
            <a:ext cx="2956932" cy="20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9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56" y="983164"/>
            <a:ext cx="8595803" cy="3802720"/>
          </a:xfrm>
        </p:spPr>
        <p:txBody>
          <a:bodyPr>
            <a:normAutofit/>
          </a:bodyPr>
          <a:lstStyle/>
          <a:p>
            <a:r>
              <a:rPr lang="en-US" dirty="0" smtClean="0"/>
              <a:t>DR1---</a:t>
            </a:r>
            <a:r>
              <a:rPr lang="en-US" altLang="zh-CN" dirty="0" smtClean="0"/>
              <a:t>8639</a:t>
            </a:r>
            <a:r>
              <a:rPr lang="en-US" dirty="0" smtClean="0"/>
              <a:t> M giant</a:t>
            </a:r>
          </a:p>
          <a:p>
            <a:pPr marL="0" indent="0">
              <a:buNone/>
            </a:pPr>
            <a:r>
              <a:rPr lang="zh-CN" altLang="en-US" sz="2000" b="1" dirty="0" smtClean="0">
                <a:solidFill>
                  <a:srgbClr val="FF0000"/>
                </a:solidFill>
              </a:rPr>
              <a:t>确定了测光选择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M giant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的新方法，以及通过颜色确定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M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巨星的距离和金属丰度的方法。</a:t>
            </a:r>
            <a:r>
              <a:rPr lang="en-US" altLang="zh-CN" sz="2000" b="1" dirty="0" smtClean="0">
                <a:solidFill>
                  <a:srgbClr val="00B0F0"/>
                </a:solidFill>
              </a:rPr>
              <a:t>Li et al.2016,ApJ, 823,59</a:t>
            </a:r>
            <a:endParaRPr lang="en-US" sz="2000" b="1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DR2---17589 M giant</a:t>
            </a:r>
          </a:p>
          <a:p>
            <a:pPr marL="0" indent="0">
              <a:buNone/>
            </a:pPr>
            <a:r>
              <a:rPr lang="zh-CN" altLang="en-US" sz="2000" b="1" dirty="0" smtClean="0">
                <a:solidFill>
                  <a:srgbClr val="FF0000"/>
                </a:solidFill>
              </a:rPr>
              <a:t>探测到了人马座星流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leading tail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附近的两个新子结构。</a:t>
            </a:r>
            <a:r>
              <a:rPr lang="en-US" altLang="zh-CN" sz="2000" b="1" dirty="0" smtClean="0">
                <a:solidFill>
                  <a:srgbClr val="00B0F0"/>
                </a:solidFill>
              </a:rPr>
              <a:t>Li et al.2016,RAA,16,8</a:t>
            </a:r>
          </a:p>
          <a:p>
            <a:r>
              <a:rPr lang="en-US" dirty="0" smtClean="0"/>
              <a:t> DR3---24833 M giant</a:t>
            </a:r>
          </a:p>
          <a:p>
            <a:pPr marL="0" indent="0">
              <a:buNone/>
            </a:pPr>
            <a:r>
              <a:rPr lang="zh-CN" altLang="en-US" sz="2000" b="1" dirty="0" smtClean="0">
                <a:solidFill>
                  <a:srgbClr val="FF0000"/>
                </a:solidFill>
              </a:rPr>
              <a:t>我们利用更大的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M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巨星样本选出</a:t>
            </a:r>
            <a:r>
              <a:rPr lang="zh-CN" altLang="en-US" sz="2000" b="1" dirty="0">
                <a:solidFill>
                  <a:srgbClr val="FF0000"/>
                </a:solidFill>
              </a:rPr>
              <a:t>了大量</a:t>
            </a:r>
            <a:r>
              <a:rPr lang="en-US" altLang="zh-CN" sz="2000" b="1" dirty="0" err="1">
                <a:solidFill>
                  <a:srgbClr val="FF0000"/>
                </a:solidFill>
              </a:rPr>
              <a:t>Sgr</a:t>
            </a:r>
            <a:r>
              <a:rPr lang="zh-CN" altLang="en-US" sz="2000" b="1" dirty="0">
                <a:solidFill>
                  <a:srgbClr val="FF0000"/>
                </a:solidFill>
              </a:rPr>
              <a:t>候选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体，找到了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5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颗距离大于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100kpc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的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trailing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tail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成员星，发现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trailing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tail</a:t>
            </a:r>
            <a:r>
              <a:rPr lang="zh-CN" altLang="en-US" sz="2000" b="1" dirty="0">
                <a:solidFill>
                  <a:srgbClr val="FF0000"/>
                </a:solidFill>
              </a:rPr>
              <a:t> 和</a:t>
            </a:r>
            <a:r>
              <a:rPr lang="en-US" altLang="zh-CN" sz="2000" b="1" dirty="0">
                <a:solidFill>
                  <a:srgbClr val="FF0000"/>
                </a:solidFill>
              </a:rPr>
              <a:t>leading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tail</a:t>
            </a:r>
            <a:r>
              <a:rPr lang="zh-CN" altLang="en-US" sz="2000" b="1" dirty="0">
                <a:solidFill>
                  <a:srgbClr val="FF0000"/>
                </a:solidFill>
              </a:rPr>
              <a:t> 内部明显的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金属丰度梯度。 </a:t>
            </a:r>
            <a:r>
              <a:rPr lang="en-US" altLang="zh-CN" sz="2000" b="1" dirty="0">
                <a:solidFill>
                  <a:srgbClr val="00B0F0"/>
                </a:solidFill>
              </a:rPr>
              <a:t>Li et al</a:t>
            </a:r>
            <a:r>
              <a:rPr lang="en-US" altLang="zh-CN" sz="2000" b="1" dirty="0" smtClean="0">
                <a:solidFill>
                  <a:srgbClr val="00B0F0"/>
                </a:solidFill>
              </a:rPr>
              <a:t>. in prep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6EBF3219-E6F7-4310-85B9-10CD8057E1C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513" y="4438435"/>
            <a:ext cx="3551475" cy="23107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2338" y="254746"/>
            <a:ext cx="556573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基于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M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巨星对银河系晕结构的研究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9" y="4597228"/>
            <a:ext cx="2297703" cy="19931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t="16762"/>
          <a:stretch/>
        </p:blipFill>
        <p:spPr>
          <a:xfrm>
            <a:off x="2601916" y="4538947"/>
            <a:ext cx="2599968" cy="21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9916" y="361640"/>
            <a:ext cx="265329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M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巨星研究计划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5798" y="1166958"/>
            <a:ext cx="78069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大气参数的测量：有效温度、重力加速度、金属丰度</a:t>
            </a:r>
            <a:endParaRPr lang="en-US" altLang="zh-CN" sz="2200" dirty="0" smtClean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谱指数拟合、模板匹配</a:t>
            </a:r>
            <a:endParaRPr lang="en-US" altLang="zh-CN" sz="2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提高精度：距离、视向速度、</a:t>
            </a:r>
            <a:r>
              <a:rPr lang="en-US" altLang="zh-CN" sz="2200" dirty="0" smtClean="0"/>
              <a:t>···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GAIA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视差、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高分辨率光谱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模板</a:t>
            </a:r>
            <a:endParaRPr lang="en-US" altLang="zh-CN" sz="2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388520" y="2455297"/>
            <a:ext cx="3451412" cy="4030203"/>
            <a:chOff x="5298873" y="2341607"/>
            <a:chExt cx="3451412" cy="403020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5565" y="2341607"/>
              <a:ext cx="3318028" cy="2277281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5298873" y="4775333"/>
              <a:ext cx="3451412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视差距离、光谱型、谱指数、视向速度、自行、颜色、</a:t>
              </a:r>
              <a:r>
                <a:rPr lang="en-US" altLang="zh-CN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…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 rot="5400000" flipV="1">
              <a:off x="6815437" y="5600997"/>
              <a:ext cx="284899" cy="222147"/>
            </a:xfrm>
            <a:prstGeom prst="rightArrow">
              <a:avLst>
                <a:gd name="adj1" fmla="val 50000"/>
                <a:gd name="adj2" fmla="val 661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375617" y="6002478"/>
              <a:ext cx="3164542" cy="369332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距离、分布、运动学参数、</a:t>
              </a:r>
              <a:r>
                <a:rPr lang="en-US" altLang="zh-CN" dirty="0" smtClean="0"/>
                <a:t>···</a:t>
              </a:r>
              <a:endParaRPr lang="zh-CN" altLang="en-US" dirty="0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16" y="3598159"/>
            <a:ext cx="4078577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72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2997" y="343711"/>
            <a:ext cx="111923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总结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2314" y="1165411"/>
            <a:ext cx="790552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/>
              <a:t>疏散星团： </a:t>
            </a:r>
            <a:endParaRPr lang="en-US" altLang="zh-CN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在</a:t>
            </a:r>
            <a:r>
              <a:rPr lang="en-US" altLang="zh-CN" sz="2000" dirty="0" smtClean="0"/>
              <a:t>LAMOST</a:t>
            </a:r>
            <a:r>
              <a:rPr lang="zh-CN" altLang="en-US" sz="2000" dirty="0" smtClean="0"/>
              <a:t>现有数据基础上，利用</a:t>
            </a:r>
            <a:r>
              <a:rPr lang="en-US" altLang="zh-CN" sz="2000" dirty="0" smtClean="0"/>
              <a:t>PM+RV</a:t>
            </a:r>
            <a:r>
              <a:rPr lang="zh-CN" altLang="en-US" sz="2000" dirty="0" smtClean="0"/>
              <a:t>的方法搜寻星团成员星，求得疏散星团基本性质</a:t>
            </a:r>
            <a:endParaRPr lang="en-US" altLang="zh-CN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2000" dirty="0"/>
              <a:t>在与变源时域巡天计划结合的基础上</a:t>
            </a:r>
            <a:r>
              <a:rPr lang="zh-CN" altLang="en-US" sz="2000" dirty="0" smtClean="0"/>
              <a:t>，提出在</a:t>
            </a:r>
            <a:r>
              <a:rPr lang="en-US" altLang="zh-CN" sz="2000" dirty="0" smtClean="0"/>
              <a:t>LAMOST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II</a:t>
            </a:r>
            <a:r>
              <a:rPr lang="zh-CN" altLang="en-US" sz="2000" dirty="0" smtClean="0"/>
              <a:t>期</a:t>
            </a:r>
            <a:r>
              <a:rPr lang="zh-CN" altLang="en-US" sz="2000" dirty="0" smtClean="0"/>
              <a:t>对</a:t>
            </a:r>
            <a:r>
              <a:rPr lang="en-US" altLang="zh-CN" sz="2000" dirty="0" smtClean="0"/>
              <a:t>100</a:t>
            </a:r>
            <a:r>
              <a:rPr lang="zh-CN" altLang="en-US" sz="2000" dirty="0" smtClean="0"/>
              <a:t>个</a:t>
            </a:r>
            <a:r>
              <a:rPr lang="zh-CN" altLang="en-US" sz="2000" dirty="0" smtClean="0"/>
              <a:t>疏散星团数据进行高采样率完备观测计划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M</a:t>
            </a:r>
            <a:r>
              <a:rPr lang="zh-CN" altLang="en-US" sz="2000" dirty="0" smtClean="0"/>
              <a:t>巨星：</a:t>
            </a: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在</a:t>
            </a:r>
            <a:r>
              <a:rPr lang="en-US" altLang="zh-CN" sz="2000" dirty="0" smtClean="0"/>
              <a:t>DR3</a:t>
            </a:r>
            <a:r>
              <a:rPr lang="zh-CN" altLang="en-US" sz="2000" dirty="0" smtClean="0"/>
              <a:t>数据中继续对</a:t>
            </a:r>
            <a:r>
              <a:rPr lang="en-US" altLang="zh-CN" sz="2000" dirty="0" smtClean="0"/>
              <a:t>M</a:t>
            </a:r>
            <a:r>
              <a:rPr lang="zh-CN" altLang="en-US" sz="2000" dirty="0" smtClean="0"/>
              <a:t>型星进行分类，已经找到了</a:t>
            </a:r>
            <a:r>
              <a:rPr lang="en-US" altLang="zh-CN" sz="2000" dirty="0" smtClean="0"/>
              <a:t>2.4</a:t>
            </a:r>
            <a:r>
              <a:rPr lang="zh-CN" altLang="en-US" sz="2000" dirty="0" smtClean="0"/>
              <a:t>万个</a:t>
            </a:r>
            <a:r>
              <a:rPr lang="en-US" altLang="zh-CN" sz="2000" dirty="0" smtClean="0"/>
              <a:t>M</a:t>
            </a:r>
            <a:r>
              <a:rPr lang="zh-CN" altLang="en-US" sz="2000" dirty="0" smtClean="0"/>
              <a:t>巨星光谱样本，并进一步和</a:t>
            </a:r>
            <a:r>
              <a:rPr lang="en-US" altLang="zh-CN" sz="2000" dirty="0" smtClean="0"/>
              <a:t>TGAS</a:t>
            </a:r>
            <a:r>
              <a:rPr lang="zh-CN" altLang="en-US" sz="2000" dirty="0" smtClean="0"/>
              <a:t>数据进行匹配，希望能够对</a:t>
            </a:r>
            <a:r>
              <a:rPr lang="en-US" altLang="zh-CN" sz="2000" dirty="0" smtClean="0"/>
              <a:t>M</a:t>
            </a:r>
            <a:r>
              <a:rPr lang="zh-CN" altLang="en-US" sz="2000" dirty="0" smtClean="0"/>
              <a:t>巨星做距离定标，求得更为精确的距离参数。</a:t>
            </a:r>
            <a:endParaRPr lang="en-US" altLang="zh-CN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制作</a:t>
            </a:r>
            <a:r>
              <a:rPr lang="en-US" altLang="zh-CN" sz="2000" dirty="0" smtClean="0"/>
              <a:t>M</a:t>
            </a:r>
            <a:r>
              <a:rPr lang="zh-CN" altLang="en-US" sz="2000" dirty="0" smtClean="0"/>
              <a:t>巨星增值星表，并进一步应用到银河系晕子结构的研究中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110696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5515" y="1574586"/>
            <a:ext cx="586122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LAMOST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疏散星团研究</a:t>
            </a:r>
            <a:endParaRPr lang="en-US" altLang="zh-CN" sz="24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41338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基于自行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和视向速度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的近邻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疏散星团性质研究</a:t>
            </a:r>
            <a:endParaRPr lang="en-US" altLang="zh-CN" sz="20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41338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LAMOST-II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期 星团观测的初步方案</a:t>
            </a:r>
            <a:endParaRPr lang="en-US" altLang="zh-CN" sz="20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98438" algn="just">
              <a:lnSpc>
                <a:spcPct val="150000"/>
              </a:lnSpc>
            </a:pPr>
            <a:endParaRPr lang="en-US" altLang="zh-CN" sz="24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LAMOST- DR3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中的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型巨星研究进展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4759" y="465883"/>
            <a:ext cx="169778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报告内容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0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0573" y="1131691"/>
            <a:ext cx="8788391" cy="697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438" algn="just">
              <a:lnSpc>
                <a:spcPct val="150000"/>
              </a:lnSpc>
            </a:pPr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基于自行</a:t>
            </a:r>
            <a:r>
              <a:rPr lang="zh-CN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和视向速度</a:t>
            </a:r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的近邻疏散星团性质研究</a:t>
            </a:r>
            <a:endParaRPr lang="en-US" altLang="zh-CN" sz="3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94" y="2511403"/>
            <a:ext cx="6423762" cy="325555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14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9053" y="376236"/>
            <a:ext cx="32419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疏散星团研究的重要性</a:t>
            </a: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1868782287"/>
              </p:ext>
            </p:extLst>
          </p:nvPr>
        </p:nvGraphicFramePr>
        <p:xfrm>
          <a:off x="264223" y="1404691"/>
          <a:ext cx="4505000" cy="3929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231900" y="5559474"/>
            <a:ext cx="746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双星比例、特殊演化阶段恒星、</a:t>
            </a:r>
            <a:r>
              <a:rPr lang="en-US" altLang="zh-CN" sz="2400" dirty="0" smtClean="0">
                <a:ea typeface="楷体" panose="02010609060101010101" pitchFamily="49" charset="-122"/>
              </a:rPr>
              <a:t>IMF</a:t>
            </a:r>
            <a:r>
              <a:rPr lang="zh-CN" altLang="en-US" sz="2400" dirty="0" smtClean="0">
                <a:ea typeface="楷体" panose="02010609060101010101" pitchFamily="49" charset="-122"/>
              </a:rPr>
              <a:t>、</a:t>
            </a:r>
            <a:r>
              <a:rPr lang="en-US" altLang="zh-CN" sz="2400" dirty="0" smtClean="0">
                <a:ea typeface="楷体" panose="02010609060101010101" pitchFamily="49" charset="-122"/>
              </a:rPr>
              <a:t>AMR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···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57599" y="1467444"/>
            <a:ext cx="5486401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itchFamily="18" charset="0"/>
                <a:ea typeface="楷体_GB2312" pitchFamily="49" charset="-122"/>
              </a:rPr>
              <a:t>疏散星团系统主要特点：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Times New Roman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dirty="0">
                <a:latin typeface="Times New Roman" pitchFamily="18" charset="0"/>
                <a:ea typeface="楷体_GB2312" pitchFamily="49" charset="-122"/>
              </a:rPr>
              <a:t> 空间分布广</a:t>
            </a:r>
            <a:r>
              <a:rPr lang="en-US" altLang="zh-CN" dirty="0">
                <a:latin typeface="Times New Roman" pitchFamily="18" charset="0"/>
                <a:ea typeface="楷体_GB2312" pitchFamily="49" charset="-122"/>
              </a:rPr>
              <a:t>(4 – 20 </a:t>
            </a:r>
            <a:r>
              <a:rPr lang="en-US" altLang="zh-CN" dirty="0" err="1">
                <a:latin typeface="Times New Roman" pitchFamily="18" charset="0"/>
                <a:ea typeface="楷体_GB2312" pitchFamily="49" charset="-122"/>
              </a:rPr>
              <a:t>kpc</a:t>
            </a:r>
            <a:r>
              <a:rPr lang="en-US" altLang="zh-CN" dirty="0">
                <a:latin typeface="Times New Roman" pitchFamily="18" charset="0"/>
                <a:ea typeface="楷体_GB2312" pitchFamily="49" charset="-122"/>
              </a:rPr>
              <a:t>)</a:t>
            </a:r>
            <a:r>
              <a:rPr lang="zh-CN" altLang="en-US" dirty="0">
                <a:latin typeface="Times New Roman" pitchFamily="18" charset="0"/>
                <a:ea typeface="楷体_GB2312" pitchFamily="49" charset="-122"/>
              </a:rPr>
              <a:t>；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距离</a:t>
            </a:r>
            <a:r>
              <a:rPr lang="zh-CN" altLang="en-US" dirty="0">
                <a:latin typeface="Times New Roman" pitchFamily="18" charset="0"/>
                <a:ea typeface="楷体_GB2312" pitchFamily="49" charset="-122"/>
              </a:rPr>
              <a:t>易于</a:t>
            </a:r>
            <a:r>
              <a:rPr lang="zh-CN" altLang="en-US" dirty="0" smtClean="0">
                <a:latin typeface="Times New Roman" pitchFamily="18" charset="0"/>
                <a:ea typeface="楷体_GB2312" pitchFamily="49" charset="-122"/>
              </a:rPr>
              <a:t>测定</a:t>
            </a:r>
            <a:endParaRPr lang="en-US" altLang="zh-CN" dirty="0">
              <a:latin typeface="Times New Roman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ea typeface="楷体_GB2312" pitchFamily="49" charset="-122"/>
              </a:rPr>
              <a:t>           </a:t>
            </a:r>
            <a:r>
              <a:rPr lang="en-US" altLang="zh-CN" dirty="0">
                <a:latin typeface="Times New Roman" pitchFamily="18" charset="0"/>
                <a:ea typeface="楷体_GB2312" pitchFamily="49" charset="-122"/>
                <a:sym typeface="Wingdings" pitchFamily="2" charset="2"/>
              </a:rPr>
              <a:t> </a:t>
            </a:r>
            <a:r>
              <a:rPr lang="zh-CN" altLang="en-US" dirty="0" smtClean="0">
                <a:latin typeface="Times New Roman" pitchFamily="18" charset="0"/>
                <a:ea typeface="楷体_GB2312" pitchFamily="49" charset="-122"/>
                <a:sym typeface="Wingdings" pitchFamily="2" charset="2"/>
              </a:rPr>
              <a:t>银盘</a:t>
            </a:r>
            <a:r>
              <a:rPr lang="zh-CN" altLang="en-US" dirty="0" smtClean="0"/>
              <a:t>大尺度结构与物质分布很好的示踪者</a:t>
            </a:r>
            <a:endParaRPr lang="zh-CN" altLang="en-US" dirty="0">
              <a:latin typeface="Times New Roman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dirty="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年龄</a:t>
            </a:r>
            <a:r>
              <a:rPr lang="zh-CN" altLang="en-US" dirty="0" smtClean="0">
                <a:latin typeface="Times New Roman" pitchFamily="18" charset="0"/>
                <a:ea typeface="楷体_GB2312" pitchFamily="49" charset="-122"/>
              </a:rPr>
              <a:t>、质量谱范围</a:t>
            </a:r>
            <a:r>
              <a:rPr lang="zh-CN" altLang="en-US" dirty="0">
                <a:latin typeface="Times New Roman" pitchFamily="18" charset="0"/>
                <a:ea typeface="楷体_GB2312" pitchFamily="49" charset="-122"/>
              </a:rPr>
              <a:t>宽 </a:t>
            </a:r>
            <a:r>
              <a:rPr lang="en-US" altLang="zh-CN" dirty="0">
                <a:latin typeface="Times New Roman" pitchFamily="18" charset="0"/>
                <a:ea typeface="楷体_GB2312" pitchFamily="49" charset="-122"/>
              </a:rPr>
              <a:t>(10</a:t>
            </a:r>
            <a:r>
              <a:rPr lang="en-US" altLang="zh-CN" baseline="30000" dirty="0">
                <a:latin typeface="Times New Roman" pitchFamily="18" charset="0"/>
                <a:ea typeface="楷体_GB2312" pitchFamily="49" charset="-122"/>
              </a:rPr>
              <a:t>6</a:t>
            </a:r>
            <a:r>
              <a:rPr lang="en-US" altLang="zh-CN" dirty="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zh-CN" altLang="en-US" dirty="0">
                <a:latin typeface="Times New Roman" pitchFamily="18" charset="0"/>
                <a:ea typeface="楷体_GB2312" pitchFamily="49" charset="-122"/>
              </a:rPr>
              <a:t>－ </a:t>
            </a:r>
            <a:r>
              <a:rPr lang="en-US" altLang="zh-CN" dirty="0">
                <a:latin typeface="Times New Roman" pitchFamily="18" charset="0"/>
                <a:ea typeface="楷体_GB2312" pitchFamily="49" charset="-122"/>
              </a:rPr>
              <a:t>10</a:t>
            </a:r>
            <a:r>
              <a:rPr lang="en-US" altLang="zh-CN" baseline="30000" dirty="0">
                <a:latin typeface="Times New Roman" pitchFamily="18" charset="0"/>
                <a:ea typeface="楷体_GB2312" pitchFamily="49" charset="-122"/>
              </a:rPr>
              <a:t>9</a:t>
            </a:r>
            <a:r>
              <a:rPr lang="en-US" altLang="zh-CN" dirty="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dirty="0" smtClean="0">
                <a:latin typeface="Times New Roman" pitchFamily="18" charset="0"/>
                <a:ea typeface="楷体_GB2312" pitchFamily="49" charset="-122"/>
              </a:rPr>
              <a:t>yr</a:t>
            </a:r>
            <a:r>
              <a:rPr lang="zh-CN" altLang="en-US" dirty="0" smtClean="0">
                <a:latin typeface="Times New Roman" pitchFamily="18" charset="0"/>
                <a:ea typeface="楷体_GB2312" pitchFamily="49" charset="-122"/>
              </a:rPr>
              <a:t>、</a:t>
            </a:r>
            <a:r>
              <a:rPr lang="en-US" altLang="zh-CN" dirty="0" smtClean="0">
                <a:latin typeface="Times New Roman" pitchFamily="18" charset="0"/>
                <a:ea typeface="楷体_GB2312" pitchFamily="49" charset="-122"/>
              </a:rPr>
              <a:t>10</a:t>
            </a:r>
            <a:r>
              <a:rPr lang="en-US" altLang="zh-CN" baseline="30000" dirty="0" smtClean="0"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en-US" altLang="zh-CN" dirty="0" smtClean="0">
                <a:latin typeface="Times New Roman" pitchFamily="18" charset="0"/>
                <a:ea typeface="楷体_GB2312" pitchFamily="49" charset="-122"/>
              </a:rPr>
              <a:t>-10</a:t>
            </a:r>
            <a:r>
              <a:rPr lang="en-US" altLang="zh-CN" baseline="30000" dirty="0" smtClean="0">
                <a:latin typeface="Times New Roman" pitchFamily="18" charset="0"/>
                <a:ea typeface="楷体_GB2312" pitchFamily="49" charset="-122"/>
              </a:rPr>
              <a:t>5</a:t>
            </a:r>
            <a:r>
              <a:rPr lang="en-US" altLang="zh-CN" dirty="0" smtClean="0">
                <a:latin typeface="Times New Roman" pitchFamily="18" charset="0"/>
                <a:ea typeface="楷体_GB2312" pitchFamily="49" charset="-122"/>
              </a:rPr>
              <a:t>M</a:t>
            </a:r>
            <a:r>
              <a:rPr lang="en-US" altLang="zh-CN" baseline="-25000" dirty="0" smtClean="0">
                <a:latin typeface="Times New Roman" pitchFamily="18" charset="0"/>
                <a:ea typeface="楷体_GB2312" pitchFamily="49" charset="-122"/>
              </a:rPr>
              <a:t>⊙</a:t>
            </a:r>
            <a:r>
              <a:rPr lang="en-US" altLang="zh-CN" dirty="0" smtClean="0">
                <a:latin typeface="Times New Roman" pitchFamily="18" charset="0"/>
                <a:ea typeface="楷体_GB2312" pitchFamily="49" charset="-122"/>
              </a:rPr>
              <a:t>) </a:t>
            </a:r>
            <a:endParaRPr lang="en-US" altLang="zh-CN" dirty="0">
              <a:latin typeface="Times New Roman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ea typeface="楷体_GB2312" pitchFamily="49" charset="-122"/>
                <a:sym typeface="Wingdings" pitchFamily="2" charset="2"/>
              </a:rPr>
              <a:t>           </a:t>
            </a:r>
            <a:r>
              <a:rPr lang="zh-CN" altLang="en-US" dirty="0">
                <a:latin typeface="Times New Roman" pitchFamily="18" charset="0"/>
                <a:ea typeface="楷体_GB2312" pitchFamily="49" charset="-122"/>
                <a:sym typeface="Wingdings" pitchFamily="2" charset="2"/>
              </a:rPr>
              <a:t>有利于</a:t>
            </a:r>
            <a:r>
              <a:rPr lang="zh-CN" altLang="en-US" dirty="0" smtClean="0">
                <a:latin typeface="Times New Roman" pitchFamily="18" charset="0"/>
                <a:ea typeface="楷体_GB2312" pitchFamily="49" charset="-122"/>
                <a:sym typeface="Wingdings" pitchFamily="2" charset="2"/>
              </a:rPr>
              <a:t>探索盘族各种演化效应</a:t>
            </a:r>
            <a:endParaRPr lang="en-US" altLang="zh-CN" dirty="0" smtClean="0">
              <a:latin typeface="Times New Roman" pitchFamily="18" charset="0"/>
              <a:ea typeface="楷体_GB2312" pitchFamily="49" charset="-122"/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Times New Roman" pitchFamily="18" charset="0"/>
                <a:ea typeface="楷体_GB2312" pitchFamily="49" charset="-122"/>
              </a:rPr>
              <a:t>丰度</a:t>
            </a:r>
            <a:r>
              <a:rPr lang="zh-CN" altLang="en-US" dirty="0">
                <a:latin typeface="Times New Roman" pitchFamily="18" charset="0"/>
                <a:ea typeface="楷体_GB2312" pitchFamily="49" charset="-122"/>
              </a:rPr>
              <a:t>范围 </a:t>
            </a:r>
            <a:r>
              <a:rPr lang="en-US" altLang="zh-CN" dirty="0">
                <a:latin typeface="Times New Roman" pitchFamily="18" charset="0"/>
                <a:ea typeface="楷体_GB2312" pitchFamily="49" charset="-122"/>
              </a:rPr>
              <a:t>-0.8 ~ +0.7</a:t>
            </a:r>
            <a:r>
              <a:rPr lang="zh-CN" altLang="en-US" dirty="0">
                <a:latin typeface="Times New Roman" pitchFamily="18" charset="0"/>
                <a:ea typeface="楷体_GB2312" pitchFamily="49" charset="-122"/>
              </a:rPr>
              <a:t>，星团平均丰度较易准确测定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itchFamily="18" charset="0"/>
                <a:ea typeface="楷体_GB2312" pitchFamily="49" charset="-122"/>
              </a:rPr>
              <a:t>          </a:t>
            </a:r>
            <a:r>
              <a:rPr lang="zh-CN" altLang="en-US" dirty="0">
                <a:latin typeface="Times New Roman" pitchFamily="18" charset="0"/>
                <a:ea typeface="楷体_GB2312" pitchFamily="49" charset="-122"/>
                <a:sym typeface="Wingdings" pitchFamily="2" charset="2"/>
              </a:rPr>
              <a:t> 银盘</a:t>
            </a:r>
            <a:r>
              <a:rPr lang="zh-CN" altLang="en-US" dirty="0" smtClean="0">
                <a:latin typeface="Times New Roman" pitchFamily="18" charset="0"/>
                <a:ea typeface="楷体_GB2312" pitchFamily="49" charset="-122"/>
                <a:sym typeface="Wingdings" pitchFamily="2" charset="2"/>
              </a:rPr>
              <a:t>化学演化</a:t>
            </a:r>
            <a:endParaRPr lang="en-US" altLang="zh-CN" dirty="0">
              <a:latin typeface="Times New Roman" pitchFamily="18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61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4186585732"/>
              </p:ext>
            </p:extLst>
          </p:nvPr>
        </p:nvGraphicFramePr>
        <p:xfrm>
          <a:off x="917836" y="1620520"/>
          <a:ext cx="7386320" cy="5237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16" y="1658346"/>
            <a:ext cx="3048001" cy="20479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706" y="312325"/>
            <a:ext cx="3088010" cy="26643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16" y="1658346"/>
            <a:ext cx="2782480" cy="22259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6" r="10524" b="9458"/>
          <a:stretch/>
        </p:blipFill>
        <p:spPr>
          <a:xfrm>
            <a:off x="6984693" y="4733366"/>
            <a:ext cx="1926225" cy="19598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074" y="4733366"/>
            <a:ext cx="2213072" cy="19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190527" y="1384703"/>
            <a:ext cx="4786015" cy="4952883"/>
            <a:chOff x="4145704" y="1703379"/>
            <a:chExt cx="4786015" cy="495288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704" y="2011156"/>
              <a:ext cx="4786015" cy="464510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5400313" y="1703379"/>
              <a:ext cx="2276795" cy="307777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Isochrones  fitting </a:t>
              </a:r>
              <a:r>
                <a:rPr lang="en-US" altLang="zh-CN" sz="1400" dirty="0"/>
                <a:t>by MCMC</a:t>
              </a:r>
              <a:endParaRPr lang="zh-CN" altLang="en-US" sz="1400" dirty="0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77145" y="203947"/>
            <a:ext cx="310200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PM + RV identification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20145" y="298504"/>
            <a:ext cx="3245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Zhong ,Chen &amp; </a:t>
            </a:r>
            <a:r>
              <a:rPr lang="en-US" altLang="zh-CN" dirty="0" err="1" smtClean="0"/>
              <a:t>Hou</a:t>
            </a:r>
            <a:r>
              <a:rPr lang="en-US" altLang="zh-CN" dirty="0" smtClean="0"/>
              <a:t> et al. in prep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136466" y="973389"/>
            <a:ext cx="3381934" cy="2041093"/>
            <a:chOff x="348783" y="1078771"/>
            <a:chExt cx="3258701" cy="195568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83" y="1441779"/>
              <a:ext cx="3258701" cy="159267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405355" y="1078771"/>
              <a:ext cx="1325572" cy="307777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PM  probability</a:t>
              </a:r>
              <a:endParaRPr lang="zh-CN" altLang="en-US" sz="140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918" y="4448461"/>
            <a:ext cx="3449482" cy="2056668"/>
            <a:chOff x="92655" y="4423387"/>
            <a:chExt cx="3398226" cy="200196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168"/>
            <a:stretch/>
          </p:blipFill>
          <p:spPr>
            <a:xfrm>
              <a:off x="92655" y="4731164"/>
              <a:ext cx="3398226" cy="1694184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312279" y="4423387"/>
              <a:ext cx="1325572" cy="307777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RV</a:t>
              </a:r>
              <a:r>
                <a:rPr lang="en-US" altLang="zh-CN" sz="1400" dirty="0" smtClean="0"/>
                <a:t>  probability</a:t>
              </a:r>
              <a:endParaRPr lang="zh-CN" altLang="en-US" sz="1400" dirty="0"/>
            </a:p>
          </p:txBody>
        </p:sp>
      </p:grpSp>
      <p:sp>
        <p:nvSpPr>
          <p:cNvPr id="14" name="下箭头 13"/>
          <p:cNvSpPr/>
          <p:nvPr/>
        </p:nvSpPr>
        <p:spPr>
          <a:xfrm>
            <a:off x="1719357" y="3041167"/>
            <a:ext cx="405036" cy="34267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05470" y="3487457"/>
            <a:ext cx="225685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Field stars excluded</a:t>
            </a:r>
            <a:endParaRPr lang="zh-CN" altLang="en-US" dirty="0"/>
          </a:p>
        </p:txBody>
      </p:sp>
      <p:sp>
        <p:nvSpPr>
          <p:cNvPr id="17" name="下箭头 16"/>
          <p:cNvSpPr/>
          <p:nvPr/>
        </p:nvSpPr>
        <p:spPr>
          <a:xfrm>
            <a:off x="1719357" y="3991035"/>
            <a:ext cx="405036" cy="34267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 rot="16200000">
            <a:off x="3752620" y="5140782"/>
            <a:ext cx="496567" cy="759263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6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815"/>
            <a:ext cx="9144000" cy="206670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51301" y="4568389"/>
            <a:ext cx="1811286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LAMOST </a:t>
            </a:r>
            <a:r>
              <a:rPr lang="zh-CN" altLang="en-US" sz="2000" dirty="0"/>
              <a:t>在星团核心区域内光纤采样较多</a:t>
            </a:r>
          </a:p>
        </p:txBody>
      </p:sp>
      <p:sp>
        <p:nvSpPr>
          <p:cNvPr id="6" name="右箭头 5"/>
          <p:cNvSpPr/>
          <p:nvPr/>
        </p:nvSpPr>
        <p:spPr>
          <a:xfrm rot="18471546">
            <a:off x="8165370" y="4117064"/>
            <a:ext cx="650033" cy="241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02000" y="1208879"/>
            <a:ext cx="3262432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latin typeface="宋体" panose="02010600030101010101" pitchFamily="2" charset="-122"/>
              </a:rPr>
              <a:t>正在开展研究的</a:t>
            </a:r>
            <a:r>
              <a:rPr lang="en-US" altLang="zh-CN" sz="2000" dirty="0" smtClean="0">
                <a:latin typeface="宋体" panose="02010600030101010101" pitchFamily="2" charset="-122"/>
              </a:rPr>
              <a:t>12</a:t>
            </a:r>
            <a:r>
              <a:rPr lang="zh-CN" altLang="en-US" sz="2000" dirty="0" smtClean="0">
                <a:latin typeface="宋体" panose="02010600030101010101" pitchFamily="2" charset="-122"/>
              </a:rPr>
              <a:t>个星团：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1587" y="4532191"/>
            <a:ext cx="5484778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近邻星团，投影面积大</a:t>
            </a:r>
            <a:endParaRPr lang="en-US" altLang="zh-CN" sz="24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有可靠的自行数据</a:t>
            </a:r>
            <a:endParaRPr lang="en-US" altLang="zh-CN" sz="24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星团区域有过多次</a:t>
            </a:r>
            <a:r>
              <a:rPr lang="en-US" altLang="zh-CN" sz="24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LAMOST</a:t>
            </a:r>
            <a:r>
              <a:rPr lang="zh-CN" altLang="en-US" sz="24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观测</a:t>
            </a:r>
            <a:endParaRPr lang="zh-CN" altLang="en-US" sz="24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2000" y="342447"/>
            <a:ext cx="233910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正在进行的工作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14632" y="388613"/>
            <a:ext cx="321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Zhong ,</a:t>
            </a:r>
            <a:r>
              <a:rPr lang="en-US" altLang="zh-CN" dirty="0"/>
              <a:t>C</a:t>
            </a:r>
            <a:r>
              <a:rPr lang="en-US" altLang="zh-CN" dirty="0" smtClean="0"/>
              <a:t>hen &amp; </a:t>
            </a:r>
            <a:r>
              <a:rPr lang="en-US" altLang="zh-CN" dirty="0" err="1" smtClean="0"/>
              <a:t>Hou</a:t>
            </a:r>
            <a:r>
              <a:rPr lang="en-US" altLang="zh-CN" dirty="0" smtClean="0"/>
              <a:t> et al. in prep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80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6429" y="908387"/>
            <a:ext cx="8762655" cy="6971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8438" algn="just">
              <a:lnSpc>
                <a:spcPct val="150000"/>
              </a:lnSpc>
            </a:pPr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LAMOST</a:t>
            </a:r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疏散星团：现况、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II</a:t>
            </a:r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期观测初步方案设想</a:t>
            </a:r>
            <a:endParaRPr lang="en-US" altLang="zh-CN" sz="3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2" y="2152395"/>
            <a:ext cx="6907290" cy="33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8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62460" y="1353268"/>
            <a:ext cx="84844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altLang="zh-CN" sz="800" b="1" dirty="0" smtClean="0">
              <a:solidFill>
                <a:srgbClr val="FF0000"/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latin typeface="+mn-ea"/>
              </a:rPr>
              <a:t>特点：巡天均匀扫描模式，</a:t>
            </a:r>
            <a:r>
              <a:rPr lang="zh-CN" altLang="en-US" sz="2400" dirty="0" smtClean="0">
                <a:latin typeface="+mn-ea"/>
                <a:sym typeface="Wingdings" panose="05000000000000000000" pitchFamily="2" charset="2"/>
              </a:rPr>
              <a:t>多数</a:t>
            </a:r>
            <a:r>
              <a:rPr lang="en-US" altLang="zh-CN" sz="2400" dirty="0" smtClean="0">
                <a:latin typeface="+mn-ea"/>
                <a:sym typeface="Wingdings" panose="05000000000000000000" pitchFamily="2" charset="2"/>
              </a:rPr>
              <a:t>OC</a:t>
            </a:r>
            <a:r>
              <a:rPr lang="zh-CN" altLang="en-US" sz="2400" dirty="0" smtClean="0">
                <a:latin typeface="+mn-ea"/>
                <a:sym typeface="Wingdings" panose="05000000000000000000" pitchFamily="2" charset="2"/>
              </a:rPr>
              <a:t>核心区域光谱数较少，星团成员星的光谱采样率偏低</a:t>
            </a:r>
            <a:endParaRPr lang="en-US" altLang="zh-CN" sz="2400" dirty="0" smtClean="0">
              <a:latin typeface="+mn-ea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latin typeface="+mn-ea"/>
                <a:sym typeface="Wingdings" panose="05000000000000000000" pitchFamily="2" charset="2"/>
              </a:rPr>
              <a:t> </a:t>
            </a:r>
            <a:r>
              <a:rPr lang="zh-CN" altLang="en-US" sz="2400" dirty="0" smtClean="0">
                <a:latin typeface="+mn-ea"/>
                <a:sym typeface="Wingdings" panose="05000000000000000000" pitchFamily="2" charset="2"/>
              </a:rPr>
              <a:t>星团成员的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视向速度“信号”不明显</a:t>
            </a:r>
            <a:endParaRPr lang="en-US" altLang="zh-CN" sz="2400" dirty="0">
              <a:solidFill>
                <a:srgbClr val="FF0000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62460" y="3561475"/>
            <a:ext cx="8255786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平均而言，星团天区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采样率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300/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平方度 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(r = 9-17 mag)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背景场星密度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1500/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平方度 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(r = 9-15 mag)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星团天区采样密度应至少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1500/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平方度 为宜！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21308" y="613093"/>
            <a:ext cx="3490581" cy="59003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基于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LAMOST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现有数据</a:t>
            </a:r>
          </a:p>
        </p:txBody>
      </p:sp>
    </p:spTree>
    <p:extLst>
      <p:ext uri="{BB962C8B-B14F-4D97-AF65-F5344CB8AC3E}">
        <p14:creationId xmlns:p14="http://schemas.microsoft.com/office/powerpoint/2010/main" val="11076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7523</TotalTime>
  <Words>923</Words>
  <Application>Microsoft Office PowerPoint</Application>
  <PresentationFormat>全屏显示(4:3)</PresentationFormat>
  <Paragraphs>115</Paragraphs>
  <Slides>19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等线</vt:lpstr>
      <vt:lpstr>等线 Light</vt:lpstr>
      <vt:lpstr>华文新魏</vt:lpstr>
      <vt:lpstr>楷体</vt:lpstr>
      <vt:lpstr>楷体_GB2312</vt:lpstr>
      <vt:lpstr>宋体</vt:lpstr>
      <vt:lpstr>Arial</vt:lpstr>
      <vt:lpstr>Calibri</vt:lpstr>
      <vt:lpstr>Calibri Light</vt:lpstr>
      <vt:lpstr>Comic Sans MS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Jing Zhong</dc:creator>
  <cp:lastModifiedBy>Jing Zhong</cp:lastModifiedBy>
  <cp:revision>224</cp:revision>
  <dcterms:created xsi:type="dcterms:W3CDTF">2016-05-11T08:21:14Z</dcterms:created>
  <dcterms:modified xsi:type="dcterms:W3CDTF">2017-02-18T00:44:09Z</dcterms:modified>
</cp:coreProperties>
</file>