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482" r:id="rId2"/>
    <p:sldId id="528" r:id="rId3"/>
    <p:sldId id="529" r:id="rId4"/>
    <p:sldId id="604" r:id="rId5"/>
    <p:sldId id="606" r:id="rId6"/>
    <p:sldId id="585" r:id="rId7"/>
    <p:sldId id="586" r:id="rId8"/>
    <p:sldId id="594" r:id="rId9"/>
    <p:sldId id="595" r:id="rId10"/>
    <p:sldId id="598" r:id="rId11"/>
    <p:sldId id="607" r:id="rId12"/>
    <p:sldId id="613" r:id="rId13"/>
    <p:sldId id="620" r:id="rId14"/>
    <p:sldId id="625" r:id="rId15"/>
    <p:sldId id="621" r:id="rId16"/>
    <p:sldId id="626" r:id="rId17"/>
    <p:sldId id="627" r:id="rId18"/>
    <p:sldId id="565" r:id="rId19"/>
    <p:sldId id="566" r:id="rId20"/>
    <p:sldId id="611" r:id="rId21"/>
    <p:sldId id="612" r:id="rId22"/>
    <p:sldId id="658" r:id="rId23"/>
    <p:sldId id="656" r:id="rId24"/>
    <p:sldId id="657" r:id="rId25"/>
    <p:sldId id="635" r:id="rId26"/>
    <p:sldId id="638" r:id="rId27"/>
    <p:sldId id="640" r:id="rId28"/>
    <p:sldId id="642" r:id="rId29"/>
    <p:sldId id="643" r:id="rId30"/>
    <p:sldId id="645" r:id="rId31"/>
    <p:sldId id="655" r:id="rId32"/>
    <p:sldId id="648" r:id="rId33"/>
    <p:sldId id="659" r:id="rId34"/>
    <p:sldId id="660" r:id="rId35"/>
    <p:sldId id="661" r:id="rId36"/>
    <p:sldId id="662" r:id="rId37"/>
    <p:sldId id="663" r:id="rId38"/>
    <p:sldId id="664" r:id="rId39"/>
    <p:sldId id="665" r:id="rId40"/>
    <p:sldId id="666" r:id="rId41"/>
    <p:sldId id="530" r:id="rId42"/>
    <p:sldId id="531" r:id="rId43"/>
    <p:sldId id="633" r:id="rId44"/>
    <p:sldId id="628" r:id="rId45"/>
    <p:sldId id="629" r:id="rId46"/>
    <p:sldId id="630" r:id="rId47"/>
    <p:sldId id="577" r:id="rId48"/>
    <p:sldId id="578" r:id="rId49"/>
    <p:sldId id="579" r:id="rId50"/>
    <p:sldId id="580" r:id="rId51"/>
    <p:sldId id="581" r:id="rId52"/>
  </p:sldIdLst>
  <p:sldSz cx="9144000" cy="6858000" type="screen4x3"/>
  <p:notesSz cx="6858000" cy="9144000"/>
  <p:defaultTextStyle>
    <a:defPPr>
      <a:defRPr lang="zh-CN"/>
    </a:defPPr>
    <a:lvl1pPr marL="0" algn="l" defTabSz="830309" rtl="0" eaLnBrk="1" latinLnBrk="0" hangingPunct="1">
      <a:defRPr sz="1608" kern="1200">
        <a:solidFill>
          <a:schemeClr val="tx1"/>
        </a:solidFill>
        <a:latin typeface="+mn-lt"/>
        <a:ea typeface="+mn-ea"/>
        <a:cs typeface="+mn-cs"/>
      </a:defRPr>
    </a:lvl1pPr>
    <a:lvl2pPr marL="415155" algn="l" defTabSz="830309" rtl="0" eaLnBrk="1" latinLnBrk="0" hangingPunct="1">
      <a:defRPr sz="1608" kern="1200">
        <a:solidFill>
          <a:schemeClr val="tx1"/>
        </a:solidFill>
        <a:latin typeface="+mn-lt"/>
        <a:ea typeface="+mn-ea"/>
        <a:cs typeface="+mn-cs"/>
      </a:defRPr>
    </a:lvl2pPr>
    <a:lvl3pPr marL="830309" algn="l" defTabSz="830309" rtl="0" eaLnBrk="1" latinLnBrk="0" hangingPunct="1">
      <a:defRPr sz="1608" kern="1200">
        <a:solidFill>
          <a:schemeClr val="tx1"/>
        </a:solidFill>
        <a:latin typeface="+mn-lt"/>
        <a:ea typeface="+mn-ea"/>
        <a:cs typeface="+mn-cs"/>
      </a:defRPr>
    </a:lvl3pPr>
    <a:lvl4pPr marL="1245464" algn="l" defTabSz="830309" rtl="0" eaLnBrk="1" latinLnBrk="0" hangingPunct="1">
      <a:defRPr sz="1608" kern="1200">
        <a:solidFill>
          <a:schemeClr val="tx1"/>
        </a:solidFill>
        <a:latin typeface="+mn-lt"/>
        <a:ea typeface="+mn-ea"/>
        <a:cs typeface="+mn-cs"/>
      </a:defRPr>
    </a:lvl4pPr>
    <a:lvl5pPr marL="1660619" algn="l" defTabSz="830309" rtl="0" eaLnBrk="1" latinLnBrk="0" hangingPunct="1">
      <a:defRPr sz="1608" kern="1200">
        <a:solidFill>
          <a:schemeClr val="tx1"/>
        </a:solidFill>
        <a:latin typeface="+mn-lt"/>
        <a:ea typeface="+mn-ea"/>
        <a:cs typeface="+mn-cs"/>
      </a:defRPr>
    </a:lvl5pPr>
    <a:lvl6pPr marL="2075774" algn="l" defTabSz="830309" rtl="0" eaLnBrk="1" latinLnBrk="0" hangingPunct="1">
      <a:defRPr sz="1608" kern="1200">
        <a:solidFill>
          <a:schemeClr val="tx1"/>
        </a:solidFill>
        <a:latin typeface="+mn-lt"/>
        <a:ea typeface="+mn-ea"/>
        <a:cs typeface="+mn-cs"/>
      </a:defRPr>
    </a:lvl6pPr>
    <a:lvl7pPr marL="2490929" algn="l" defTabSz="830309" rtl="0" eaLnBrk="1" latinLnBrk="0" hangingPunct="1">
      <a:defRPr sz="1608" kern="1200">
        <a:solidFill>
          <a:schemeClr val="tx1"/>
        </a:solidFill>
        <a:latin typeface="+mn-lt"/>
        <a:ea typeface="+mn-ea"/>
        <a:cs typeface="+mn-cs"/>
      </a:defRPr>
    </a:lvl7pPr>
    <a:lvl8pPr marL="2906084" algn="l" defTabSz="830309" rtl="0" eaLnBrk="1" latinLnBrk="0" hangingPunct="1">
      <a:defRPr sz="1608" kern="1200">
        <a:solidFill>
          <a:schemeClr val="tx1"/>
        </a:solidFill>
        <a:latin typeface="+mn-lt"/>
        <a:ea typeface="+mn-ea"/>
        <a:cs typeface="+mn-cs"/>
      </a:defRPr>
    </a:lvl8pPr>
    <a:lvl9pPr marL="3321238" algn="l" defTabSz="830309" rtl="0" eaLnBrk="1" latinLnBrk="0" hangingPunct="1">
      <a:defRPr sz="160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Yuan Haibo" initials="Y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06BA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中度样式 3 - 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中度样式 3 - 强调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中度样式 3 - 强调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89045" autoAdjust="0"/>
  </p:normalViewPr>
  <p:slideViewPr>
    <p:cSldViewPr>
      <p:cViewPr varScale="1">
        <p:scale>
          <a:sx n="86" d="100"/>
          <a:sy n="86" d="100"/>
        </p:scale>
        <p:origin x="1166" y="62"/>
      </p:cViewPr>
      <p:guideLst>
        <p:guide orient="horz" pos="2160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7A27BE-6385-4BE1-AB11-0E841112AB77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33D5529A-4F8C-4FF6-9881-489440ED5A37}">
      <dgm:prSet phldrT="[文本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altLang="zh-CN" dirty="0" smtClean="0"/>
            <a:t>Distance</a:t>
          </a:r>
        </a:p>
      </dgm:t>
    </dgm:pt>
    <dgm:pt modelId="{415EC3DF-F5C0-4E44-8F1B-91D7A0CEDF8B}" type="parTrans" cxnId="{15ECCFFD-E0AA-40D9-B9FE-D6C04EDA44D0}">
      <dgm:prSet/>
      <dgm:spPr/>
      <dgm:t>
        <a:bodyPr/>
        <a:lstStyle/>
        <a:p>
          <a:endParaRPr lang="zh-CN" altLang="en-US"/>
        </a:p>
      </dgm:t>
    </dgm:pt>
    <dgm:pt modelId="{31FD45F2-4831-4B8F-BFB1-13A0CCE15E79}" type="sibTrans" cxnId="{15ECCFFD-E0AA-40D9-B9FE-D6C04EDA44D0}">
      <dgm:prSet/>
      <dgm:spPr/>
      <dgm:t>
        <a:bodyPr/>
        <a:lstStyle/>
        <a:p>
          <a:endParaRPr lang="zh-CN" altLang="en-US"/>
        </a:p>
      </dgm:t>
    </dgm:pt>
    <dgm:pt modelId="{B9ABF7FD-E01C-4BED-843C-B1E2DEBC07CE}">
      <dgm:prSet phldrT="[文本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altLang="zh-CN" dirty="0" smtClean="0"/>
            <a:t>Age</a:t>
          </a:r>
          <a:endParaRPr lang="zh-CN" altLang="en-US" dirty="0"/>
        </a:p>
      </dgm:t>
    </dgm:pt>
    <dgm:pt modelId="{23D2748F-EB62-4354-BB89-7B15774CB09F}" type="parTrans" cxnId="{722B4136-18EE-45FF-A41B-247ADD9BA966}">
      <dgm:prSet/>
      <dgm:spPr/>
      <dgm:t>
        <a:bodyPr/>
        <a:lstStyle/>
        <a:p>
          <a:endParaRPr lang="zh-CN" altLang="en-US"/>
        </a:p>
      </dgm:t>
    </dgm:pt>
    <dgm:pt modelId="{3C14CAC8-33A2-44F0-9D25-88C90995EB74}" type="sibTrans" cxnId="{722B4136-18EE-45FF-A41B-247ADD9BA966}">
      <dgm:prSet/>
      <dgm:spPr/>
      <dgm:t>
        <a:bodyPr/>
        <a:lstStyle/>
        <a:p>
          <a:endParaRPr lang="zh-CN" altLang="en-US"/>
        </a:p>
      </dgm:t>
    </dgm:pt>
    <dgm:pt modelId="{4DB8B1AA-1799-402F-B10F-9C0E531800EB}">
      <dgm:prSet phldrT="[文本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altLang="zh-CN" dirty="0" smtClean="0"/>
            <a:t>Stellar Evolution</a:t>
          </a:r>
          <a:endParaRPr lang="zh-CN" altLang="en-US" dirty="0"/>
        </a:p>
      </dgm:t>
    </dgm:pt>
    <dgm:pt modelId="{16B36DF1-D75D-461C-8FBF-2FAA182B92C9}" type="parTrans" cxnId="{0D54D8B5-01ED-4655-A967-25712BCDE2BF}">
      <dgm:prSet/>
      <dgm:spPr/>
      <dgm:t>
        <a:bodyPr/>
        <a:lstStyle/>
        <a:p>
          <a:endParaRPr lang="zh-CN" altLang="en-US"/>
        </a:p>
      </dgm:t>
    </dgm:pt>
    <dgm:pt modelId="{DBF9B7B7-E647-4787-8C29-212DF57E83B9}" type="sibTrans" cxnId="{0D54D8B5-01ED-4655-A967-25712BCDE2BF}">
      <dgm:prSet/>
      <dgm:spPr/>
      <dgm:t>
        <a:bodyPr/>
        <a:lstStyle/>
        <a:p>
          <a:endParaRPr lang="zh-CN" altLang="en-US"/>
        </a:p>
      </dgm:t>
    </dgm:pt>
    <dgm:pt modelId="{B2862DA0-B553-4880-B1C5-1E6E67572F03}" type="pres">
      <dgm:prSet presAssocID="{F07A27BE-6385-4BE1-AB11-0E841112AB77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932FE8B3-3B13-4FEF-BF39-119FC1300CF8}" type="pres">
      <dgm:prSet presAssocID="{F07A27BE-6385-4BE1-AB11-0E841112AB77}" presName="cycle" presStyleCnt="0"/>
      <dgm:spPr/>
    </dgm:pt>
    <dgm:pt modelId="{1744AC64-4A13-4F5A-B51E-CE34F842E69B}" type="pres">
      <dgm:prSet presAssocID="{F07A27BE-6385-4BE1-AB11-0E841112AB77}" presName="centerShape" presStyleCnt="0"/>
      <dgm:spPr/>
    </dgm:pt>
    <dgm:pt modelId="{D482D669-AEC3-4BBF-9B2C-5A2E92671E0C}" type="pres">
      <dgm:prSet presAssocID="{F07A27BE-6385-4BE1-AB11-0E841112AB77}" presName="connSite" presStyleLbl="node1" presStyleIdx="0" presStyleCnt="4"/>
      <dgm:spPr/>
    </dgm:pt>
    <dgm:pt modelId="{AB9B4FED-C1D3-43B1-9F74-854129E46397}" type="pres">
      <dgm:prSet presAssocID="{F07A27BE-6385-4BE1-AB11-0E841112AB77}" presName="visible" presStyleLbl="node1" presStyleIdx="0" presStyleCnt="4" custLinFactNeighborX="-4682" custLinFactNeighborY="199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  <dgm:t>
        <a:bodyPr/>
        <a:lstStyle/>
        <a:p>
          <a:endParaRPr lang="zh-CN" altLang="en-US"/>
        </a:p>
      </dgm:t>
    </dgm:pt>
    <dgm:pt modelId="{3435FEDA-7A38-44B1-AEDE-E8C10C5E08AC}" type="pres">
      <dgm:prSet presAssocID="{415EC3DF-F5C0-4E44-8F1B-91D7A0CEDF8B}" presName="Name25" presStyleLbl="parChTrans1D1" presStyleIdx="0" presStyleCnt="3"/>
      <dgm:spPr/>
      <dgm:t>
        <a:bodyPr/>
        <a:lstStyle/>
        <a:p>
          <a:endParaRPr lang="zh-CN" altLang="en-US"/>
        </a:p>
      </dgm:t>
    </dgm:pt>
    <dgm:pt modelId="{2B2538FB-0BFA-47DD-8F00-96238EF2CACC}" type="pres">
      <dgm:prSet presAssocID="{33D5529A-4F8C-4FF6-9881-489440ED5A37}" presName="node" presStyleCnt="0"/>
      <dgm:spPr/>
    </dgm:pt>
    <dgm:pt modelId="{B91C7641-C682-4367-A349-60B95AA0D4DA}" type="pres">
      <dgm:prSet presAssocID="{33D5529A-4F8C-4FF6-9881-489440ED5A37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A5DC33E-D7FE-425E-928D-4916909BF8CF}" type="pres">
      <dgm:prSet presAssocID="{33D5529A-4F8C-4FF6-9881-489440ED5A37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DBF1F19-0B28-42E2-8D93-CF99CB176A85}" type="pres">
      <dgm:prSet presAssocID="{23D2748F-EB62-4354-BB89-7B15774CB09F}" presName="Name25" presStyleLbl="parChTrans1D1" presStyleIdx="1" presStyleCnt="3"/>
      <dgm:spPr/>
      <dgm:t>
        <a:bodyPr/>
        <a:lstStyle/>
        <a:p>
          <a:endParaRPr lang="zh-CN" altLang="en-US"/>
        </a:p>
      </dgm:t>
    </dgm:pt>
    <dgm:pt modelId="{C6A501A8-539E-4904-A432-D8FF641B10CF}" type="pres">
      <dgm:prSet presAssocID="{B9ABF7FD-E01C-4BED-843C-B1E2DEBC07CE}" presName="node" presStyleCnt="0"/>
      <dgm:spPr/>
    </dgm:pt>
    <dgm:pt modelId="{4ED0168E-528F-4802-A577-34E841CE7B33}" type="pres">
      <dgm:prSet presAssocID="{B9ABF7FD-E01C-4BED-843C-B1E2DEBC07CE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02B07B4-7655-45A6-8F13-4C7A3B1F0018}" type="pres">
      <dgm:prSet presAssocID="{B9ABF7FD-E01C-4BED-843C-B1E2DEBC07CE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AFFAFB0-9B37-4FB2-822C-233595A4C205}" type="pres">
      <dgm:prSet presAssocID="{16B36DF1-D75D-461C-8FBF-2FAA182B92C9}" presName="Name25" presStyleLbl="parChTrans1D1" presStyleIdx="2" presStyleCnt="3"/>
      <dgm:spPr/>
      <dgm:t>
        <a:bodyPr/>
        <a:lstStyle/>
        <a:p>
          <a:endParaRPr lang="zh-CN" altLang="en-US"/>
        </a:p>
      </dgm:t>
    </dgm:pt>
    <dgm:pt modelId="{039CE446-1316-44A9-87D3-9E08A72F6642}" type="pres">
      <dgm:prSet presAssocID="{4DB8B1AA-1799-402F-B10F-9C0E531800EB}" presName="node" presStyleCnt="0"/>
      <dgm:spPr/>
    </dgm:pt>
    <dgm:pt modelId="{0DD02AC4-7272-49D0-A1BB-274830D9C214}" type="pres">
      <dgm:prSet presAssocID="{4DB8B1AA-1799-402F-B10F-9C0E531800EB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C871343-A5B0-46B9-85DE-AB5ED5B27474}" type="pres">
      <dgm:prSet presAssocID="{4DB8B1AA-1799-402F-B10F-9C0E531800EB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6CB17281-53FF-448B-83D6-59CA601BBE35}" type="presOf" srcId="{415EC3DF-F5C0-4E44-8F1B-91D7A0CEDF8B}" destId="{3435FEDA-7A38-44B1-AEDE-E8C10C5E08AC}" srcOrd="0" destOrd="0" presId="urn:microsoft.com/office/officeart/2005/8/layout/radial2"/>
    <dgm:cxn modelId="{0D54D8B5-01ED-4655-A967-25712BCDE2BF}" srcId="{F07A27BE-6385-4BE1-AB11-0E841112AB77}" destId="{4DB8B1AA-1799-402F-B10F-9C0E531800EB}" srcOrd="2" destOrd="0" parTransId="{16B36DF1-D75D-461C-8FBF-2FAA182B92C9}" sibTransId="{DBF9B7B7-E647-4787-8C29-212DF57E83B9}"/>
    <dgm:cxn modelId="{3F5928C0-9F3A-41A7-BD3D-1E54FFDAD19B}" type="presOf" srcId="{F07A27BE-6385-4BE1-AB11-0E841112AB77}" destId="{B2862DA0-B553-4880-B1C5-1E6E67572F03}" srcOrd="0" destOrd="0" presId="urn:microsoft.com/office/officeart/2005/8/layout/radial2"/>
    <dgm:cxn modelId="{94E7F23E-2F74-48F3-A274-52CF2FB5B28B}" type="presOf" srcId="{33D5529A-4F8C-4FF6-9881-489440ED5A37}" destId="{B91C7641-C682-4367-A349-60B95AA0D4DA}" srcOrd="0" destOrd="0" presId="urn:microsoft.com/office/officeart/2005/8/layout/radial2"/>
    <dgm:cxn modelId="{2A8881A8-3A0A-4338-9538-38306A4E5660}" type="presOf" srcId="{23D2748F-EB62-4354-BB89-7B15774CB09F}" destId="{ADBF1F19-0B28-42E2-8D93-CF99CB176A85}" srcOrd="0" destOrd="0" presId="urn:microsoft.com/office/officeart/2005/8/layout/radial2"/>
    <dgm:cxn modelId="{15ECCFFD-E0AA-40D9-B9FE-D6C04EDA44D0}" srcId="{F07A27BE-6385-4BE1-AB11-0E841112AB77}" destId="{33D5529A-4F8C-4FF6-9881-489440ED5A37}" srcOrd="0" destOrd="0" parTransId="{415EC3DF-F5C0-4E44-8F1B-91D7A0CEDF8B}" sibTransId="{31FD45F2-4831-4B8F-BFB1-13A0CCE15E79}"/>
    <dgm:cxn modelId="{FA16D844-1756-4A85-9274-6D76195A7E70}" type="presOf" srcId="{B9ABF7FD-E01C-4BED-843C-B1E2DEBC07CE}" destId="{4ED0168E-528F-4802-A577-34E841CE7B33}" srcOrd="0" destOrd="0" presId="urn:microsoft.com/office/officeart/2005/8/layout/radial2"/>
    <dgm:cxn modelId="{722B4136-18EE-45FF-A41B-247ADD9BA966}" srcId="{F07A27BE-6385-4BE1-AB11-0E841112AB77}" destId="{B9ABF7FD-E01C-4BED-843C-B1E2DEBC07CE}" srcOrd="1" destOrd="0" parTransId="{23D2748F-EB62-4354-BB89-7B15774CB09F}" sibTransId="{3C14CAC8-33A2-44F0-9D25-88C90995EB74}"/>
    <dgm:cxn modelId="{0039EBEC-478E-4B51-96DE-D505F743A8D7}" type="presOf" srcId="{16B36DF1-D75D-461C-8FBF-2FAA182B92C9}" destId="{6AFFAFB0-9B37-4FB2-822C-233595A4C205}" srcOrd="0" destOrd="0" presId="urn:microsoft.com/office/officeart/2005/8/layout/radial2"/>
    <dgm:cxn modelId="{BB350429-0503-40B0-B636-8506FF19A42F}" type="presOf" srcId="{4DB8B1AA-1799-402F-B10F-9C0E531800EB}" destId="{0DD02AC4-7272-49D0-A1BB-274830D9C214}" srcOrd="0" destOrd="0" presId="urn:microsoft.com/office/officeart/2005/8/layout/radial2"/>
    <dgm:cxn modelId="{DF2630AC-AD0F-4EE6-A1F1-0940F9AFD380}" type="presParOf" srcId="{B2862DA0-B553-4880-B1C5-1E6E67572F03}" destId="{932FE8B3-3B13-4FEF-BF39-119FC1300CF8}" srcOrd="0" destOrd="0" presId="urn:microsoft.com/office/officeart/2005/8/layout/radial2"/>
    <dgm:cxn modelId="{459EC031-DBB9-490B-8B3B-456A26B0F2BA}" type="presParOf" srcId="{932FE8B3-3B13-4FEF-BF39-119FC1300CF8}" destId="{1744AC64-4A13-4F5A-B51E-CE34F842E69B}" srcOrd="0" destOrd="0" presId="urn:microsoft.com/office/officeart/2005/8/layout/radial2"/>
    <dgm:cxn modelId="{E8EAC1A6-F6AE-443F-902C-9F6D04EC5E87}" type="presParOf" srcId="{1744AC64-4A13-4F5A-B51E-CE34F842E69B}" destId="{D482D669-AEC3-4BBF-9B2C-5A2E92671E0C}" srcOrd="0" destOrd="0" presId="urn:microsoft.com/office/officeart/2005/8/layout/radial2"/>
    <dgm:cxn modelId="{F6BFDC79-08A3-4ABA-803A-C49BBB998AC7}" type="presParOf" srcId="{1744AC64-4A13-4F5A-B51E-CE34F842E69B}" destId="{AB9B4FED-C1D3-43B1-9F74-854129E46397}" srcOrd="1" destOrd="0" presId="urn:microsoft.com/office/officeart/2005/8/layout/radial2"/>
    <dgm:cxn modelId="{F9CB3224-32A2-4C89-B216-D349C2C4B4D5}" type="presParOf" srcId="{932FE8B3-3B13-4FEF-BF39-119FC1300CF8}" destId="{3435FEDA-7A38-44B1-AEDE-E8C10C5E08AC}" srcOrd="1" destOrd="0" presId="urn:microsoft.com/office/officeart/2005/8/layout/radial2"/>
    <dgm:cxn modelId="{A6804CE1-D0E6-42AB-BCFE-A2DE234FD019}" type="presParOf" srcId="{932FE8B3-3B13-4FEF-BF39-119FC1300CF8}" destId="{2B2538FB-0BFA-47DD-8F00-96238EF2CACC}" srcOrd="2" destOrd="0" presId="urn:microsoft.com/office/officeart/2005/8/layout/radial2"/>
    <dgm:cxn modelId="{4AB8B08F-FC2B-49F9-A3AF-5E5864E3B944}" type="presParOf" srcId="{2B2538FB-0BFA-47DD-8F00-96238EF2CACC}" destId="{B91C7641-C682-4367-A349-60B95AA0D4DA}" srcOrd="0" destOrd="0" presId="urn:microsoft.com/office/officeart/2005/8/layout/radial2"/>
    <dgm:cxn modelId="{7EA7D73F-477E-4DF4-8654-6C6C5C140ADD}" type="presParOf" srcId="{2B2538FB-0BFA-47DD-8F00-96238EF2CACC}" destId="{1A5DC33E-D7FE-425E-928D-4916909BF8CF}" srcOrd="1" destOrd="0" presId="urn:microsoft.com/office/officeart/2005/8/layout/radial2"/>
    <dgm:cxn modelId="{E80324AA-8460-49C7-8A39-33AA39DE308C}" type="presParOf" srcId="{932FE8B3-3B13-4FEF-BF39-119FC1300CF8}" destId="{ADBF1F19-0B28-42E2-8D93-CF99CB176A85}" srcOrd="3" destOrd="0" presId="urn:microsoft.com/office/officeart/2005/8/layout/radial2"/>
    <dgm:cxn modelId="{7FEAAA06-D0A4-48D2-9154-EE895B63B179}" type="presParOf" srcId="{932FE8B3-3B13-4FEF-BF39-119FC1300CF8}" destId="{C6A501A8-539E-4904-A432-D8FF641B10CF}" srcOrd="4" destOrd="0" presId="urn:microsoft.com/office/officeart/2005/8/layout/radial2"/>
    <dgm:cxn modelId="{5289640B-0E8A-412D-863D-334096B0CEC3}" type="presParOf" srcId="{C6A501A8-539E-4904-A432-D8FF641B10CF}" destId="{4ED0168E-528F-4802-A577-34E841CE7B33}" srcOrd="0" destOrd="0" presId="urn:microsoft.com/office/officeart/2005/8/layout/radial2"/>
    <dgm:cxn modelId="{95F850F9-E914-4FC2-BD45-F2026B34085E}" type="presParOf" srcId="{C6A501A8-539E-4904-A432-D8FF641B10CF}" destId="{602B07B4-7655-45A6-8F13-4C7A3B1F0018}" srcOrd="1" destOrd="0" presId="urn:microsoft.com/office/officeart/2005/8/layout/radial2"/>
    <dgm:cxn modelId="{AB4D29E8-2478-49E2-A341-ED08DF6F3721}" type="presParOf" srcId="{932FE8B3-3B13-4FEF-BF39-119FC1300CF8}" destId="{6AFFAFB0-9B37-4FB2-822C-233595A4C205}" srcOrd="5" destOrd="0" presId="urn:microsoft.com/office/officeart/2005/8/layout/radial2"/>
    <dgm:cxn modelId="{D67F8330-74E5-4412-9F79-E21C24F8C910}" type="presParOf" srcId="{932FE8B3-3B13-4FEF-BF39-119FC1300CF8}" destId="{039CE446-1316-44A9-87D3-9E08A72F6642}" srcOrd="6" destOrd="0" presId="urn:microsoft.com/office/officeart/2005/8/layout/radial2"/>
    <dgm:cxn modelId="{94763F79-A804-4CAB-89F2-62F0844A0AD5}" type="presParOf" srcId="{039CE446-1316-44A9-87D3-9E08A72F6642}" destId="{0DD02AC4-7272-49D0-A1BB-274830D9C214}" srcOrd="0" destOrd="0" presId="urn:microsoft.com/office/officeart/2005/8/layout/radial2"/>
    <dgm:cxn modelId="{486C71F1-1FA7-45CD-8381-BA8346C698AC}" type="presParOf" srcId="{039CE446-1316-44A9-87D3-9E08A72F6642}" destId="{DC871343-A5B0-46B9-85DE-AB5ED5B27474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7A91B7-5A14-4DE8-9C19-ADDF5F31B2D4}" type="doc">
      <dgm:prSet loTypeId="urn:microsoft.com/office/officeart/2005/8/layout/radial4" loCatId="relationship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E884D0A5-196A-40A5-8E79-FFB31B3ACAA5}">
      <dgm:prSet phldrT="[文本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altLang="zh-CN" sz="2400" dirty="0" smtClean="0">
              <a:solidFill>
                <a:srgbClr val="FF0000"/>
              </a:solidFill>
            </a:rPr>
            <a:t>Membership </a:t>
          </a:r>
          <a:endParaRPr lang="zh-CN" altLang="en-US" sz="2400" dirty="0">
            <a:solidFill>
              <a:srgbClr val="FF0000"/>
            </a:solidFill>
          </a:endParaRPr>
        </a:p>
      </dgm:t>
    </dgm:pt>
    <dgm:pt modelId="{A2B63499-F422-4387-A60D-A5F9D7E1488A}" type="parTrans" cxnId="{AA5BBD9F-338C-4014-8C25-DC42DE18305C}">
      <dgm:prSet/>
      <dgm:spPr/>
      <dgm:t>
        <a:bodyPr/>
        <a:lstStyle/>
        <a:p>
          <a:endParaRPr lang="zh-CN" altLang="en-US"/>
        </a:p>
      </dgm:t>
    </dgm:pt>
    <dgm:pt modelId="{8BBF07B3-C69A-4DCA-B129-45CCE1C63A6E}" type="sibTrans" cxnId="{AA5BBD9F-338C-4014-8C25-DC42DE18305C}">
      <dgm:prSet/>
      <dgm:spPr/>
      <dgm:t>
        <a:bodyPr/>
        <a:lstStyle/>
        <a:p>
          <a:endParaRPr lang="zh-CN" altLang="en-US"/>
        </a:p>
      </dgm:t>
    </dgm:pt>
    <dgm:pt modelId="{1CE5CF5C-505D-46F8-9378-8DF1BA2A7508}">
      <dgm:prSet phldrT="[文本]"/>
      <dgm:spPr/>
      <dgm:t>
        <a:bodyPr/>
        <a:lstStyle/>
        <a:p>
          <a:r>
            <a:rPr lang="en-US" altLang="zh-CN" dirty="0" smtClean="0"/>
            <a:t>HR</a:t>
          </a:r>
          <a:endParaRPr lang="zh-CN" altLang="en-US" dirty="0"/>
        </a:p>
      </dgm:t>
    </dgm:pt>
    <dgm:pt modelId="{F19ED781-9053-491E-884E-997912815BD7}" type="parTrans" cxnId="{F9202973-5321-4BF2-A2E4-752AB7D8881E}">
      <dgm:prSet/>
      <dgm:spPr/>
      <dgm:t>
        <a:bodyPr/>
        <a:lstStyle/>
        <a:p>
          <a:endParaRPr lang="zh-CN" altLang="en-US"/>
        </a:p>
      </dgm:t>
    </dgm:pt>
    <dgm:pt modelId="{31FD0CA6-95DB-4184-816C-4A237F89526A}" type="sibTrans" cxnId="{F9202973-5321-4BF2-A2E4-752AB7D8881E}">
      <dgm:prSet/>
      <dgm:spPr/>
      <dgm:t>
        <a:bodyPr/>
        <a:lstStyle/>
        <a:p>
          <a:endParaRPr lang="zh-CN" altLang="en-US"/>
        </a:p>
      </dgm:t>
    </dgm:pt>
    <dgm:pt modelId="{5482E1D0-FEF3-479C-84C8-6CE6F93FAD4E}">
      <dgm:prSet phldrT="[文本]"/>
      <dgm:spPr/>
      <dgm:t>
        <a:bodyPr/>
        <a:lstStyle/>
        <a:p>
          <a:r>
            <a:rPr lang="en-US" altLang="zh-CN" dirty="0" smtClean="0"/>
            <a:t>RV</a:t>
          </a:r>
          <a:endParaRPr lang="zh-CN" altLang="en-US" dirty="0"/>
        </a:p>
      </dgm:t>
    </dgm:pt>
    <dgm:pt modelId="{E45B8975-A841-43E3-8BC7-5B3AEA55FAA0}" type="parTrans" cxnId="{2A91F8F8-BA86-4CC3-B07F-2AC94EFFD892}">
      <dgm:prSet/>
      <dgm:spPr/>
      <dgm:t>
        <a:bodyPr/>
        <a:lstStyle/>
        <a:p>
          <a:endParaRPr lang="zh-CN" altLang="en-US"/>
        </a:p>
      </dgm:t>
    </dgm:pt>
    <dgm:pt modelId="{D9EF7F4F-F1B8-4CCF-936B-02A33C997B44}" type="sibTrans" cxnId="{2A91F8F8-BA86-4CC3-B07F-2AC94EFFD892}">
      <dgm:prSet/>
      <dgm:spPr/>
      <dgm:t>
        <a:bodyPr/>
        <a:lstStyle/>
        <a:p>
          <a:endParaRPr lang="zh-CN" altLang="en-US"/>
        </a:p>
      </dgm:t>
    </dgm:pt>
    <dgm:pt modelId="{EB1DBEDE-3732-4DCB-8436-3E075879B5D0}">
      <dgm:prSet phldrT="[文本]"/>
      <dgm:spPr/>
      <dgm:t>
        <a:bodyPr/>
        <a:lstStyle/>
        <a:p>
          <a:r>
            <a:rPr lang="en-US" altLang="zh-CN" dirty="0" smtClean="0"/>
            <a:t>PM</a:t>
          </a:r>
          <a:endParaRPr lang="zh-CN" altLang="en-US" dirty="0"/>
        </a:p>
      </dgm:t>
    </dgm:pt>
    <dgm:pt modelId="{86B7F550-4C3D-459C-905D-8CA00171DF68}" type="parTrans" cxnId="{CEAA073F-4895-4F23-960F-51A7EFDA3FBA}">
      <dgm:prSet/>
      <dgm:spPr/>
      <dgm:t>
        <a:bodyPr/>
        <a:lstStyle/>
        <a:p>
          <a:endParaRPr lang="zh-CN" altLang="en-US"/>
        </a:p>
      </dgm:t>
    </dgm:pt>
    <dgm:pt modelId="{17616575-BBC6-43F1-995E-BE8E41555520}" type="sibTrans" cxnId="{CEAA073F-4895-4F23-960F-51A7EFDA3FBA}">
      <dgm:prSet/>
      <dgm:spPr/>
      <dgm:t>
        <a:bodyPr/>
        <a:lstStyle/>
        <a:p>
          <a:endParaRPr lang="zh-CN" altLang="en-US"/>
        </a:p>
      </dgm:t>
    </dgm:pt>
    <dgm:pt modelId="{78D122B8-69CD-4821-BC0E-F9F6FB79C667}" type="pres">
      <dgm:prSet presAssocID="{E57A91B7-5A14-4DE8-9C19-ADDF5F31B2D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CFFAB2E0-3AD7-4075-92FC-E42E56FD1993}" type="pres">
      <dgm:prSet presAssocID="{E884D0A5-196A-40A5-8E79-FFB31B3ACAA5}" presName="centerShape" presStyleLbl="node0" presStyleIdx="0" presStyleCnt="1" custScaleX="109906" custScaleY="61835"/>
      <dgm:spPr/>
      <dgm:t>
        <a:bodyPr/>
        <a:lstStyle/>
        <a:p>
          <a:endParaRPr lang="zh-CN" altLang="en-US"/>
        </a:p>
      </dgm:t>
    </dgm:pt>
    <dgm:pt modelId="{44425E19-3C6B-47C1-865B-45F61A653413}" type="pres">
      <dgm:prSet presAssocID="{F19ED781-9053-491E-884E-997912815BD7}" presName="parTrans" presStyleLbl="bgSibTrans2D1" presStyleIdx="0" presStyleCnt="3" custScaleX="102060" custLinFactNeighborX="-7282" custLinFactNeighborY="1528"/>
      <dgm:spPr/>
      <dgm:t>
        <a:bodyPr/>
        <a:lstStyle/>
        <a:p>
          <a:endParaRPr lang="zh-CN" altLang="en-US"/>
        </a:p>
      </dgm:t>
    </dgm:pt>
    <dgm:pt modelId="{DF81A892-1529-486C-8384-5246714DE1EB}" type="pres">
      <dgm:prSet presAssocID="{1CE5CF5C-505D-46F8-9378-8DF1BA2A7508}" presName="node" presStyleLbl="node1" presStyleIdx="0" presStyleCnt="3" custScaleX="59590" custScaleY="31515" custRadScaleRad="77999" custRadScaleInc="-649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AB7BC1F-E6D7-4C33-823E-535844AC835E}" type="pres">
      <dgm:prSet presAssocID="{E45B8975-A841-43E3-8BC7-5B3AEA55FAA0}" presName="parTrans" presStyleLbl="bgSibTrans2D1" presStyleIdx="1" presStyleCnt="3" custAng="21455064" custScaleX="93668" custLinFactNeighborX="-1345" custLinFactNeighborY="-3057"/>
      <dgm:spPr/>
      <dgm:t>
        <a:bodyPr/>
        <a:lstStyle/>
        <a:p>
          <a:endParaRPr lang="zh-CN" altLang="en-US"/>
        </a:p>
      </dgm:t>
    </dgm:pt>
    <dgm:pt modelId="{3D2F4073-B6B4-4043-919E-7BAA68792446}" type="pres">
      <dgm:prSet presAssocID="{5482E1D0-FEF3-479C-84C8-6CE6F93FAD4E}" presName="node" presStyleLbl="node1" presStyleIdx="1" presStyleCnt="3" custScaleX="52726" custScaleY="29322" custRadScaleRad="61101" custRadScaleInc="402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EED92AE-11EE-4580-90CB-8C4FA1383E85}" type="pres">
      <dgm:prSet presAssocID="{86B7F550-4C3D-459C-905D-8CA00171DF68}" presName="parTrans" presStyleLbl="bgSibTrans2D1" presStyleIdx="2" presStyleCnt="3" custScaleX="83739" custLinFactNeighborX="-8791" custLinFactNeighborY="-1529"/>
      <dgm:spPr/>
      <dgm:t>
        <a:bodyPr/>
        <a:lstStyle/>
        <a:p>
          <a:endParaRPr lang="zh-CN" altLang="en-US"/>
        </a:p>
      </dgm:t>
    </dgm:pt>
    <dgm:pt modelId="{9C3262CA-F11B-4796-A2EC-075C9FEB91F3}" type="pres">
      <dgm:prSet presAssocID="{EB1DBEDE-3732-4DCB-8436-3E075879B5D0}" presName="node" presStyleLbl="node1" presStyleIdx="2" presStyleCnt="3" custScaleX="54113" custScaleY="29230" custRadScaleRad="85625" custRadScaleInc="1073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2EBEA23D-6A93-48A4-AF3C-4AE6D1F8C56E}" type="presOf" srcId="{EB1DBEDE-3732-4DCB-8436-3E075879B5D0}" destId="{9C3262CA-F11B-4796-A2EC-075C9FEB91F3}" srcOrd="0" destOrd="0" presId="urn:microsoft.com/office/officeart/2005/8/layout/radial4"/>
    <dgm:cxn modelId="{F305F5E2-4642-4089-B82B-B1672BA37E18}" type="presOf" srcId="{5482E1D0-FEF3-479C-84C8-6CE6F93FAD4E}" destId="{3D2F4073-B6B4-4043-919E-7BAA68792446}" srcOrd="0" destOrd="0" presId="urn:microsoft.com/office/officeart/2005/8/layout/radial4"/>
    <dgm:cxn modelId="{40A8D23C-D6F7-46F9-AF3D-874178381B98}" type="presOf" srcId="{E45B8975-A841-43E3-8BC7-5B3AEA55FAA0}" destId="{9AB7BC1F-E6D7-4C33-823E-535844AC835E}" srcOrd="0" destOrd="0" presId="urn:microsoft.com/office/officeart/2005/8/layout/radial4"/>
    <dgm:cxn modelId="{F9202973-5321-4BF2-A2E4-752AB7D8881E}" srcId="{E884D0A5-196A-40A5-8E79-FFB31B3ACAA5}" destId="{1CE5CF5C-505D-46F8-9378-8DF1BA2A7508}" srcOrd="0" destOrd="0" parTransId="{F19ED781-9053-491E-884E-997912815BD7}" sibTransId="{31FD0CA6-95DB-4184-816C-4A237F89526A}"/>
    <dgm:cxn modelId="{1099C411-5B1E-4E82-BA31-BF19B965E41A}" type="presOf" srcId="{F19ED781-9053-491E-884E-997912815BD7}" destId="{44425E19-3C6B-47C1-865B-45F61A653413}" srcOrd="0" destOrd="0" presId="urn:microsoft.com/office/officeart/2005/8/layout/radial4"/>
    <dgm:cxn modelId="{CEAA073F-4895-4F23-960F-51A7EFDA3FBA}" srcId="{E884D0A5-196A-40A5-8E79-FFB31B3ACAA5}" destId="{EB1DBEDE-3732-4DCB-8436-3E075879B5D0}" srcOrd="2" destOrd="0" parTransId="{86B7F550-4C3D-459C-905D-8CA00171DF68}" sibTransId="{17616575-BBC6-43F1-995E-BE8E41555520}"/>
    <dgm:cxn modelId="{AA5BBD9F-338C-4014-8C25-DC42DE18305C}" srcId="{E57A91B7-5A14-4DE8-9C19-ADDF5F31B2D4}" destId="{E884D0A5-196A-40A5-8E79-FFB31B3ACAA5}" srcOrd="0" destOrd="0" parTransId="{A2B63499-F422-4387-A60D-A5F9D7E1488A}" sibTransId="{8BBF07B3-C69A-4DCA-B129-45CCE1C63A6E}"/>
    <dgm:cxn modelId="{3CDDB6AA-9C17-4239-A152-838B9FEBA11D}" type="presOf" srcId="{E884D0A5-196A-40A5-8E79-FFB31B3ACAA5}" destId="{CFFAB2E0-3AD7-4075-92FC-E42E56FD1993}" srcOrd="0" destOrd="0" presId="urn:microsoft.com/office/officeart/2005/8/layout/radial4"/>
    <dgm:cxn modelId="{3A427B37-F249-4C9A-8489-EC8492CC52A1}" type="presOf" srcId="{E57A91B7-5A14-4DE8-9C19-ADDF5F31B2D4}" destId="{78D122B8-69CD-4821-BC0E-F9F6FB79C667}" srcOrd="0" destOrd="0" presId="urn:microsoft.com/office/officeart/2005/8/layout/radial4"/>
    <dgm:cxn modelId="{2A91F8F8-BA86-4CC3-B07F-2AC94EFFD892}" srcId="{E884D0A5-196A-40A5-8E79-FFB31B3ACAA5}" destId="{5482E1D0-FEF3-479C-84C8-6CE6F93FAD4E}" srcOrd="1" destOrd="0" parTransId="{E45B8975-A841-43E3-8BC7-5B3AEA55FAA0}" sibTransId="{D9EF7F4F-F1B8-4CCF-936B-02A33C997B44}"/>
    <dgm:cxn modelId="{9A3F0DE7-2F9B-4599-A808-8A8A2CB568B9}" type="presOf" srcId="{1CE5CF5C-505D-46F8-9378-8DF1BA2A7508}" destId="{DF81A892-1529-486C-8384-5246714DE1EB}" srcOrd="0" destOrd="0" presId="urn:microsoft.com/office/officeart/2005/8/layout/radial4"/>
    <dgm:cxn modelId="{B4C451D7-4A26-4D13-8C50-8A456A7052BA}" type="presOf" srcId="{86B7F550-4C3D-459C-905D-8CA00171DF68}" destId="{3EED92AE-11EE-4580-90CB-8C4FA1383E85}" srcOrd="0" destOrd="0" presId="urn:microsoft.com/office/officeart/2005/8/layout/radial4"/>
    <dgm:cxn modelId="{72994C81-FD88-4D05-9597-25CBC30393E5}" type="presParOf" srcId="{78D122B8-69CD-4821-BC0E-F9F6FB79C667}" destId="{CFFAB2E0-3AD7-4075-92FC-E42E56FD1993}" srcOrd="0" destOrd="0" presId="urn:microsoft.com/office/officeart/2005/8/layout/radial4"/>
    <dgm:cxn modelId="{859F08FC-1CDD-43AB-A1CA-F840F74FAF90}" type="presParOf" srcId="{78D122B8-69CD-4821-BC0E-F9F6FB79C667}" destId="{44425E19-3C6B-47C1-865B-45F61A653413}" srcOrd="1" destOrd="0" presId="urn:microsoft.com/office/officeart/2005/8/layout/radial4"/>
    <dgm:cxn modelId="{7031E74F-3431-4486-89D1-689BE3E48E17}" type="presParOf" srcId="{78D122B8-69CD-4821-BC0E-F9F6FB79C667}" destId="{DF81A892-1529-486C-8384-5246714DE1EB}" srcOrd="2" destOrd="0" presId="urn:microsoft.com/office/officeart/2005/8/layout/radial4"/>
    <dgm:cxn modelId="{7D1B54D7-03E9-423E-9B09-7A21DA0D5533}" type="presParOf" srcId="{78D122B8-69CD-4821-BC0E-F9F6FB79C667}" destId="{9AB7BC1F-E6D7-4C33-823E-535844AC835E}" srcOrd="3" destOrd="0" presId="urn:microsoft.com/office/officeart/2005/8/layout/radial4"/>
    <dgm:cxn modelId="{B8E375A6-7016-4231-820B-1BBAF3E723FA}" type="presParOf" srcId="{78D122B8-69CD-4821-BC0E-F9F6FB79C667}" destId="{3D2F4073-B6B4-4043-919E-7BAA68792446}" srcOrd="4" destOrd="0" presId="urn:microsoft.com/office/officeart/2005/8/layout/radial4"/>
    <dgm:cxn modelId="{7378DE44-8DCB-4C28-B6BC-C0E7850F9AA8}" type="presParOf" srcId="{78D122B8-69CD-4821-BC0E-F9F6FB79C667}" destId="{3EED92AE-11EE-4580-90CB-8C4FA1383E85}" srcOrd="5" destOrd="0" presId="urn:microsoft.com/office/officeart/2005/8/layout/radial4"/>
    <dgm:cxn modelId="{33BD9077-2224-43FE-8A50-E6AE7FDA65E2}" type="presParOf" srcId="{78D122B8-69CD-4821-BC0E-F9F6FB79C667}" destId="{9C3262CA-F11B-4796-A2EC-075C9FEB91F3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D29B03-909C-4A72-BC14-50B451F1AEB9}" type="datetimeFigureOut">
              <a:rPr lang="zh-CN" altLang="en-US" smtClean="0"/>
              <a:t>2017/2/18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C19A-AA15-4275-9488-682E550F6D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361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30309" rtl="0" eaLnBrk="1" latinLnBrk="0" hangingPunct="1">
      <a:defRPr sz="1126" kern="1200">
        <a:solidFill>
          <a:schemeClr val="tx1"/>
        </a:solidFill>
        <a:latin typeface="+mn-lt"/>
        <a:ea typeface="+mn-ea"/>
        <a:cs typeface="+mn-cs"/>
      </a:defRPr>
    </a:lvl1pPr>
    <a:lvl2pPr marL="415155" algn="l" defTabSz="830309" rtl="0" eaLnBrk="1" latinLnBrk="0" hangingPunct="1">
      <a:defRPr sz="1126" kern="1200">
        <a:solidFill>
          <a:schemeClr val="tx1"/>
        </a:solidFill>
        <a:latin typeface="+mn-lt"/>
        <a:ea typeface="+mn-ea"/>
        <a:cs typeface="+mn-cs"/>
      </a:defRPr>
    </a:lvl2pPr>
    <a:lvl3pPr marL="830309" algn="l" defTabSz="830309" rtl="0" eaLnBrk="1" latinLnBrk="0" hangingPunct="1">
      <a:defRPr sz="1126" kern="1200">
        <a:solidFill>
          <a:schemeClr val="tx1"/>
        </a:solidFill>
        <a:latin typeface="+mn-lt"/>
        <a:ea typeface="+mn-ea"/>
        <a:cs typeface="+mn-cs"/>
      </a:defRPr>
    </a:lvl3pPr>
    <a:lvl4pPr marL="1245464" algn="l" defTabSz="830309" rtl="0" eaLnBrk="1" latinLnBrk="0" hangingPunct="1">
      <a:defRPr sz="1126" kern="1200">
        <a:solidFill>
          <a:schemeClr val="tx1"/>
        </a:solidFill>
        <a:latin typeface="+mn-lt"/>
        <a:ea typeface="+mn-ea"/>
        <a:cs typeface="+mn-cs"/>
      </a:defRPr>
    </a:lvl4pPr>
    <a:lvl5pPr marL="1660619" algn="l" defTabSz="830309" rtl="0" eaLnBrk="1" latinLnBrk="0" hangingPunct="1">
      <a:defRPr sz="1126" kern="1200">
        <a:solidFill>
          <a:schemeClr val="tx1"/>
        </a:solidFill>
        <a:latin typeface="+mn-lt"/>
        <a:ea typeface="+mn-ea"/>
        <a:cs typeface="+mn-cs"/>
      </a:defRPr>
    </a:lvl5pPr>
    <a:lvl6pPr marL="2075774" algn="l" defTabSz="830309" rtl="0" eaLnBrk="1" latinLnBrk="0" hangingPunct="1">
      <a:defRPr sz="1126" kern="1200">
        <a:solidFill>
          <a:schemeClr val="tx1"/>
        </a:solidFill>
        <a:latin typeface="+mn-lt"/>
        <a:ea typeface="+mn-ea"/>
        <a:cs typeface="+mn-cs"/>
      </a:defRPr>
    </a:lvl6pPr>
    <a:lvl7pPr marL="2490929" algn="l" defTabSz="830309" rtl="0" eaLnBrk="1" latinLnBrk="0" hangingPunct="1">
      <a:defRPr sz="1126" kern="1200">
        <a:solidFill>
          <a:schemeClr val="tx1"/>
        </a:solidFill>
        <a:latin typeface="+mn-lt"/>
        <a:ea typeface="+mn-ea"/>
        <a:cs typeface="+mn-cs"/>
      </a:defRPr>
    </a:lvl7pPr>
    <a:lvl8pPr marL="2906084" algn="l" defTabSz="830309" rtl="0" eaLnBrk="1" latinLnBrk="0" hangingPunct="1">
      <a:defRPr sz="1126" kern="1200">
        <a:solidFill>
          <a:schemeClr val="tx1"/>
        </a:solidFill>
        <a:latin typeface="+mn-lt"/>
        <a:ea typeface="+mn-ea"/>
        <a:cs typeface="+mn-cs"/>
      </a:defRPr>
    </a:lvl8pPr>
    <a:lvl9pPr marL="3321238" algn="l" defTabSz="830309" rtl="0" eaLnBrk="1" latinLnBrk="0" hangingPunct="1">
      <a:defRPr sz="112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C19A-AA15-4275-9488-682E550F6D2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3997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0FD4B-3424-4907-B504-C6F73708A8C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4877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不同成员概率的</a:t>
            </a:r>
            <a:r>
              <a:rPr lang="en-US" altLang="zh-CN" dirty="0" smtClean="0"/>
              <a:t>LAMOST</a:t>
            </a:r>
            <a:r>
              <a:rPr lang="zh-CN" altLang="en-US" dirty="0" smtClean="0"/>
              <a:t>恒星</a:t>
            </a:r>
            <a:r>
              <a:rPr lang="en-US" altLang="zh-CN" dirty="0" smtClean="0"/>
              <a:t>RV</a:t>
            </a:r>
            <a:r>
              <a:rPr lang="zh-CN" altLang="en-US" dirty="0" smtClean="0"/>
              <a:t>分布，下方是</a:t>
            </a:r>
            <a:r>
              <a:rPr lang="en-US" altLang="zh-CN" dirty="0" smtClean="0"/>
              <a:t>WYIN</a:t>
            </a:r>
            <a:r>
              <a:rPr lang="zh-CN" altLang="en-US" dirty="0" smtClean="0"/>
              <a:t>给出的</a:t>
            </a:r>
            <a:r>
              <a:rPr lang="en-US" altLang="zh-CN" dirty="0" smtClean="0"/>
              <a:t>M35</a:t>
            </a:r>
            <a:r>
              <a:rPr lang="zh-CN" altLang="en-US" dirty="0" smtClean="0"/>
              <a:t>的</a:t>
            </a:r>
            <a:r>
              <a:rPr lang="en-US" altLang="zh-CN" dirty="0" smtClean="0"/>
              <a:t>RV</a:t>
            </a:r>
            <a:r>
              <a:rPr lang="zh-CN" altLang="en-US" dirty="0" smtClean="0"/>
              <a:t>成员星分布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EFB91-D1E7-46B8-8AB4-6708198137A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551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29C26-6DDB-491D-A470-488525CF484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0513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2D1A4-1548-4055-A638-190CBBC9BCB7}" type="slidenum">
              <a:rPr lang="zh-CN" altLang="en-US" smtClean="0"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5278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2D1A4-1548-4055-A638-190CBBC9BCB7}" type="slidenum">
              <a:rPr lang="zh-CN" altLang="en-US" smtClean="0"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195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2D1A4-1548-4055-A638-190CBBC9BCB7}" type="slidenum">
              <a:rPr lang="zh-CN" altLang="en-US" smtClean="0"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3485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2" y="2130428"/>
            <a:ext cx="7772399" cy="1470026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2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7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1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2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2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3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4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94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65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BFBEA-F3E8-4BDA-942B-A8D2D21C006A}" type="datetimeFigureOut">
              <a:rPr lang="zh-CN" altLang="en-US" smtClean="0"/>
              <a:t>2017/2/18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E0D5-C529-43CC-82D5-0678D40C80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977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BFBEA-F3E8-4BDA-942B-A8D2D21C006A}" type="datetimeFigureOut">
              <a:rPr lang="zh-CN" altLang="en-US" smtClean="0"/>
              <a:t>2017/2/18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E0D5-C529-43CC-82D5-0678D40C80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3053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BFBEA-F3E8-4BDA-942B-A8D2D21C006A}" type="datetimeFigureOut">
              <a:rPr lang="zh-CN" altLang="en-US" smtClean="0"/>
              <a:t>2017/2/18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E0D5-C529-43CC-82D5-0678D40C80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867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1" cy="1143001"/>
          </a:xfrm>
          <a:prstGeom prst="rect">
            <a:avLst/>
          </a:prstGeom>
          <a:ln>
            <a:round/>
          </a:ln>
        </p:spPr>
        <p:txBody>
          <a:bodyPr lIns="54186" tIns="54186" rIns="54186" bIns="54186"/>
          <a:lstStyle>
            <a:lvl1pPr defTabSz="642915">
              <a:defRPr sz="4359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18" name="Shape 118"/>
          <p:cNvSpPr>
            <a:spLocks noGrp="1"/>
          </p:cNvSpPr>
          <p:nvPr>
            <p:ph type="body" idx="1"/>
          </p:nvPr>
        </p:nvSpPr>
        <p:spPr>
          <a:xfrm>
            <a:off x="457200" y="1600199"/>
            <a:ext cx="8229601" cy="4525964"/>
          </a:xfrm>
          <a:prstGeom prst="rect">
            <a:avLst/>
          </a:prstGeom>
          <a:ln>
            <a:round/>
          </a:ln>
        </p:spPr>
        <p:txBody>
          <a:bodyPr lIns="54186" tIns="54186" rIns="54186" bIns="54186" anchor="t"/>
          <a:lstStyle>
            <a:lvl1pPr marL="331503" indent="-331503" defTabSz="642915">
              <a:spcBef>
                <a:spcPts val="492"/>
              </a:spcBef>
              <a:buClr>
                <a:srgbClr val="000000"/>
              </a:buClr>
              <a:buSzPct val="100000"/>
              <a:buFont typeface="Arial"/>
              <a:defRPr sz="3094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  <a:lvl2pPr marL="594122" indent="-272664" defTabSz="642915">
              <a:spcBef>
                <a:spcPts val="422"/>
              </a:spcBef>
              <a:buClr>
                <a:srgbClr val="000000"/>
              </a:buClr>
              <a:buSzPct val="100000"/>
              <a:buFont typeface="Arial"/>
              <a:buChar char="–"/>
              <a:defRPr sz="2672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2pPr>
            <a:lvl3pPr marL="870614" indent="-227699" defTabSz="642915">
              <a:spcBef>
                <a:spcPts val="352"/>
              </a:spcBef>
              <a:buClr>
                <a:srgbClr val="000000"/>
              </a:buClr>
              <a:buSzPct val="100000"/>
              <a:buFont typeface="Arial"/>
              <a:defRPr sz="2391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3pPr>
            <a:lvl4pPr marL="1189391" indent="-225019" defTabSz="642915">
              <a:spcBef>
                <a:spcPts val="281"/>
              </a:spcBef>
              <a:buClr>
                <a:srgbClr val="000000"/>
              </a:buClr>
              <a:buSzPct val="100000"/>
              <a:buFont typeface="Arial"/>
              <a:buChar char="–"/>
              <a:defRPr sz="1969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4pPr>
            <a:lvl5pPr marL="1510849" indent="-225019" defTabSz="642915">
              <a:spcBef>
                <a:spcPts val="281"/>
              </a:spcBef>
              <a:buClr>
                <a:srgbClr val="000000"/>
              </a:buClr>
              <a:buSzPct val="100000"/>
              <a:buFont typeface="Arial"/>
              <a:buChar char="»"/>
              <a:defRPr sz="1969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hape 119"/>
          <p:cNvSpPr>
            <a:spLocks noGrp="1"/>
          </p:cNvSpPr>
          <p:nvPr>
            <p:ph type="sldNum" sz="quarter" idx="2"/>
          </p:nvPr>
        </p:nvSpPr>
        <p:spPr>
          <a:xfrm>
            <a:off x="8442750" y="6478345"/>
            <a:ext cx="244050" cy="232260"/>
          </a:xfrm>
          <a:prstGeom prst="rect">
            <a:avLst/>
          </a:prstGeom>
          <a:ln>
            <a:round/>
          </a:ln>
        </p:spPr>
        <p:txBody>
          <a:bodyPr lIns="54186" tIns="54186" rIns="54186" bIns="54186" anchor="ctr">
            <a:normAutofit/>
          </a:bodyPr>
          <a:lstStyle>
            <a:lvl1pPr algn="r" defTabSz="642915">
              <a:defRPr sz="1125">
                <a:uFill>
                  <a:solidFill>
                    <a:srgbClr val="9A9A9A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792352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BFBEA-F3E8-4BDA-942B-A8D2D21C006A}" type="datetimeFigureOut">
              <a:rPr lang="zh-CN" altLang="en-US" smtClean="0"/>
              <a:t>2017/2/18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E0D5-C529-43CC-82D5-0678D40C80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2655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4" y="4406902"/>
            <a:ext cx="7772399" cy="1362075"/>
          </a:xfrm>
        </p:spPr>
        <p:txBody>
          <a:bodyPr anchor="t"/>
          <a:lstStyle>
            <a:lvl1pPr algn="l">
              <a:defRPr sz="3231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4" y="2906715"/>
            <a:ext cx="7772399" cy="1500187"/>
          </a:xfrm>
        </p:spPr>
        <p:txBody>
          <a:bodyPr anchor="b"/>
          <a:lstStyle>
            <a:lvl1pPr marL="0" indent="0">
              <a:buNone/>
              <a:defRPr sz="1651">
                <a:solidFill>
                  <a:schemeClr val="tx1">
                    <a:tint val="75000"/>
                  </a:schemeClr>
                </a:solidFill>
              </a:defRPr>
            </a:lvl1pPr>
            <a:lvl2pPr marL="370696" indent="0">
              <a:buNone/>
              <a:defRPr sz="1436">
                <a:solidFill>
                  <a:schemeClr val="tx1">
                    <a:tint val="75000"/>
                  </a:schemeClr>
                </a:solidFill>
              </a:defRPr>
            </a:lvl2pPr>
            <a:lvl3pPr marL="741392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3pPr>
            <a:lvl4pPr marL="1112088" indent="0">
              <a:buNone/>
              <a:defRPr sz="1149">
                <a:solidFill>
                  <a:schemeClr val="tx1">
                    <a:tint val="75000"/>
                  </a:schemeClr>
                </a:solidFill>
              </a:defRPr>
            </a:lvl4pPr>
            <a:lvl5pPr marL="1482784" indent="0">
              <a:buNone/>
              <a:defRPr sz="1149">
                <a:solidFill>
                  <a:schemeClr val="tx1">
                    <a:tint val="75000"/>
                  </a:schemeClr>
                </a:solidFill>
              </a:defRPr>
            </a:lvl5pPr>
            <a:lvl6pPr marL="1853480" indent="0">
              <a:buNone/>
              <a:defRPr sz="1149">
                <a:solidFill>
                  <a:schemeClr val="tx1">
                    <a:tint val="75000"/>
                  </a:schemeClr>
                </a:solidFill>
              </a:defRPr>
            </a:lvl6pPr>
            <a:lvl7pPr marL="2224176" indent="0">
              <a:buNone/>
              <a:defRPr sz="1149">
                <a:solidFill>
                  <a:schemeClr val="tx1">
                    <a:tint val="75000"/>
                  </a:schemeClr>
                </a:solidFill>
              </a:defRPr>
            </a:lvl7pPr>
            <a:lvl8pPr marL="2594873" indent="0">
              <a:buNone/>
              <a:defRPr sz="1149">
                <a:solidFill>
                  <a:schemeClr val="tx1">
                    <a:tint val="75000"/>
                  </a:schemeClr>
                </a:solidFill>
              </a:defRPr>
            </a:lvl8pPr>
            <a:lvl9pPr marL="2965568" indent="0">
              <a:buNone/>
              <a:defRPr sz="114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BFBEA-F3E8-4BDA-942B-A8D2D21C006A}" type="datetimeFigureOut">
              <a:rPr lang="zh-CN" altLang="en-US" smtClean="0"/>
              <a:t>2017/2/18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E0D5-C529-43CC-82D5-0678D40C80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0721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2" y="1600202"/>
            <a:ext cx="4038600" cy="4525963"/>
          </a:xfrm>
        </p:spPr>
        <p:txBody>
          <a:bodyPr/>
          <a:lstStyle>
            <a:lvl1pPr>
              <a:defRPr sz="2297"/>
            </a:lvl1pPr>
            <a:lvl2pPr>
              <a:defRPr sz="1938"/>
            </a:lvl2pPr>
            <a:lvl3pPr>
              <a:defRPr sz="1651"/>
            </a:lvl3pPr>
            <a:lvl4pPr>
              <a:defRPr sz="1436"/>
            </a:lvl4pPr>
            <a:lvl5pPr>
              <a:defRPr sz="1436"/>
            </a:lvl5pPr>
            <a:lvl6pPr>
              <a:defRPr sz="1436"/>
            </a:lvl6pPr>
            <a:lvl7pPr>
              <a:defRPr sz="1436"/>
            </a:lvl7pPr>
            <a:lvl8pPr>
              <a:defRPr sz="1436"/>
            </a:lvl8pPr>
            <a:lvl9pPr>
              <a:defRPr sz="1436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2" y="1600202"/>
            <a:ext cx="4038600" cy="4525963"/>
          </a:xfrm>
        </p:spPr>
        <p:txBody>
          <a:bodyPr/>
          <a:lstStyle>
            <a:lvl1pPr>
              <a:defRPr sz="2297"/>
            </a:lvl1pPr>
            <a:lvl2pPr>
              <a:defRPr sz="1938"/>
            </a:lvl2pPr>
            <a:lvl3pPr>
              <a:defRPr sz="1651"/>
            </a:lvl3pPr>
            <a:lvl4pPr>
              <a:defRPr sz="1436"/>
            </a:lvl4pPr>
            <a:lvl5pPr>
              <a:defRPr sz="1436"/>
            </a:lvl5pPr>
            <a:lvl6pPr>
              <a:defRPr sz="1436"/>
            </a:lvl6pPr>
            <a:lvl7pPr>
              <a:defRPr sz="1436"/>
            </a:lvl7pPr>
            <a:lvl8pPr>
              <a:defRPr sz="1436"/>
            </a:lvl8pPr>
            <a:lvl9pPr>
              <a:defRPr sz="1436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BFBEA-F3E8-4BDA-942B-A8D2D21C006A}" type="datetimeFigureOut">
              <a:rPr lang="zh-CN" altLang="en-US" smtClean="0"/>
              <a:t>2017/2/18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E0D5-C529-43CC-82D5-0678D40C80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2320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1938" b="1"/>
            </a:lvl1pPr>
            <a:lvl2pPr marL="370696" indent="0">
              <a:buNone/>
              <a:defRPr sz="1651" b="1"/>
            </a:lvl2pPr>
            <a:lvl3pPr marL="741392" indent="0">
              <a:buNone/>
              <a:defRPr sz="1436" b="1"/>
            </a:lvl3pPr>
            <a:lvl4pPr marL="1112088" indent="0">
              <a:buNone/>
              <a:defRPr sz="1292" b="1"/>
            </a:lvl4pPr>
            <a:lvl5pPr marL="1482784" indent="0">
              <a:buNone/>
              <a:defRPr sz="1292" b="1"/>
            </a:lvl5pPr>
            <a:lvl6pPr marL="1853480" indent="0">
              <a:buNone/>
              <a:defRPr sz="1292" b="1"/>
            </a:lvl6pPr>
            <a:lvl7pPr marL="2224176" indent="0">
              <a:buNone/>
              <a:defRPr sz="1292" b="1"/>
            </a:lvl7pPr>
            <a:lvl8pPr marL="2594873" indent="0">
              <a:buNone/>
              <a:defRPr sz="1292" b="1"/>
            </a:lvl8pPr>
            <a:lvl9pPr marL="2965568" indent="0">
              <a:buNone/>
              <a:defRPr sz="1292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2" y="2174877"/>
            <a:ext cx="4040188" cy="3951287"/>
          </a:xfrm>
        </p:spPr>
        <p:txBody>
          <a:bodyPr/>
          <a:lstStyle>
            <a:lvl1pPr>
              <a:defRPr sz="1938"/>
            </a:lvl1pPr>
            <a:lvl2pPr>
              <a:defRPr sz="1651"/>
            </a:lvl2pPr>
            <a:lvl3pPr>
              <a:defRPr sz="1436"/>
            </a:lvl3pPr>
            <a:lvl4pPr>
              <a:defRPr sz="1292"/>
            </a:lvl4pPr>
            <a:lvl5pPr>
              <a:defRPr sz="1292"/>
            </a:lvl5pPr>
            <a:lvl6pPr>
              <a:defRPr sz="1292"/>
            </a:lvl6pPr>
            <a:lvl7pPr>
              <a:defRPr sz="1292"/>
            </a:lvl7pPr>
            <a:lvl8pPr>
              <a:defRPr sz="1292"/>
            </a:lvl8pPr>
            <a:lvl9pPr>
              <a:defRPr sz="1292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938" b="1"/>
            </a:lvl1pPr>
            <a:lvl2pPr marL="370696" indent="0">
              <a:buNone/>
              <a:defRPr sz="1651" b="1"/>
            </a:lvl2pPr>
            <a:lvl3pPr marL="741392" indent="0">
              <a:buNone/>
              <a:defRPr sz="1436" b="1"/>
            </a:lvl3pPr>
            <a:lvl4pPr marL="1112088" indent="0">
              <a:buNone/>
              <a:defRPr sz="1292" b="1"/>
            </a:lvl4pPr>
            <a:lvl5pPr marL="1482784" indent="0">
              <a:buNone/>
              <a:defRPr sz="1292" b="1"/>
            </a:lvl5pPr>
            <a:lvl6pPr marL="1853480" indent="0">
              <a:buNone/>
              <a:defRPr sz="1292" b="1"/>
            </a:lvl6pPr>
            <a:lvl7pPr marL="2224176" indent="0">
              <a:buNone/>
              <a:defRPr sz="1292" b="1"/>
            </a:lvl7pPr>
            <a:lvl8pPr marL="2594873" indent="0">
              <a:buNone/>
              <a:defRPr sz="1292" b="1"/>
            </a:lvl8pPr>
            <a:lvl9pPr marL="2965568" indent="0">
              <a:buNone/>
              <a:defRPr sz="1292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4877"/>
            <a:ext cx="4041775" cy="3951287"/>
          </a:xfrm>
        </p:spPr>
        <p:txBody>
          <a:bodyPr/>
          <a:lstStyle>
            <a:lvl1pPr>
              <a:defRPr sz="1938"/>
            </a:lvl1pPr>
            <a:lvl2pPr>
              <a:defRPr sz="1651"/>
            </a:lvl2pPr>
            <a:lvl3pPr>
              <a:defRPr sz="1436"/>
            </a:lvl3pPr>
            <a:lvl4pPr>
              <a:defRPr sz="1292"/>
            </a:lvl4pPr>
            <a:lvl5pPr>
              <a:defRPr sz="1292"/>
            </a:lvl5pPr>
            <a:lvl6pPr>
              <a:defRPr sz="1292"/>
            </a:lvl6pPr>
            <a:lvl7pPr>
              <a:defRPr sz="1292"/>
            </a:lvl7pPr>
            <a:lvl8pPr>
              <a:defRPr sz="1292"/>
            </a:lvl8pPr>
            <a:lvl9pPr>
              <a:defRPr sz="1292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BFBEA-F3E8-4BDA-942B-A8D2D21C006A}" type="datetimeFigureOut">
              <a:rPr lang="zh-CN" altLang="en-US" smtClean="0"/>
              <a:t>2017/2/18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E0D5-C529-43CC-82D5-0678D40C80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4761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BFBEA-F3E8-4BDA-942B-A8D2D21C006A}" type="datetimeFigureOut">
              <a:rPr lang="zh-CN" altLang="en-US" smtClean="0"/>
              <a:t>2017/2/18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E0D5-C529-43CC-82D5-0678D40C80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316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BFBEA-F3E8-4BDA-942B-A8D2D21C006A}" type="datetimeFigureOut">
              <a:rPr lang="zh-CN" altLang="en-US" smtClean="0"/>
              <a:t>2017/2/18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E0D5-C529-43CC-82D5-0678D40C80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3979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1651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2"/>
          </a:xfrm>
        </p:spPr>
        <p:txBody>
          <a:bodyPr/>
          <a:lstStyle>
            <a:lvl1pPr>
              <a:defRPr sz="2584"/>
            </a:lvl1pPr>
            <a:lvl2pPr>
              <a:defRPr sz="2297"/>
            </a:lvl2pPr>
            <a:lvl3pPr>
              <a:defRPr sz="1938"/>
            </a:lvl3pPr>
            <a:lvl4pPr>
              <a:defRPr sz="1651"/>
            </a:lvl4pPr>
            <a:lvl5pPr>
              <a:defRPr sz="1651"/>
            </a:lvl5pPr>
            <a:lvl6pPr>
              <a:defRPr sz="1651"/>
            </a:lvl6pPr>
            <a:lvl7pPr>
              <a:defRPr sz="1651"/>
            </a:lvl7pPr>
            <a:lvl8pPr>
              <a:defRPr sz="1651"/>
            </a:lvl8pPr>
            <a:lvl9pPr>
              <a:defRPr sz="165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3" cy="4691063"/>
          </a:xfrm>
        </p:spPr>
        <p:txBody>
          <a:bodyPr/>
          <a:lstStyle>
            <a:lvl1pPr marL="0" indent="0">
              <a:buNone/>
              <a:defRPr sz="1149"/>
            </a:lvl1pPr>
            <a:lvl2pPr marL="370696" indent="0">
              <a:buNone/>
              <a:defRPr sz="1005"/>
            </a:lvl2pPr>
            <a:lvl3pPr marL="741392" indent="0">
              <a:buNone/>
              <a:defRPr sz="790"/>
            </a:lvl3pPr>
            <a:lvl4pPr marL="1112088" indent="0">
              <a:buNone/>
              <a:defRPr sz="718"/>
            </a:lvl4pPr>
            <a:lvl5pPr marL="1482784" indent="0">
              <a:buNone/>
              <a:defRPr sz="718"/>
            </a:lvl5pPr>
            <a:lvl6pPr marL="1853480" indent="0">
              <a:buNone/>
              <a:defRPr sz="718"/>
            </a:lvl6pPr>
            <a:lvl7pPr marL="2224176" indent="0">
              <a:buNone/>
              <a:defRPr sz="718"/>
            </a:lvl7pPr>
            <a:lvl8pPr marL="2594873" indent="0">
              <a:buNone/>
              <a:defRPr sz="718"/>
            </a:lvl8pPr>
            <a:lvl9pPr marL="2965568" indent="0">
              <a:buNone/>
              <a:defRPr sz="718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BFBEA-F3E8-4BDA-942B-A8D2D21C006A}" type="datetimeFigureOut">
              <a:rPr lang="zh-CN" altLang="en-US" smtClean="0"/>
              <a:t>2017/2/18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E0D5-C529-43CC-82D5-0678D40C80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9012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7"/>
          </a:xfrm>
        </p:spPr>
        <p:txBody>
          <a:bodyPr anchor="b"/>
          <a:lstStyle>
            <a:lvl1pPr algn="l">
              <a:defRPr sz="1651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7"/>
            <a:ext cx="5486400" cy="4114800"/>
          </a:xfrm>
        </p:spPr>
        <p:txBody>
          <a:bodyPr/>
          <a:lstStyle>
            <a:lvl1pPr marL="0" indent="0">
              <a:buNone/>
              <a:defRPr sz="2584"/>
            </a:lvl1pPr>
            <a:lvl2pPr marL="370696" indent="0">
              <a:buNone/>
              <a:defRPr sz="2297"/>
            </a:lvl2pPr>
            <a:lvl3pPr marL="741392" indent="0">
              <a:buNone/>
              <a:defRPr sz="1938"/>
            </a:lvl3pPr>
            <a:lvl4pPr marL="1112088" indent="0">
              <a:buNone/>
              <a:defRPr sz="1651"/>
            </a:lvl4pPr>
            <a:lvl5pPr marL="1482784" indent="0">
              <a:buNone/>
              <a:defRPr sz="1651"/>
            </a:lvl5pPr>
            <a:lvl6pPr marL="1853480" indent="0">
              <a:buNone/>
              <a:defRPr sz="1651"/>
            </a:lvl6pPr>
            <a:lvl7pPr marL="2224176" indent="0">
              <a:buNone/>
              <a:defRPr sz="1651"/>
            </a:lvl7pPr>
            <a:lvl8pPr marL="2594873" indent="0">
              <a:buNone/>
              <a:defRPr sz="1651"/>
            </a:lvl8pPr>
            <a:lvl9pPr marL="2965568" indent="0">
              <a:buNone/>
              <a:defRPr sz="1651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149"/>
            </a:lvl1pPr>
            <a:lvl2pPr marL="370696" indent="0">
              <a:buNone/>
              <a:defRPr sz="1005"/>
            </a:lvl2pPr>
            <a:lvl3pPr marL="741392" indent="0">
              <a:buNone/>
              <a:defRPr sz="790"/>
            </a:lvl3pPr>
            <a:lvl4pPr marL="1112088" indent="0">
              <a:buNone/>
              <a:defRPr sz="718"/>
            </a:lvl4pPr>
            <a:lvl5pPr marL="1482784" indent="0">
              <a:buNone/>
              <a:defRPr sz="718"/>
            </a:lvl5pPr>
            <a:lvl6pPr marL="1853480" indent="0">
              <a:buNone/>
              <a:defRPr sz="718"/>
            </a:lvl6pPr>
            <a:lvl7pPr marL="2224176" indent="0">
              <a:buNone/>
              <a:defRPr sz="718"/>
            </a:lvl7pPr>
            <a:lvl8pPr marL="2594873" indent="0">
              <a:buNone/>
              <a:defRPr sz="718"/>
            </a:lvl8pPr>
            <a:lvl9pPr marL="2965568" indent="0">
              <a:buNone/>
              <a:defRPr sz="718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BFBEA-F3E8-4BDA-942B-A8D2D21C006A}" type="datetimeFigureOut">
              <a:rPr lang="zh-CN" altLang="en-US" smtClean="0"/>
              <a:t>2017/2/18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E0D5-C529-43CC-82D5-0678D40C80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0809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  <a:prstGeom prst="rect">
            <a:avLst/>
          </a:prstGeom>
        </p:spPr>
        <p:txBody>
          <a:bodyPr vert="horz" lIns="103272" tIns="51636" rIns="103272" bIns="51636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600202"/>
            <a:ext cx="8229600" cy="4525963"/>
          </a:xfrm>
          <a:prstGeom prst="rect">
            <a:avLst/>
          </a:prstGeom>
        </p:spPr>
        <p:txBody>
          <a:bodyPr vert="horz" lIns="103272" tIns="51636" rIns="103272" bIns="51636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1" y="6356351"/>
            <a:ext cx="2133601" cy="365126"/>
          </a:xfrm>
          <a:prstGeom prst="rect">
            <a:avLst/>
          </a:prstGeom>
        </p:spPr>
        <p:txBody>
          <a:bodyPr vert="horz" lIns="103272" tIns="51636" rIns="103272" bIns="51636" rtlCol="0" anchor="ctr"/>
          <a:lstStyle>
            <a:lvl1pPr algn="l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BFBEA-F3E8-4BDA-942B-A8D2D21C006A}" type="datetimeFigureOut">
              <a:rPr lang="zh-CN" altLang="en-US" smtClean="0"/>
              <a:t>2017/2/18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6"/>
          </a:xfrm>
          <a:prstGeom prst="rect">
            <a:avLst/>
          </a:prstGeom>
        </p:spPr>
        <p:txBody>
          <a:bodyPr vert="horz" lIns="103272" tIns="51636" rIns="103272" bIns="51636" rtlCol="0" anchor="ctr"/>
          <a:lstStyle>
            <a:lvl1pPr algn="ct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1" cy="365126"/>
          </a:xfrm>
          <a:prstGeom prst="rect">
            <a:avLst/>
          </a:prstGeom>
        </p:spPr>
        <p:txBody>
          <a:bodyPr vert="horz" lIns="103272" tIns="51636" rIns="103272" bIns="51636" rtlCol="0" anchor="ctr"/>
          <a:lstStyle>
            <a:lvl1pPr algn="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6E0D5-C529-43CC-82D5-0678D40C80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5067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741392" rtl="0" eaLnBrk="1" latinLnBrk="0" hangingPunct="1">
        <a:spcBef>
          <a:spcPct val="0"/>
        </a:spcBef>
        <a:buNone/>
        <a:defRPr sz="3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8022" indent="-278022" algn="l" defTabSz="741392" rtl="0" eaLnBrk="1" latinLnBrk="0" hangingPunct="1">
        <a:spcBef>
          <a:spcPct val="20000"/>
        </a:spcBef>
        <a:buFont typeface="Arial" pitchFamily="34" charset="0"/>
        <a:buChar char="•"/>
        <a:defRPr sz="2584" kern="1200">
          <a:solidFill>
            <a:schemeClr val="tx1"/>
          </a:solidFill>
          <a:latin typeface="+mn-lt"/>
          <a:ea typeface="+mn-ea"/>
          <a:cs typeface="+mn-cs"/>
        </a:defRPr>
      </a:lvl1pPr>
      <a:lvl2pPr marL="602381" indent="-231685" algn="l" defTabSz="741392" rtl="0" eaLnBrk="1" latinLnBrk="0" hangingPunct="1">
        <a:spcBef>
          <a:spcPct val="20000"/>
        </a:spcBef>
        <a:buFont typeface="Arial" pitchFamily="34" charset="0"/>
        <a:buChar char="–"/>
        <a:defRPr sz="2297" kern="1200">
          <a:solidFill>
            <a:schemeClr val="tx1"/>
          </a:solidFill>
          <a:latin typeface="+mn-lt"/>
          <a:ea typeface="+mn-ea"/>
          <a:cs typeface="+mn-cs"/>
        </a:defRPr>
      </a:lvl2pPr>
      <a:lvl3pPr marL="926740" indent="-185348" algn="l" defTabSz="741392" rtl="0" eaLnBrk="1" latinLnBrk="0" hangingPunct="1">
        <a:spcBef>
          <a:spcPct val="20000"/>
        </a:spcBef>
        <a:buFont typeface="Arial" pitchFamily="34" charset="0"/>
        <a:buChar char="•"/>
        <a:defRPr sz="1938" kern="1200">
          <a:solidFill>
            <a:schemeClr val="tx1"/>
          </a:solidFill>
          <a:latin typeface="+mn-lt"/>
          <a:ea typeface="+mn-ea"/>
          <a:cs typeface="+mn-cs"/>
        </a:defRPr>
      </a:lvl3pPr>
      <a:lvl4pPr marL="1297436" indent="-185348" algn="l" defTabSz="741392" rtl="0" eaLnBrk="1" latinLnBrk="0" hangingPunct="1">
        <a:spcBef>
          <a:spcPct val="20000"/>
        </a:spcBef>
        <a:buFont typeface="Arial" pitchFamily="34" charset="0"/>
        <a:buChar char="–"/>
        <a:defRPr sz="1651" kern="1200">
          <a:solidFill>
            <a:schemeClr val="tx1"/>
          </a:solidFill>
          <a:latin typeface="+mn-lt"/>
          <a:ea typeface="+mn-ea"/>
          <a:cs typeface="+mn-cs"/>
        </a:defRPr>
      </a:lvl4pPr>
      <a:lvl5pPr marL="1668133" indent="-185348" algn="l" defTabSz="741392" rtl="0" eaLnBrk="1" latinLnBrk="0" hangingPunct="1">
        <a:spcBef>
          <a:spcPct val="20000"/>
        </a:spcBef>
        <a:buFont typeface="Arial" pitchFamily="34" charset="0"/>
        <a:buChar char="»"/>
        <a:defRPr sz="1651" kern="1200">
          <a:solidFill>
            <a:schemeClr val="tx1"/>
          </a:solidFill>
          <a:latin typeface="+mn-lt"/>
          <a:ea typeface="+mn-ea"/>
          <a:cs typeface="+mn-cs"/>
        </a:defRPr>
      </a:lvl5pPr>
      <a:lvl6pPr marL="2038828" indent="-185348" algn="l" defTabSz="741392" rtl="0" eaLnBrk="1" latinLnBrk="0" hangingPunct="1">
        <a:spcBef>
          <a:spcPct val="20000"/>
        </a:spcBef>
        <a:buFont typeface="Arial" pitchFamily="34" charset="0"/>
        <a:buChar char="•"/>
        <a:defRPr sz="1651" kern="1200">
          <a:solidFill>
            <a:schemeClr val="tx1"/>
          </a:solidFill>
          <a:latin typeface="+mn-lt"/>
          <a:ea typeface="+mn-ea"/>
          <a:cs typeface="+mn-cs"/>
        </a:defRPr>
      </a:lvl6pPr>
      <a:lvl7pPr marL="2409524" indent="-185348" algn="l" defTabSz="741392" rtl="0" eaLnBrk="1" latinLnBrk="0" hangingPunct="1">
        <a:spcBef>
          <a:spcPct val="20000"/>
        </a:spcBef>
        <a:buFont typeface="Arial" pitchFamily="34" charset="0"/>
        <a:buChar char="•"/>
        <a:defRPr sz="1651" kern="1200">
          <a:solidFill>
            <a:schemeClr val="tx1"/>
          </a:solidFill>
          <a:latin typeface="+mn-lt"/>
          <a:ea typeface="+mn-ea"/>
          <a:cs typeface="+mn-cs"/>
        </a:defRPr>
      </a:lvl7pPr>
      <a:lvl8pPr marL="2780221" indent="-185348" algn="l" defTabSz="741392" rtl="0" eaLnBrk="1" latinLnBrk="0" hangingPunct="1">
        <a:spcBef>
          <a:spcPct val="20000"/>
        </a:spcBef>
        <a:buFont typeface="Arial" pitchFamily="34" charset="0"/>
        <a:buChar char="•"/>
        <a:defRPr sz="1651" kern="1200">
          <a:solidFill>
            <a:schemeClr val="tx1"/>
          </a:solidFill>
          <a:latin typeface="+mn-lt"/>
          <a:ea typeface="+mn-ea"/>
          <a:cs typeface="+mn-cs"/>
        </a:defRPr>
      </a:lvl8pPr>
      <a:lvl9pPr marL="3150916" indent="-185348" algn="l" defTabSz="741392" rtl="0" eaLnBrk="1" latinLnBrk="0" hangingPunct="1">
        <a:spcBef>
          <a:spcPct val="20000"/>
        </a:spcBef>
        <a:buFont typeface="Arial" pitchFamily="34" charset="0"/>
        <a:buChar char="•"/>
        <a:defRPr sz="16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41392" rtl="0" eaLnBrk="1" latinLnBrk="0" hangingPunct="1">
        <a:defRPr sz="1436" kern="1200">
          <a:solidFill>
            <a:schemeClr val="tx1"/>
          </a:solidFill>
          <a:latin typeface="+mn-lt"/>
          <a:ea typeface="+mn-ea"/>
          <a:cs typeface="+mn-cs"/>
        </a:defRPr>
      </a:lvl1pPr>
      <a:lvl2pPr marL="370696" algn="l" defTabSz="741392" rtl="0" eaLnBrk="1" latinLnBrk="0" hangingPunct="1">
        <a:defRPr sz="1436" kern="1200">
          <a:solidFill>
            <a:schemeClr val="tx1"/>
          </a:solidFill>
          <a:latin typeface="+mn-lt"/>
          <a:ea typeface="+mn-ea"/>
          <a:cs typeface="+mn-cs"/>
        </a:defRPr>
      </a:lvl2pPr>
      <a:lvl3pPr marL="741392" algn="l" defTabSz="741392" rtl="0" eaLnBrk="1" latinLnBrk="0" hangingPunct="1">
        <a:defRPr sz="1436" kern="1200">
          <a:solidFill>
            <a:schemeClr val="tx1"/>
          </a:solidFill>
          <a:latin typeface="+mn-lt"/>
          <a:ea typeface="+mn-ea"/>
          <a:cs typeface="+mn-cs"/>
        </a:defRPr>
      </a:lvl3pPr>
      <a:lvl4pPr marL="1112088" algn="l" defTabSz="741392" rtl="0" eaLnBrk="1" latinLnBrk="0" hangingPunct="1">
        <a:defRPr sz="1436" kern="1200">
          <a:solidFill>
            <a:schemeClr val="tx1"/>
          </a:solidFill>
          <a:latin typeface="+mn-lt"/>
          <a:ea typeface="+mn-ea"/>
          <a:cs typeface="+mn-cs"/>
        </a:defRPr>
      </a:lvl4pPr>
      <a:lvl5pPr marL="1482784" algn="l" defTabSz="741392" rtl="0" eaLnBrk="1" latinLnBrk="0" hangingPunct="1">
        <a:defRPr sz="1436" kern="1200">
          <a:solidFill>
            <a:schemeClr val="tx1"/>
          </a:solidFill>
          <a:latin typeface="+mn-lt"/>
          <a:ea typeface="+mn-ea"/>
          <a:cs typeface="+mn-cs"/>
        </a:defRPr>
      </a:lvl5pPr>
      <a:lvl6pPr marL="1853480" algn="l" defTabSz="741392" rtl="0" eaLnBrk="1" latinLnBrk="0" hangingPunct="1">
        <a:defRPr sz="1436" kern="1200">
          <a:solidFill>
            <a:schemeClr val="tx1"/>
          </a:solidFill>
          <a:latin typeface="+mn-lt"/>
          <a:ea typeface="+mn-ea"/>
          <a:cs typeface="+mn-cs"/>
        </a:defRPr>
      </a:lvl6pPr>
      <a:lvl7pPr marL="2224176" algn="l" defTabSz="741392" rtl="0" eaLnBrk="1" latinLnBrk="0" hangingPunct="1">
        <a:defRPr sz="1436" kern="1200">
          <a:solidFill>
            <a:schemeClr val="tx1"/>
          </a:solidFill>
          <a:latin typeface="+mn-lt"/>
          <a:ea typeface="+mn-ea"/>
          <a:cs typeface="+mn-cs"/>
        </a:defRPr>
      </a:lvl7pPr>
      <a:lvl8pPr marL="2594873" algn="l" defTabSz="741392" rtl="0" eaLnBrk="1" latinLnBrk="0" hangingPunct="1">
        <a:defRPr sz="1436" kern="1200">
          <a:solidFill>
            <a:schemeClr val="tx1"/>
          </a:solidFill>
          <a:latin typeface="+mn-lt"/>
          <a:ea typeface="+mn-ea"/>
          <a:cs typeface="+mn-cs"/>
        </a:defRPr>
      </a:lvl8pPr>
      <a:lvl9pPr marL="2965568" algn="l" defTabSz="741392" rtl="0" eaLnBrk="1" latinLnBrk="0" hangingPunct="1">
        <a:defRPr sz="14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mailto:cclin@shao.ac.cn" TargetMode="External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26854" y="2297397"/>
            <a:ext cx="8478329" cy="65039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50000"/>
              </a:lnSpc>
              <a:spcBef>
                <a:spcPts val="1459"/>
              </a:spcBef>
              <a:buNone/>
            </a:pPr>
            <a:r>
              <a:rPr lang="zh-CN" altLang="en-US" sz="3231" b="1" dirty="0">
                <a:solidFill>
                  <a:srgbClr val="3906BA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 Black" pitchFamily="34" charset="0"/>
              </a:rPr>
              <a:t>课题</a:t>
            </a:r>
            <a:r>
              <a:rPr lang="en-US" altLang="zh-CN" sz="3231" b="1" dirty="0">
                <a:solidFill>
                  <a:srgbClr val="3906BA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 Black" pitchFamily="34" charset="0"/>
              </a:rPr>
              <a:t>2</a:t>
            </a:r>
            <a:r>
              <a:rPr lang="zh-CN" altLang="en-US" sz="3231" b="1" dirty="0">
                <a:solidFill>
                  <a:srgbClr val="3906BA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 Black" pitchFamily="34" charset="0"/>
              </a:rPr>
              <a:t>：星际介质和疏散星团研究 </a:t>
            </a:r>
            <a:endParaRPr lang="zh-CN" altLang="en-US" sz="3231" dirty="0">
              <a:solidFill>
                <a:srgbClr val="3906BA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title"/>
          </p:nvPr>
        </p:nvSpPr>
        <p:spPr>
          <a:xfrm>
            <a:off x="869674" y="1622254"/>
            <a:ext cx="7392690" cy="516971"/>
          </a:xfrm>
        </p:spPr>
        <p:txBody>
          <a:bodyPr>
            <a:noAutofit/>
          </a:bodyPr>
          <a:lstStyle/>
          <a:p>
            <a:pPr>
              <a:tabLst>
                <a:tab pos="463370" algn="l"/>
                <a:tab pos="947334" algn="l"/>
                <a:tab pos="1410704" algn="l"/>
                <a:tab pos="1874074" algn="l"/>
                <a:tab pos="2347742" algn="l"/>
                <a:tab pos="2821409" algn="l"/>
                <a:tab pos="3295076" algn="l"/>
                <a:tab pos="3758446" algn="l"/>
                <a:tab pos="4221816" algn="l"/>
                <a:tab pos="4705781" algn="l"/>
                <a:tab pos="5169151" algn="l"/>
                <a:tab pos="5632521" algn="l"/>
                <a:tab pos="6106187" algn="l"/>
                <a:tab pos="6579855" algn="l"/>
                <a:tab pos="7053522" algn="l"/>
                <a:tab pos="7516892" algn="l"/>
                <a:tab pos="7980263" algn="l"/>
                <a:tab pos="8464226" algn="l"/>
                <a:tab pos="8927596" algn="l"/>
                <a:tab pos="9390967" algn="l"/>
                <a:tab pos="9401264" algn="l"/>
              </a:tabLst>
            </a:pPr>
            <a:r>
              <a:rPr lang="zh-CN" altLang="en-US" sz="2297" b="1" dirty="0">
                <a:solidFill>
                  <a:srgbClr val="3906BA"/>
                </a:solidFill>
                <a:latin typeface="+mn-lt"/>
                <a:ea typeface="楷体" panose="02010609060101010101" pitchFamily="49" charset="-122"/>
                <a:sym typeface="Arial Black" pitchFamily="34" charset="0"/>
              </a:rPr>
              <a:t>基于</a:t>
            </a:r>
            <a:r>
              <a:rPr lang="en-US" altLang="zh-CN" sz="2297" b="1" dirty="0">
                <a:solidFill>
                  <a:srgbClr val="3906BA"/>
                </a:solidFill>
                <a:latin typeface="+mn-lt"/>
                <a:ea typeface="楷体" panose="02010609060101010101" pitchFamily="49" charset="-122"/>
                <a:sym typeface="Arial Black" pitchFamily="34" charset="0"/>
              </a:rPr>
              <a:t>LAMOST</a:t>
            </a:r>
            <a:r>
              <a:rPr lang="zh-CN" altLang="en-US" sz="2297" b="1" dirty="0">
                <a:solidFill>
                  <a:srgbClr val="3906BA"/>
                </a:solidFill>
                <a:latin typeface="+mn-lt"/>
                <a:ea typeface="楷体" panose="02010609060101010101" pitchFamily="49" charset="-122"/>
                <a:sym typeface="Arial Black" pitchFamily="34" charset="0"/>
              </a:rPr>
              <a:t>大科学装置的银河系研究及多波段天体证认</a:t>
            </a:r>
          </a:p>
        </p:txBody>
      </p:sp>
      <p:sp>
        <p:nvSpPr>
          <p:cNvPr id="6" name="Rectangle 9"/>
          <p:cNvSpPr>
            <a:spLocks/>
          </p:cNvSpPr>
          <p:nvPr/>
        </p:nvSpPr>
        <p:spPr bwMode="auto">
          <a:xfrm>
            <a:off x="283786" y="983806"/>
            <a:ext cx="8527378" cy="42450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41009" bIns="0" anchor="ctr"/>
          <a:lstStyle/>
          <a:p>
            <a:pPr marL="39902" algn="ctr">
              <a:spcAft>
                <a:spcPts val="861"/>
              </a:spcAft>
              <a:tabLst>
                <a:tab pos="41189" algn="l"/>
                <a:tab pos="504559" algn="l"/>
                <a:tab pos="978226" algn="l"/>
                <a:tab pos="1451893" algn="l"/>
                <a:tab pos="1915263" algn="l"/>
                <a:tab pos="2388930" algn="l"/>
                <a:tab pos="2852300" algn="l"/>
                <a:tab pos="3336264" algn="l"/>
                <a:tab pos="3799634" algn="l"/>
                <a:tab pos="4263004" algn="l"/>
                <a:tab pos="4746969" algn="l"/>
                <a:tab pos="5210339" algn="l"/>
                <a:tab pos="5673709" algn="l"/>
                <a:tab pos="6147376" algn="l"/>
                <a:tab pos="6621043" algn="l"/>
                <a:tab pos="7094711" algn="l"/>
                <a:tab pos="7558081" algn="l"/>
                <a:tab pos="8021451" algn="l"/>
                <a:tab pos="8505415" algn="l"/>
                <a:tab pos="8968785" algn="l"/>
                <a:tab pos="9432155" algn="l"/>
                <a:tab pos="9442452" algn="l"/>
              </a:tabLst>
            </a:pPr>
            <a:r>
              <a:rPr lang="zh-CN" altLang="en-US" sz="1651" b="1" dirty="0">
                <a:latin typeface="黑体" pitchFamily="49" charset="-122"/>
                <a:ea typeface="黑体" pitchFamily="49" charset="-122"/>
                <a:sym typeface="Arial Black" pitchFamily="34" charset="0"/>
              </a:rPr>
              <a:t> </a:t>
            </a:r>
            <a:r>
              <a:rPr lang="zh-CN" altLang="en-US" sz="1651" b="1" dirty="0">
                <a:latin typeface="Segoe UI" panose="020B0502040204020203" pitchFamily="34" charset="0"/>
                <a:ea typeface="黑体" pitchFamily="49" charset="-122"/>
                <a:cs typeface="Segoe UI" panose="020B0502040204020203" pitchFamily="34" charset="0"/>
                <a:sym typeface="Arial Black" pitchFamily="34" charset="0"/>
              </a:rPr>
              <a:t>国家重点基础研究计划（</a:t>
            </a:r>
            <a:r>
              <a:rPr lang="en-US" altLang="zh-CN" sz="1651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Arial Black" pitchFamily="34" charset="0"/>
              </a:rPr>
              <a:t>973</a:t>
            </a:r>
            <a:r>
              <a:rPr lang="zh-CN" altLang="en-US" sz="1651" b="1" dirty="0">
                <a:latin typeface="Segoe UI" panose="020B0502040204020203" pitchFamily="34" charset="0"/>
                <a:ea typeface="黑体" pitchFamily="49" charset="-122"/>
                <a:cs typeface="Segoe UI" panose="020B0502040204020203" pitchFamily="34" charset="0"/>
                <a:sym typeface="Arial Black" pitchFamily="34" charset="0"/>
              </a:rPr>
              <a:t>计划）     </a:t>
            </a:r>
            <a:r>
              <a:rPr lang="en-US" altLang="zh-CN" sz="1651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Arial Black" pitchFamily="34" charset="0"/>
              </a:rPr>
              <a:t>2017</a:t>
            </a:r>
            <a:r>
              <a:rPr lang="zh-CN" altLang="en-US" sz="1651" b="1" dirty="0">
                <a:latin typeface="Segoe UI" panose="020B0502040204020203" pitchFamily="34" charset="0"/>
                <a:ea typeface="黑体" pitchFamily="49" charset="-122"/>
                <a:cs typeface="Segoe UI" panose="020B0502040204020203" pitchFamily="34" charset="0"/>
                <a:sym typeface="Arial Black" pitchFamily="34" charset="0"/>
              </a:rPr>
              <a:t>年</a:t>
            </a:r>
            <a:r>
              <a:rPr lang="en-US" altLang="zh-CN" sz="1651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Arial Black" pitchFamily="34" charset="0"/>
              </a:rPr>
              <a:t>02</a:t>
            </a:r>
            <a:r>
              <a:rPr lang="zh-CN" altLang="en-US" sz="1651" b="1" dirty="0">
                <a:latin typeface="Segoe UI" panose="020B0502040204020203" pitchFamily="34" charset="0"/>
                <a:ea typeface="黑体" pitchFamily="49" charset="-122"/>
                <a:cs typeface="Segoe UI" panose="020B0502040204020203" pitchFamily="34" charset="0"/>
                <a:sym typeface="Arial Black" pitchFamily="34" charset="0"/>
              </a:rPr>
              <a:t>月</a:t>
            </a:r>
            <a:r>
              <a:rPr lang="en-US" altLang="zh-CN" sz="1651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Arial Black" pitchFamily="34" charset="0"/>
              </a:rPr>
              <a:t>17-19</a:t>
            </a:r>
            <a:r>
              <a:rPr lang="zh-CN" altLang="en-US" sz="1651" b="1" dirty="0">
                <a:latin typeface="Segoe UI" panose="020B0502040204020203" pitchFamily="34" charset="0"/>
                <a:ea typeface="黑体" pitchFamily="49" charset="-122"/>
                <a:cs typeface="Segoe UI" panose="020B0502040204020203" pitchFamily="34" charset="0"/>
                <a:sym typeface="Arial Black" pitchFamily="34" charset="0"/>
              </a:rPr>
              <a:t>日</a:t>
            </a:r>
            <a:r>
              <a:rPr lang="en-US" altLang="zh-CN" sz="1651" b="1" dirty="0">
                <a:latin typeface="Segoe UI" panose="020B0502040204020203" pitchFamily="34" charset="0"/>
                <a:ea typeface="黑体" pitchFamily="49" charset="-122"/>
                <a:cs typeface="Segoe UI" panose="020B0502040204020203" pitchFamily="34" charset="0"/>
                <a:sym typeface="Arial Black" pitchFamily="34" charset="0"/>
              </a:rPr>
              <a:t>,  </a:t>
            </a:r>
            <a:r>
              <a:rPr lang="zh-CN" altLang="en-US" sz="1651" b="1" dirty="0">
                <a:latin typeface="Segoe UI" panose="020B0502040204020203" pitchFamily="34" charset="0"/>
                <a:ea typeface="黑体" pitchFamily="49" charset="-122"/>
                <a:cs typeface="Segoe UI" panose="020B0502040204020203" pitchFamily="34" charset="0"/>
                <a:sym typeface="Arial Black" pitchFamily="34" charset="0"/>
              </a:rPr>
              <a:t>昆明</a:t>
            </a:r>
            <a:endParaRPr lang="en-US" altLang="zh-CN" sz="1651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Arial Black" pitchFamily="34" charset="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1686999"/>
              </p:ext>
            </p:extLst>
          </p:nvPr>
        </p:nvGraphicFramePr>
        <p:xfrm>
          <a:off x="539624" y="3997668"/>
          <a:ext cx="8271541" cy="17279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854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198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662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5881">
                <a:tc>
                  <a:txBody>
                    <a:bodyPr/>
                    <a:lstStyle/>
                    <a:p>
                      <a:pPr marL="0" marR="0" indent="0" algn="l" defTabSz="10327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100" b="1" dirty="0" smtClean="0">
                          <a:latin typeface="+mn-lt"/>
                          <a:ea typeface="楷体" panose="02010609060101010101" pitchFamily="49" charset="-122"/>
                        </a:rPr>
                        <a:t>主要成员和参加人</a:t>
                      </a:r>
                    </a:p>
                  </a:txBody>
                  <a:tcPr marL="80646" marR="80646" marT="34291" marB="34291"/>
                </a:tc>
                <a:tc>
                  <a:txBody>
                    <a:bodyPr/>
                    <a:lstStyle/>
                    <a:p>
                      <a:r>
                        <a:rPr lang="zh-CN" altLang="en-US" sz="2100" b="1" dirty="0" smtClean="0">
                          <a:solidFill>
                            <a:srgbClr val="FF0000"/>
                          </a:solidFill>
                          <a:latin typeface="+mn-lt"/>
                          <a:ea typeface="楷体" panose="02010609060101010101" pitchFamily="49" charset="-122"/>
                        </a:rPr>
                        <a:t>侯金良，陈力</a:t>
                      </a:r>
                      <a:r>
                        <a:rPr lang="zh-CN" altLang="en-US" sz="2100" b="1" dirty="0" smtClean="0">
                          <a:latin typeface="+mn-lt"/>
                          <a:ea typeface="楷体" panose="02010609060101010101" pitchFamily="49" charset="-122"/>
                        </a:rPr>
                        <a:t>，钟靖等</a:t>
                      </a:r>
                      <a:endParaRPr lang="zh-CN" altLang="en-US" sz="2100" b="1" dirty="0">
                        <a:latin typeface="+mn-lt"/>
                        <a:ea typeface="楷体" panose="02010609060101010101" pitchFamily="49" charset="-122"/>
                      </a:endParaRPr>
                    </a:p>
                  </a:txBody>
                  <a:tcPr marL="80646" marR="80646" marT="34291" marB="34291"/>
                </a:tc>
                <a:tc>
                  <a:txBody>
                    <a:bodyPr/>
                    <a:lstStyle/>
                    <a:p>
                      <a:pPr marL="0" marR="0" indent="0" algn="l" defTabSz="10327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100" b="1" dirty="0" smtClean="0">
                          <a:latin typeface="+mn-lt"/>
                          <a:ea typeface="楷体" panose="02010609060101010101" pitchFamily="49" charset="-122"/>
                        </a:rPr>
                        <a:t>中科院上海天文台</a:t>
                      </a:r>
                    </a:p>
                  </a:txBody>
                  <a:tcPr marL="80646" marR="80646" marT="34291" marB="3429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2249">
                <a:tc rowSpan="3">
                  <a:txBody>
                    <a:bodyPr/>
                    <a:lstStyle/>
                    <a:p>
                      <a:endParaRPr lang="zh-CN" altLang="en-US" sz="2100" b="1" dirty="0">
                        <a:latin typeface="+mn-lt"/>
                        <a:ea typeface="楷体" panose="02010609060101010101" pitchFamily="49" charset="-122"/>
                      </a:endParaRPr>
                    </a:p>
                  </a:txBody>
                  <a:tcPr marL="80646" marR="80646" marT="34291" marB="34291"/>
                </a:tc>
                <a:tc>
                  <a:txBody>
                    <a:bodyPr/>
                    <a:lstStyle/>
                    <a:p>
                      <a:r>
                        <a:rPr lang="zh-CN" altLang="en-US" sz="2100" b="1" dirty="0" smtClean="0">
                          <a:solidFill>
                            <a:srgbClr val="FF0000"/>
                          </a:solidFill>
                          <a:latin typeface="+mn-lt"/>
                          <a:ea typeface="楷体" panose="02010609060101010101" pitchFamily="49" charset="-122"/>
                        </a:rPr>
                        <a:t>马骏，新宇</a:t>
                      </a:r>
                      <a:r>
                        <a:rPr lang="zh-CN" altLang="en-US" sz="2100" b="1" dirty="0" smtClean="0">
                          <a:latin typeface="+mn-lt"/>
                          <a:ea typeface="楷体" panose="02010609060101010101" pitchFamily="49" charset="-122"/>
                        </a:rPr>
                        <a:t>等</a:t>
                      </a:r>
                      <a:endParaRPr lang="zh-CN" altLang="en-US" sz="2100" b="1" dirty="0">
                        <a:latin typeface="+mn-lt"/>
                        <a:ea typeface="楷体" panose="02010609060101010101" pitchFamily="49" charset="-122"/>
                      </a:endParaRPr>
                    </a:p>
                  </a:txBody>
                  <a:tcPr marL="80646" marR="80646" marT="34291" marB="34291"/>
                </a:tc>
                <a:tc>
                  <a:txBody>
                    <a:bodyPr/>
                    <a:lstStyle/>
                    <a:p>
                      <a:pPr marL="0" marR="0" indent="0" algn="l" defTabSz="10327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100" b="1" dirty="0" smtClean="0">
                          <a:latin typeface="+mn-lt"/>
                          <a:ea typeface="楷体" panose="02010609060101010101" pitchFamily="49" charset="-122"/>
                        </a:rPr>
                        <a:t>中科院国家天文台</a:t>
                      </a:r>
                    </a:p>
                  </a:txBody>
                  <a:tcPr marL="80646" marR="80646" marT="34291" marB="3429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2249">
                <a:tc vMerge="1">
                  <a:txBody>
                    <a:bodyPr/>
                    <a:lstStyle/>
                    <a:p>
                      <a:endParaRPr lang="zh-CN" altLang="en-US" sz="2900" dirty="0">
                        <a:latin typeface="+mn-lt"/>
                        <a:ea typeface="楷体" panose="02010609060101010101" pitchFamily="49" charset="-122"/>
                      </a:endParaRPr>
                    </a:p>
                  </a:txBody>
                  <a:tcPr marL="112331" marR="112331" marT="47763" marB="47763"/>
                </a:tc>
                <a:tc>
                  <a:txBody>
                    <a:bodyPr/>
                    <a:lstStyle/>
                    <a:p>
                      <a:r>
                        <a:rPr lang="zh-CN" altLang="en-US" sz="2100" b="1" dirty="0" smtClean="0">
                          <a:solidFill>
                            <a:srgbClr val="FF0000"/>
                          </a:solidFill>
                          <a:latin typeface="+mn-lt"/>
                          <a:ea typeface="楷体" panose="02010609060101010101" pitchFamily="49" charset="-122"/>
                        </a:rPr>
                        <a:t>姜碧沩</a:t>
                      </a:r>
                      <a:r>
                        <a:rPr lang="zh-CN" altLang="en-US" sz="2100" b="1" dirty="0" smtClean="0">
                          <a:latin typeface="+mn-lt"/>
                          <a:ea typeface="楷体" panose="02010609060101010101" pitchFamily="49" charset="-122"/>
                        </a:rPr>
                        <a:t>，苑海波等</a:t>
                      </a:r>
                      <a:endParaRPr lang="zh-CN" altLang="en-US" sz="2100" b="1" dirty="0">
                        <a:latin typeface="+mn-lt"/>
                        <a:ea typeface="楷体" panose="02010609060101010101" pitchFamily="49" charset="-122"/>
                      </a:endParaRPr>
                    </a:p>
                  </a:txBody>
                  <a:tcPr marL="80646" marR="80646" marT="34291" marB="34291"/>
                </a:tc>
                <a:tc>
                  <a:txBody>
                    <a:bodyPr/>
                    <a:lstStyle/>
                    <a:p>
                      <a:pPr marL="0" marR="0" indent="0" algn="l" defTabSz="10327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100" b="1" dirty="0" smtClean="0">
                          <a:latin typeface="+mn-lt"/>
                          <a:ea typeface="楷体" panose="02010609060101010101" pitchFamily="49" charset="-122"/>
                        </a:rPr>
                        <a:t>北京师范大学</a:t>
                      </a:r>
                    </a:p>
                  </a:txBody>
                  <a:tcPr marL="80646" marR="80646" marT="34291" marB="3429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4817">
                <a:tc vMerge="1">
                  <a:txBody>
                    <a:bodyPr/>
                    <a:lstStyle/>
                    <a:p>
                      <a:endParaRPr lang="zh-CN" altLang="en-US" sz="2900" dirty="0">
                        <a:latin typeface="+mn-lt"/>
                        <a:ea typeface="楷体" panose="02010609060101010101" pitchFamily="49" charset="-122"/>
                      </a:endParaRPr>
                    </a:p>
                  </a:txBody>
                  <a:tcPr marL="112331" marR="112331" marT="47763" marB="47763"/>
                </a:tc>
                <a:tc>
                  <a:txBody>
                    <a:bodyPr/>
                    <a:lstStyle/>
                    <a:p>
                      <a:r>
                        <a:rPr lang="zh-CN" altLang="en-US" sz="2100" b="1" dirty="0" smtClean="0">
                          <a:solidFill>
                            <a:srgbClr val="FF0000"/>
                          </a:solidFill>
                          <a:latin typeface="+mn-lt"/>
                          <a:ea typeface="楷体" panose="02010609060101010101" pitchFamily="49" charset="-122"/>
                        </a:rPr>
                        <a:t>张华伟</a:t>
                      </a:r>
                      <a:r>
                        <a:rPr lang="zh-CN" altLang="en-US" sz="2100" b="1" dirty="0" smtClean="0">
                          <a:latin typeface="+mn-lt"/>
                          <a:ea typeface="楷体" panose="02010609060101010101" pitchFamily="49" charset="-122"/>
                        </a:rPr>
                        <a:t>等</a:t>
                      </a:r>
                      <a:endParaRPr lang="zh-CN" altLang="en-US" sz="2100" b="1" dirty="0">
                        <a:latin typeface="+mn-lt"/>
                        <a:ea typeface="楷体" panose="02010609060101010101" pitchFamily="49" charset="-122"/>
                      </a:endParaRPr>
                    </a:p>
                  </a:txBody>
                  <a:tcPr marL="80646" marR="80646" marT="34291" marB="34291"/>
                </a:tc>
                <a:tc>
                  <a:txBody>
                    <a:bodyPr/>
                    <a:lstStyle/>
                    <a:p>
                      <a:pPr marL="0" marR="0" indent="0" algn="l" defTabSz="10327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100" b="1" dirty="0" smtClean="0">
                          <a:latin typeface="+mn-lt"/>
                          <a:ea typeface="楷体" panose="02010609060101010101" pitchFamily="49" charset="-122"/>
                        </a:rPr>
                        <a:t>北京大学</a:t>
                      </a:r>
                    </a:p>
                  </a:txBody>
                  <a:tcPr marL="80646" marR="80646" marT="34291" marB="34291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2786107" y="3189106"/>
            <a:ext cx="3190617" cy="5784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9902" algn="ctr">
              <a:tabLst>
                <a:tab pos="41189" algn="l"/>
                <a:tab pos="504559" algn="l"/>
                <a:tab pos="978226" algn="l"/>
                <a:tab pos="1451893" algn="l"/>
                <a:tab pos="1915263" algn="l"/>
                <a:tab pos="2388930" algn="l"/>
                <a:tab pos="2852300" algn="l"/>
                <a:tab pos="3336264" algn="l"/>
                <a:tab pos="3799634" algn="l"/>
                <a:tab pos="4263004" algn="l"/>
                <a:tab pos="4746969" algn="l"/>
                <a:tab pos="5210339" algn="l"/>
                <a:tab pos="5673709" algn="l"/>
                <a:tab pos="6147376" algn="l"/>
                <a:tab pos="6621043" algn="l"/>
                <a:tab pos="7094711" algn="l"/>
                <a:tab pos="7558081" algn="l"/>
                <a:tab pos="8021451" algn="l"/>
                <a:tab pos="8505415" algn="l"/>
                <a:tab pos="8968785" algn="l"/>
                <a:tab pos="9432155" algn="l"/>
                <a:tab pos="9442452" algn="l"/>
              </a:tabLst>
            </a:pPr>
            <a:r>
              <a:rPr lang="en-US" altLang="zh-CN" sz="3159" b="1" dirty="0">
                <a:latin typeface="Segoe UI" panose="020B0502040204020203" pitchFamily="34" charset="0"/>
                <a:ea typeface="黑体" pitchFamily="49" charset="-122"/>
                <a:cs typeface="Segoe UI" panose="020B0502040204020203" pitchFamily="34" charset="0"/>
                <a:sym typeface="Arial Black" pitchFamily="34" charset="0"/>
              </a:rPr>
              <a:t>2016</a:t>
            </a:r>
            <a:r>
              <a:rPr lang="zh-CN" altLang="en-US" sz="3159" b="1" dirty="0">
                <a:latin typeface="Segoe UI" panose="020B0502040204020203" pitchFamily="34" charset="0"/>
                <a:ea typeface="黑体" pitchFamily="49" charset="-122"/>
                <a:cs typeface="Segoe UI" panose="020B0502040204020203" pitchFamily="34" charset="0"/>
                <a:sym typeface="Arial Black" pitchFamily="34" charset="0"/>
              </a:rPr>
              <a:t>年工作总结</a:t>
            </a:r>
          </a:p>
        </p:txBody>
      </p:sp>
    </p:spTree>
    <p:extLst>
      <p:ext uri="{BB962C8B-B14F-4D97-AF65-F5344CB8AC3E}">
        <p14:creationId xmlns:p14="http://schemas.microsoft.com/office/powerpoint/2010/main" val="35850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18" y="1929783"/>
            <a:ext cx="7857964" cy="3722193"/>
          </a:xfrm>
          <a:prstGeom prst="rect">
            <a:avLst/>
          </a:prstGeom>
        </p:spPr>
      </p:pic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436230" y="1004654"/>
            <a:ext cx="8426632" cy="61494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CN" altLang="en-US" sz="2872" b="1" dirty="0">
                <a:solidFill>
                  <a:srgbClr val="0066FF"/>
                </a:solidFill>
                <a:latin typeface="MS Reference Sans Serif" panose="020B0604030504040204" pitchFamily="34" charset="0"/>
                <a:ea typeface="楷体" panose="02010609060101010101" pitchFamily="49" charset="-122"/>
              </a:rPr>
              <a:t>视向速度分布（</a:t>
            </a:r>
            <a:r>
              <a:rPr lang="en-US" altLang="zh-CN" sz="2872" b="1" dirty="0">
                <a:solidFill>
                  <a:srgbClr val="0066FF"/>
                </a:solidFill>
                <a:latin typeface="MS Reference Sans Serif" panose="020B0604030504040204" pitchFamily="34" charset="0"/>
                <a:ea typeface="楷体" panose="02010609060101010101" pitchFamily="49" charset="-122"/>
              </a:rPr>
              <a:t>LAMOST</a:t>
            </a:r>
            <a:r>
              <a:rPr lang="zh-CN" altLang="en-US" sz="2872" b="1" dirty="0">
                <a:solidFill>
                  <a:srgbClr val="0066FF"/>
                </a:solidFill>
                <a:latin typeface="MS Reference Sans Serif" panose="020B0604030504040204" pitchFamily="34" charset="0"/>
                <a:ea typeface="楷体" panose="02010609060101010101" pitchFamily="49" charset="-122"/>
              </a:rPr>
              <a:t>）</a:t>
            </a:r>
            <a:endParaRPr lang="zh-CN" altLang="en-US" sz="2872" dirty="0">
              <a:latin typeface="MS Reference Sans Serif" panose="020B0604030504040204" pitchFamily="34" charset="0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1136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0592" y="520194"/>
            <a:ext cx="4269890" cy="620365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rgbClr val="0066FF"/>
                </a:solidFill>
              </a:rPr>
              <a:t>NGC2168</a:t>
            </a:r>
            <a:r>
              <a:rPr lang="zh-CN" altLang="en-US" dirty="0" smtClean="0">
                <a:solidFill>
                  <a:srgbClr val="006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的等龄线拟合</a:t>
            </a:r>
            <a:endParaRPr lang="zh-CN" altLang="en-US" dirty="0">
              <a:solidFill>
                <a:srgbClr val="006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05780" y="1844824"/>
            <a:ext cx="8820472" cy="4418535"/>
            <a:chOff x="4145704" y="1076531"/>
            <a:chExt cx="4786016" cy="5579731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5704" y="1625020"/>
              <a:ext cx="4786015" cy="5031242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6875229" y="1076531"/>
              <a:ext cx="2056491" cy="528538"/>
            </a:xfrm>
            <a:prstGeom prst="rect">
              <a:avLst/>
            </a:prstGeom>
            <a:noFill/>
            <a:ln w="19050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56448">
                <a:defRPr/>
              </a:pPr>
              <a:r>
                <a:rPr lang="en-US" altLang="zh-CN" sz="2297" kern="0" dirty="0">
                  <a:solidFill>
                    <a:prstClr val="black"/>
                  </a:solidFill>
                </a:rPr>
                <a:t>Isochrones  fitting by MCMC</a:t>
              </a:r>
              <a:endParaRPr lang="zh-CN" altLang="en-US" sz="2297" kern="0" dirty="0">
                <a:solidFill>
                  <a:prstClr val="black"/>
                </a:solidFill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4890482" y="575674"/>
            <a:ext cx="4135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err="1"/>
              <a:t>Zhong</a:t>
            </a:r>
            <a:r>
              <a:rPr lang="en-US" altLang="zh-CN" sz="2000" dirty="0"/>
              <a:t>,  Chen &amp; </a:t>
            </a:r>
            <a:r>
              <a:rPr lang="en-US" altLang="zh-CN" sz="2000" dirty="0" err="1"/>
              <a:t>Hou</a:t>
            </a:r>
            <a:r>
              <a:rPr lang="en-US" altLang="zh-CN" sz="2000" dirty="0"/>
              <a:t> et al. in prep 2017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72488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79" y="1722995"/>
            <a:ext cx="8269529" cy="256729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605944" y="4956923"/>
            <a:ext cx="3075864" cy="7993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97" dirty="0">
                <a:ea typeface="楷体" panose="02010609060101010101" pitchFamily="49" charset="-122"/>
              </a:rPr>
              <a:t>LAMOST </a:t>
            </a:r>
            <a:r>
              <a:rPr lang="zh-CN" altLang="en-US" sz="2297" dirty="0">
                <a:ea typeface="楷体" panose="02010609060101010101" pitchFamily="49" charset="-122"/>
              </a:rPr>
              <a:t>在星团核心区域内光纤采样较多</a:t>
            </a:r>
          </a:p>
        </p:txBody>
      </p:sp>
      <p:sp>
        <p:nvSpPr>
          <p:cNvPr id="6" name="右箭头 5"/>
          <p:cNvSpPr/>
          <p:nvPr/>
        </p:nvSpPr>
        <p:spPr>
          <a:xfrm rot="16387700" flipV="1">
            <a:off x="8118651" y="4506760"/>
            <a:ext cx="689684" cy="200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/>
          </a:p>
        </p:txBody>
      </p:sp>
      <p:sp>
        <p:nvSpPr>
          <p:cNvPr id="10" name="文本框 9"/>
          <p:cNvSpPr txBox="1"/>
          <p:nvPr/>
        </p:nvSpPr>
        <p:spPr>
          <a:xfrm>
            <a:off x="436229" y="4378680"/>
            <a:ext cx="4601045" cy="140038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342896" indent="-342896">
              <a:lnSpc>
                <a:spcPts val="2757"/>
              </a:lnSpc>
              <a:spcAft>
                <a:spcPts val="861"/>
              </a:spcAft>
              <a:buFont typeface="Wingdings" panose="05000000000000000000" pitchFamily="2" charset="2"/>
              <a:buChar char="Ø"/>
            </a:pPr>
            <a:r>
              <a:rPr lang="zh-CN" altLang="en-US" sz="2297" b="1" dirty="0">
                <a:solidFill>
                  <a:srgbClr val="0066FF"/>
                </a:solidFill>
                <a:ea typeface="华文楷体" panose="02010600040101010101" pitchFamily="2" charset="-122"/>
              </a:rPr>
              <a:t>近邻星团，投影面积大</a:t>
            </a:r>
            <a:endParaRPr lang="en-US" altLang="zh-CN" sz="2297" b="1" dirty="0">
              <a:solidFill>
                <a:srgbClr val="0066FF"/>
              </a:solidFill>
              <a:ea typeface="华文楷体" panose="02010600040101010101" pitchFamily="2" charset="-122"/>
            </a:endParaRPr>
          </a:p>
          <a:p>
            <a:pPr marL="342896" indent="-342896">
              <a:lnSpc>
                <a:spcPts val="2757"/>
              </a:lnSpc>
              <a:spcAft>
                <a:spcPts val="861"/>
              </a:spcAft>
              <a:buFont typeface="Wingdings" panose="05000000000000000000" pitchFamily="2" charset="2"/>
              <a:buChar char="Ø"/>
            </a:pPr>
            <a:r>
              <a:rPr lang="zh-CN" altLang="en-US" sz="2297" b="1" dirty="0">
                <a:solidFill>
                  <a:srgbClr val="0066FF"/>
                </a:solidFill>
                <a:ea typeface="华文楷体" panose="02010600040101010101" pitchFamily="2" charset="-122"/>
              </a:rPr>
              <a:t>有可靠的自行数据</a:t>
            </a:r>
            <a:endParaRPr lang="en-US" altLang="zh-CN" sz="2297" b="1" dirty="0">
              <a:solidFill>
                <a:srgbClr val="0066FF"/>
              </a:solidFill>
              <a:ea typeface="华文楷体" panose="02010600040101010101" pitchFamily="2" charset="-122"/>
            </a:endParaRPr>
          </a:p>
          <a:p>
            <a:pPr marL="342896" indent="-342896">
              <a:lnSpc>
                <a:spcPts val="2757"/>
              </a:lnSpc>
              <a:spcAft>
                <a:spcPts val="861"/>
              </a:spcAft>
              <a:buFont typeface="Wingdings" panose="05000000000000000000" pitchFamily="2" charset="2"/>
              <a:buChar char="Ø"/>
            </a:pPr>
            <a:r>
              <a:rPr lang="zh-CN" altLang="en-US" sz="2297" b="1" dirty="0">
                <a:solidFill>
                  <a:srgbClr val="0066FF"/>
                </a:solidFill>
                <a:ea typeface="华文楷体" panose="02010600040101010101" pitchFamily="2" charset="-122"/>
              </a:rPr>
              <a:t>星团区域有过多次</a:t>
            </a:r>
            <a:r>
              <a:rPr lang="en-US" altLang="zh-CN" sz="2297" b="1" dirty="0">
                <a:solidFill>
                  <a:srgbClr val="0066FF"/>
                </a:solidFill>
                <a:ea typeface="华文楷体" panose="02010600040101010101" pitchFamily="2" charset="-122"/>
              </a:rPr>
              <a:t>LAMOST</a:t>
            </a:r>
            <a:r>
              <a:rPr lang="zh-CN" altLang="en-US" sz="2297" b="1" dirty="0">
                <a:solidFill>
                  <a:srgbClr val="0066FF"/>
                </a:solidFill>
                <a:ea typeface="华文楷体" panose="02010600040101010101" pitchFamily="2" charset="-122"/>
              </a:rPr>
              <a:t>观测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24148" y="1047418"/>
            <a:ext cx="4342559" cy="4900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584" b="1" dirty="0">
                <a:solidFill>
                  <a:srgbClr val="FF0000"/>
                </a:solidFill>
                <a:ea typeface="楷体" panose="02010609060101010101" pitchFamily="49" charset="-122"/>
              </a:rPr>
              <a:t>用以上方法应用于</a:t>
            </a:r>
            <a:r>
              <a:rPr lang="en-US" altLang="zh-CN" sz="2584" b="1" dirty="0">
                <a:solidFill>
                  <a:srgbClr val="FF0000"/>
                </a:solidFill>
                <a:ea typeface="楷体" panose="02010609060101010101" pitchFamily="49" charset="-122"/>
              </a:rPr>
              <a:t>12</a:t>
            </a:r>
            <a:r>
              <a:rPr lang="zh-CN" altLang="en-US" sz="2584" b="1" dirty="0">
                <a:solidFill>
                  <a:srgbClr val="FF0000"/>
                </a:solidFill>
                <a:ea typeface="楷体" panose="02010609060101010101" pitchFamily="49" charset="-122"/>
              </a:rPr>
              <a:t>个星团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882183" y="1114087"/>
            <a:ext cx="3752950" cy="401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10" dirty="0" err="1"/>
              <a:t>Zhong</a:t>
            </a:r>
            <a:r>
              <a:rPr lang="en-US" altLang="zh-CN" sz="2010" dirty="0"/>
              <a:t> &amp; Chen &amp; </a:t>
            </a:r>
            <a:r>
              <a:rPr lang="en-US" altLang="zh-CN" sz="2010" dirty="0" err="1"/>
              <a:t>Hou</a:t>
            </a:r>
            <a:r>
              <a:rPr lang="en-US" altLang="zh-CN" sz="2010" dirty="0"/>
              <a:t> et al. in prep</a:t>
            </a:r>
            <a:endParaRPr lang="zh-CN" altLang="en-US" sz="2010" dirty="0"/>
          </a:p>
        </p:txBody>
      </p:sp>
    </p:spTree>
    <p:extLst>
      <p:ext uri="{BB962C8B-B14F-4D97-AF65-F5344CB8AC3E}">
        <p14:creationId xmlns:p14="http://schemas.microsoft.com/office/powerpoint/2010/main" val="201091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标题 1"/>
          <p:cNvSpPr>
            <a:spLocks noGrp="1"/>
          </p:cNvSpPr>
          <p:nvPr>
            <p:ph type="title"/>
          </p:nvPr>
        </p:nvSpPr>
        <p:spPr>
          <a:xfrm>
            <a:off x="457201" y="1063196"/>
            <a:ext cx="8229601" cy="65381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zh-CN" altLang="en-US" sz="2872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Heiti SC Light" charset="0"/>
              </a:rPr>
              <a:t>疏散星团物理参数的混合模型解算 </a:t>
            </a:r>
            <a:r>
              <a:rPr lang="en-US" altLang="zh-CN" sz="2872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Heiti SC Light" charset="0"/>
              </a:rPr>
              <a:t>(1)</a:t>
            </a:r>
            <a:endParaRPr lang="zh-CN" altLang="en-US" sz="2872" b="1" dirty="0">
              <a:latin typeface="楷体" panose="02010609060101010101" pitchFamily="49" charset="-122"/>
              <a:ea typeface="楷体" panose="02010609060101010101" pitchFamily="49" charset="-122"/>
              <a:cs typeface="Heiti SC Light" charset="0"/>
            </a:endParaRP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8384" y="2096820"/>
            <a:ext cx="8229601" cy="2644519"/>
          </a:xfrm>
        </p:spPr>
        <p:txBody>
          <a:bodyPr>
            <a:normAutofit fontScale="92500" lnSpcReduction="10000"/>
          </a:bodyPr>
          <a:lstStyle/>
          <a:p>
            <a:pPr marL="0" indent="0" defTabSz="342896">
              <a:spcBef>
                <a:spcPts val="0"/>
              </a:spcBef>
              <a:spcAft>
                <a:spcPts val="1292"/>
              </a:spcAft>
              <a:buNone/>
            </a:pPr>
            <a:r>
              <a:rPr lang="zh-CN" altLang="en-US" b="1" dirty="0" smtClean="0">
                <a:solidFill>
                  <a:prstClr val="black"/>
                </a:solidFill>
                <a:ea typeface="楷体" panose="02010609060101010101" pitchFamily="49" charset="-122"/>
                <a:cs typeface="Times New Roman" charset="0"/>
              </a:rPr>
              <a:t>（</a:t>
            </a:r>
            <a:r>
              <a:rPr lang="en-US" altLang="zh-CN" b="1" dirty="0" smtClean="0">
                <a:solidFill>
                  <a:prstClr val="black"/>
                </a:solidFill>
                <a:ea typeface="楷体" panose="02010609060101010101" pitchFamily="49" charset="-122"/>
                <a:cs typeface="Times New Roman" charset="0"/>
              </a:rPr>
              <a:t>1</a:t>
            </a:r>
            <a:r>
              <a:rPr lang="zh-CN" altLang="en-US" b="1" dirty="0" smtClean="0">
                <a:solidFill>
                  <a:prstClr val="black"/>
                </a:solidFill>
                <a:ea typeface="楷体" panose="02010609060101010101" pitchFamily="49" charset="-122"/>
                <a:cs typeface="Times New Roman" charset="0"/>
              </a:rPr>
              <a:t>）运动学混合模型：</a:t>
            </a:r>
            <a:r>
              <a:rPr lang="en-US" altLang="zh-CN" b="1" dirty="0" smtClean="0">
                <a:solidFill>
                  <a:prstClr val="black"/>
                </a:solidFill>
                <a:ea typeface="楷体" panose="02010609060101010101" pitchFamily="49" charset="-122"/>
                <a:cs typeface="Times New Roman" charset="0"/>
              </a:rPr>
              <a:t>(</a:t>
            </a:r>
            <a:r>
              <a:rPr lang="en-US" altLang="zh-CN" dirty="0" smtClean="0">
                <a:solidFill>
                  <a:prstClr val="black"/>
                </a:solidFill>
                <a:ea typeface="楷体" panose="02010609060101010101" pitchFamily="49" charset="-122"/>
                <a:cs typeface="Times New Roman" charset="0"/>
              </a:rPr>
              <a:t>Shao </a:t>
            </a:r>
            <a:r>
              <a:rPr lang="en-US" altLang="zh-CN" dirty="0">
                <a:solidFill>
                  <a:prstClr val="black"/>
                </a:solidFill>
                <a:ea typeface="楷体" panose="02010609060101010101" pitchFamily="49" charset="-122"/>
                <a:cs typeface="Times New Roman" charset="0"/>
              </a:rPr>
              <a:t>et.al.</a:t>
            </a:r>
            <a:r>
              <a:rPr lang="zh-CN" altLang="en-US" dirty="0">
                <a:solidFill>
                  <a:prstClr val="black"/>
                </a:solidFill>
                <a:ea typeface="楷体" panose="02010609060101010101" pitchFamily="49" charset="-122"/>
              </a:rPr>
              <a:t> </a:t>
            </a:r>
            <a:r>
              <a:rPr lang="en-US" altLang="zh-CN" dirty="0">
                <a:solidFill>
                  <a:prstClr val="black"/>
                </a:solidFill>
                <a:ea typeface="楷体" panose="02010609060101010101" pitchFamily="49" charset="-122"/>
                <a:cs typeface="Times New Roman" charset="0"/>
              </a:rPr>
              <a:t> in preparation)</a:t>
            </a:r>
          </a:p>
          <a:p>
            <a:pPr marL="857723" lvl="1" indent="-533364" defTabSz="342896">
              <a:lnSpc>
                <a:spcPts val="3590"/>
              </a:lnSpc>
              <a:spcBef>
                <a:spcPts val="431"/>
              </a:spcBef>
              <a:spcAft>
                <a:spcPts val="861"/>
              </a:spcAft>
            </a:pPr>
            <a:r>
              <a:rPr lang="zh-CN" altLang="en-US" b="1" dirty="0" smtClean="0">
                <a:solidFill>
                  <a:prstClr val="black"/>
                </a:solidFill>
                <a:ea typeface="楷体" panose="02010609060101010101" pitchFamily="49" charset="-122"/>
                <a:cs typeface="Times New Roman" charset="0"/>
              </a:rPr>
              <a:t>有效</a:t>
            </a:r>
            <a:r>
              <a:rPr lang="zh-CN" altLang="en-US" b="1" dirty="0">
                <a:solidFill>
                  <a:prstClr val="black"/>
                </a:solidFill>
                <a:ea typeface="楷体" panose="02010609060101010101" pitchFamily="49" charset="-122"/>
                <a:cs typeface="Times New Roman" charset="0"/>
              </a:rPr>
              <a:t>综合恒星</a:t>
            </a:r>
            <a:r>
              <a:rPr lang="zh-CN" altLang="en-US" b="1" dirty="0">
                <a:solidFill>
                  <a:srgbClr val="3906BA"/>
                </a:solidFill>
                <a:ea typeface="楷体" panose="02010609060101010101" pitchFamily="49" charset="-122"/>
                <a:cs typeface="Times New Roman" charset="0"/>
              </a:rPr>
              <a:t>坐标、自行、视向速度</a:t>
            </a:r>
            <a:r>
              <a:rPr lang="zh-CN" altLang="en-US" b="1" dirty="0">
                <a:solidFill>
                  <a:prstClr val="black"/>
                </a:solidFill>
                <a:ea typeface="楷体" panose="02010609060101010101" pitchFamily="49" charset="-122"/>
                <a:cs typeface="Times New Roman" charset="0"/>
              </a:rPr>
              <a:t>，解算团整体运动和内禀速度弥散；</a:t>
            </a:r>
            <a:endParaRPr lang="en-US" altLang="zh-CN" b="1" dirty="0">
              <a:solidFill>
                <a:prstClr val="black"/>
              </a:solidFill>
              <a:ea typeface="楷体" panose="02010609060101010101" pitchFamily="49" charset="-122"/>
              <a:cs typeface="Times New Roman" charset="0"/>
            </a:endParaRPr>
          </a:p>
          <a:p>
            <a:pPr marL="857723" lvl="1" indent="-533364" defTabSz="342896">
              <a:lnSpc>
                <a:spcPts val="3590"/>
              </a:lnSpc>
              <a:spcBef>
                <a:spcPts val="431"/>
              </a:spcBef>
              <a:spcAft>
                <a:spcPts val="861"/>
              </a:spcAft>
            </a:pPr>
            <a:r>
              <a:rPr lang="zh-CN" altLang="en-US" b="1" dirty="0" smtClean="0">
                <a:solidFill>
                  <a:prstClr val="black"/>
                </a:solidFill>
                <a:ea typeface="楷体" panose="02010609060101010101" pitchFamily="49" charset="-122"/>
                <a:cs typeface="Times New Roman" charset="0"/>
              </a:rPr>
              <a:t>利用</a:t>
            </a:r>
            <a:r>
              <a:rPr lang="zh-CN" altLang="en-US" b="1" dirty="0">
                <a:solidFill>
                  <a:prstClr val="black"/>
                </a:solidFill>
                <a:ea typeface="楷体" panose="02010609060101010101" pitchFamily="49" charset="-122"/>
                <a:cs typeface="Times New Roman" charset="0"/>
              </a:rPr>
              <a:t>贝叶斯方法，解决各观测数据完备率不一致的情况；</a:t>
            </a:r>
            <a:r>
              <a:rPr lang="zh-CN" altLang="en-US" b="1" dirty="0">
                <a:solidFill>
                  <a:srgbClr val="FF0000"/>
                </a:solidFill>
                <a:ea typeface="楷体" panose="02010609060101010101" pitchFamily="49" charset="-122"/>
                <a:cs typeface="Times New Roman" charset="0"/>
              </a:rPr>
              <a:t>尤其适合 </a:t>
            </a:r>
            <a:r>
              <a:rPr lang="en-US" altLang="zh-CN" b="1" dirty="0">
                <a:solidFill>
                  <a:srgbClr val="FF0000"/>
                </a:solidFill>
                <a:ea typeface="楷体" panose="02010609060101010101" pitchFamily="49" charset="-122"/>
                <a:cs typeface="Times New Roman" charset="0"/>
              </a:rPr>
              <a:t>LAMOST</a:t>
            </a:r>
            <a:r>
              <a:rPr lang="zh-CN" altLang="en-US" b="1" dirty="0">
                <a:solidFill>
                  <a:srgbClr val="FF0000"/>
                </a:solidFill>
                <a:ea typeface="楷体" panose="02010609060101010101" pitchFamily="49" charset="-122"/>
                <a:cs typeface="Times New Roman" charset="0"/>
              </a:rPr>
              <a:t> </a:t>
            </a:r>
            <a:r>
              <a:rPr lang="zh-CN" altLang="en-US" b="1" dirty="0" smtClean="0">
                <a:solidFill>
                  <a:srgbClr val="FF0000"/>
                </a:solidFill>
                <a:ea typeface="楷体" panose="02010609060101010101" pitchFamily="49" charset="-122"/>
                <a:cs typeface="Times New Roman" charset="0"/>
              </a:rPr>
              <a:t>星团观测数据！</a:t>
            </a:r>
            <a:endParaRPr lang="en-US" altLang="zh-CN" b="1" dirty="0">
              <a:solidFill>
                <a:srgbClr val="FF0000"/>
              </a:solidFill>
              <a:ea typeface="楷体" panose="02010609060101010101" pitchFamily="49" charset="-122"/>
              <a:cs typeface="Times New Roman" charset="0"/>
            </a:endParaRPr>
          </a:p>
        </p:txBody>
      </p:sp>
      <p:sp>
        <p:nvSpPr>
          <p:cNvPr id="11266" name="幻灯片编号占位符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1pPr>
            <a:lvl2pPr marL="557205" indent="-214310">
              <a:defRPr kumimoji="1">
                <a:solidFill>
                  <a:schemeClr val="tx1"/>
                </a:solidFill>
                <a:latin typeface="Calibri" charset="0"/>
                <a:ea typeface="宋体" charset="0"/>
              </a:defRPr>
            </a:lvl2pPr>
            <a:lvl3pPr marL="857239" indent="-171447">
              <a:defRPr kumimoji="1">
                <a:solidFill>
                  <a:schemeClr val="tx1"/>
                </a:solidFill>
                <a:latin typeface="Calibri" charset="0"/>
                <a:ea typeface="宋体" charset="0"/>
              </a:defRPr>
            </a:lvl3pPr>
            <a:lvl4pPr marL="1200134" indent="-171447">
              <a:defRPr kumimoji="1">
                <a:solidFill>
                  <a:schemeClr val="tx1"/>
                </a:solidFill>
                <a:latin typeface="Calibri" charset="0"/>
                <a:ea typeface="宋体" charset="0"/>
              </a:defRPr>
            </a:lvl4pPr>
            <a:lvl5pPr marL="1543030" indent="-171447">
              <a:defRPr kumimoji="1">
                <a:solidFill>
                  <a:schemeClr val="tx1"/>
                </a:solidFill>
                <a:latin typeface="Calibri" charset="0"/>
                <a:ea typeface="宋体" charset="0"/>
              </a:defRPr>
            </a:lvl5pPr>
            <a:lvl6pPr marL="1885925" indent="-171447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宋体" charset="0"/>
              </a:defRPr>
            </a:lvl6pPr>
            <a:lvl7pPr marL="2228820" indent="-171447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宋体" charset="0"/>
              </a:defRPr>
            </a:lvl7pPr>
            <a:lvl8pPr marL="2571716" indent="-171447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宋体" charset="0"/>
              </a:defRPr>
            </a:lvl8pPr>
            <a:lvl9pPr marL="2914612" indent="-171447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宋体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D67750D-3371-704C-9CF1-3900646944B5}" type="slidenum">
              <a:rPr kumimoji="0" lang="en-US" altLang="zh-CN" sz="105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kumimoji="0" lang="en-US" altLang="zh-CN" sz="10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269" name="矩形 10"/>
          <p:cNvSpPr>
            <a:spLocks noChangeArrowheads="1"/>
          </p:cNvSpPr>
          <p:nvPr/>
        </p:nvSpPr>
        <p:spPr bwMode="auto">
          <a:xfrm>
            <a:off x="4071931" y="1443010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342896"/>
            <a:endParaRPr lang="zh-CN" alt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45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矩形 10"/>
          <p:cNvSpPr>
            <a:spLocks noChangeArrowheads="1"/>
          </p:cNvSpPr>
          <p:nvPr/>
        </p:nvSpPr>
        <p:spPr bwMode="auto">
          <a:xfrm>
            <a:off x="4071931" y="1443010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342896"/>
            <a:endParaRPr lang="zh-CN" altLang="en-US" sz="1350">
              <a:solidFill>
                <a:prstClr val="black"/>
              </a:solidFill>
            </a:endParaRPr>
          </a:p>
        </p:txBody>
      </p:sp>
      <p:pic>
        <p:nvPicPr>
          <p:cNvPr id="11270" name="图片 11" descr="屏幕快照 2015-08-25 下午10.49.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18" y="3154258"/>
            <a:ext cx="3924219" cy="2764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12"/>
          <p:cNvSpPr txBox="1"/>
          <p:nvPr/>
        </p:nvSpPr>
        <p:spPr>
          <a:xfrm>
            <a:off x="643018" y="1923987"/>
            <a:ext cx="3924219" cy="1152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42896">
              <a:defRPr/>
            </a:pPr>
            <a:r>
              <a:rPr lang="en-US" altLang="zh-CN" sz="1723" b="1" dirty="0">
                <a:solidFill>
                  <a:srgbClr val="FF0000"/>
                </a:solidFill>
                <a:cs typeface="Times New Roman"/>
              </a:rPr>
              <a:t>IC348:</a:t>
            </a:r>
            <a:r>
              <a:rPr lang="zh-CN" altLang="en-US" sz="1723" b="1" dirty="0">
                <a:solidFill>
                  <a:prstClr val="black"/>
                </a:solidFill>
                <a:cs typeface="Times New Roman"/>
              </a:rPr>
              <a:t>   </a:t>
            </a:r>
            <a:r>
              <a:rPr lang="en-US" altLang="zh-CN" sz="1723" dirty="0">
                <a:solidFill>
                  <a:prstClr val="black"/>
                </a:solidFill>
                <a:cs typeface="Times New Roman"/>
              </a:rPr>
              <a:t>(</a:t>
            </a:r>
            <a:r>
              <a:rPr lang="en-US" altLang="zh-CN" sz="1723" i="1" dirty="0" err="1">
                <a:solidFill>
                  <a:prstClr val="black"/>
                </a:solidFill>
                <a:cs typeface="Times New Roman"/>
              </a:rPr>
              <a:t>l,b</a:t>
            </a:r>
            <a:r>
              <a:rPr lang="en-US" altLang="zh-CN" sz="1723" dirty="0">
                <a:solidFill>
                  <a:prstClr val="black"/>
                </a:solidFill>
                <a:cs typeface="Times New Roman"/>
              </a:rPr>
              <a:t>)</a:t>
            </a:r>
            <a:r>
              <a:rPr lang="zh-CN" altLang="en-US" sz="1723" dirty="0">
                <a:solidFill>
                  <a:prstClr val="black"/>
                </a:solidFill>
                <a:cs typeface="Times New Roman"/>
              </a:rPr>
              <a:t> </a:t>
            </a:r>
            <a:r>
              <a:rPr lang="en-US" altLang="zh-CN" sz="1723" dirty="0">
                <a:solidFill>
                  <a:prstClr val="black"/>
                </a:solidFill>
                <a:cs typeface="Times New Roman"/>
              </a:rPr>
              <a:t>=</a:t>
            </a:r>
            <a:r>
              <a:rPr lang="zh-CN" altLang="en-US" sz="1723" dirty="0">
                <a:solidFill>
                  <a:prstClr val="black"/>
                </a:solidFill>
                <a:cs typeface="Times New Roman"/>
              </a:rPr>
              <a:t> </a:t>
            </a:r>
            <a:r>
              <a:rPr lang="en-US" altLang="zh-CN" sz="1723" dirty="0">
                <a:solidFill>
                  <a:prstClr val="black"/>
                </a:solidFill>
                <a:cs typeface="Times New Roman"/>
              </a:rPr>
              <a:t>(160.50,</a:t>
            </a:r>
            <a:r>
              <a:rPr lang="zh-CN" altLang="en-US" sz="1723" dirty="0">
                <a:solidFill>
                  <a:prstClr val="black"/>
                </a:solidFill>
                <a:cs typeface="Times New Roman"/>
              </a:rPr>
              <a:t> </a:t>
            </a:r>
            <a:r>
              <a:rPr lang="zh-CN" altLang="zh-CN" sz="1723" dirty="0">
                <a:solidFill>
                  <a:prstClr val="black"/>
                </a:solidFill>
                <a:cs typeface="Times New Roman"/>
              </a:rPr>
              <a:t>-</a:t>
            </a:r>
            <a:r>
              <a:rPr lang="en-US" altLang="zh-CN" sz="1723" dirty="0">
                <a:solidFill>
                  <a:prstClr val="black"/>
                </a:solidFill>
                <a:cs typeface="Times New Roman"/>
              </a:rPr>
              <a:t>17.81)</a:t>
            </a:r>
            <a:endParaRPr lang="en-US" altLang="zh-CN" sz="1723" b="1" dirty="0">
              <a:solidFill>
                <a:prstClr val="black"/>
              </a:solidFill>
              <a:cs typeface="Times New Roman"/>
            </a:endParaRPr>
          </a:p>
          <a:p>
            <a:pPr marL="257172" indent="-257172" defTabSz="342896">
              <a:buFont typeface="Symbol" charset="2"/>
              <a:buChar char="-"/>
              <a:defRPr/>
            </a:pPr>
            <a:r>
              <a:rPr lang="en-US" altLang="zh-CN" sz="1723" dirty="0">
                <a:solidFill>
                  <a:prstClr val="black"/>
                </a:solidFill>
                <a:cs typeface="Times New Roman"/>
              </a:rPr>
              <a:t>3746</a:t>
            </a:r>
            <a:r>
              <a:rPr lang="zh-CN" altLang="en-US" sz="1723" dirty="0">
                <a:solidFill>
                  <a:prstClr val="black"/>
                </a:solidFill>
                <a:cs typeface="Times New Roman"/>
              </a:rPr>
              <a:t> </a:t>
            </a:r>
            <a:r>
              <a:rPr lang="en-US" altLang="zh-CN" sz="1723" dirty="0">
                <a:solidFill>
                  <a:prstClr val="black"/>
                </a:solidFill>
                <a:cs typeface="Times New Roman"/>
              </a:rPr>
              <a:t> points</a:t>
            </a:r>
            <a:r>
              <a:rPr lang="zh-CN" altLang="en-US" sz="1723" dirty="0">
                <a:solidFill>
                  <a:prstClr val="black"/>
                </a:solidFill>
                <a:cs typeface="Times New Roman"/>
              </a:rPr>
              <a:t> </a:t>
            </a:r>
            <a:r>
              <a:rPr lang="en-US" altLang="zh-CN" sz="1723" dirty="0">
                <a:solidFill>
                  <a:prstClr val="black"/>
                </a:solidFill>
                <a:cs typeface="Times New Roman"/>
              </a:rPr>
              <a:t>from</a:t>
            </a:r>
            <a:r>
              <a:rPr lang="zh-CN" altLang="en-US" sz="1723" dirty="0">
                <a:solidFill>
                  <a:prstClr val="black"/>
                </a:solidFill>
                <a:cs typeface="Times New Roman"/>
              </a:rPr>
              <a:t> </a:t>
            </a:r>
            <a:r>
              <a:rPr lang="en-US" altLang="zh-CN" sz="1723" dirty="0">
                <a:solidFill>
                  <a:prstClr val="black"/>
                </a:solidFill>
                <a:cs typeface="Times New Roman"/>
              </a:rPr>
              <a:t>2MASS;</a:t>
            </a:r>
            <a:r>
              <a:rPr lang="zh-CN" altLang="en-US" sz="1723" dirty="0">
                <a:solidFill>
                  <a:prstClr val="black"/>
                </a:solidFill>
                <a:cs typeface="Times New Roman"/>
              </a:rPr>
              <a:t> </a:t>
            </a:r>
            <a:r>
              <a:rPr lang="en-US" altLang="zh-CN" sz="1723" dirty="0">
                <a:solidFill>
                  <a:prstClr val="black"/>
                </a:solidFill>
                <a:cs typeface="Times New Roman"/>
              </a:rPr>
              <a:t> 	</a:t>
            </a:r>
            <a:r>
              <a:rPr lang="zh-CN" altLang="en-US" sz="1723" dirty="0">
                <a:solidFill>
                  <a:prstClr val="black"/>
                </a:solidFill>
                <a:cs typeface="Times New Roman"/>
              </a:rPr>
              <a:t> </a:t>
            </a:r>
            <a:r>
              <a:rPr lang="en-US" altLang="zh-CN" sz="1723" dirty="0">
                <a:solidFill>
                  <a:prstClr val="black"/>
                </a:solidFill>
                <a:cs typeface="Times New Roman"/>
              </a:rPr>
              <a:t>(</a:t>
            </a:r>
            <a:r>
              <a:rPr lang="en-US" altLang="zh-CN" sz="1723" dirty="0">
                <a:solidFill>
                  <a:srgbClr val="0000FF"/>
                </a:solidFill>
                <a:cs typeface="Times New Roman"/>
              </a:rPr>
              <a:t>NIR</a:t>
            </a:r>
            <a:r>
              <a:rPr lang="en-US" altLang="zh-CN" sz="1723" dirty="0">
                <a:solidFill>
                  <a:prstClr val="black"/>
                </a:solidFill>
                <a:cs typeface="Times New Roman"/>
              </a:rPr>
              <a:t>)</a:t>
            </a:r>
          </a:p>
          <a:p>
            <a:pPr marL="257172" indent="-257172" defTabSz="342896">
              <a:buFont typeface="Symbol" charset="2"/>
              <a:buChar char="-"/>
              <a:defRPr/>
            </a:pPr>
            <a:r>
              <a:rPr lang="en-US" altLang="zh-CN" sz="1723" dirty="0">
                <a:solidFill>
                  <a:prstClr val="black"/>
                </a:solidFill>
                <a:cs typeface="Times New Roman"/>
              </a:rPr>
              <a:t>350</a:t>
            </a:r>
            <a:r>
              <a:rPr lang="zh-CN" altLang="en-US" sz="1723" dirty="0">
                <a:solidFill>
                  <a:prstClr val="black"/>
                </a:solidFill>
                <a:cs typeface="Times New Roman"/>
              </a:rPr>
              <a:t> </a:t>
            </a:r>
            <a:r>
              <a:rPr lang="en-US" altLang="zh-CN" sz="1723" dirty="0">
                <a:solidFill>
                  <a:prstClr val="black"/>
                </a:solidFill>
                <a:cs typeface="Times New Roman"/>
              </a:rPr>
              <a:t> </a:t>
            </a:r>
            <a:r>
              <a:rPr lang="zh-CN" altLang="en-US" sz="1723" dirty="0">
                <a:solidFill>
                  <a:prstClr val="black"/>
                </a:solidFill>
                <a:cs typeface="Times New Roman"/>
              </a:rPr>
              <a:t> </a:t>
            </a:r>
            <a:r>
              <a:rPr lang="en-US" altLang="zh-CN" sz="1723" dirty="0">
                <a:solidFill>
                  <a:prstClr val="black"/>
                </a:solidFill>
                <a:cs typeface="Times New Roman"/>
              </a:rPr>
              <a:t>PM</a:t>
            </a:r>
            <a:r>
              <a:rPr lang="zh-CN" altLang="en-US" sz="1723" dirty="0">
                <a:solidFill>
                  <a:prstClr val="black"/>
                </a:solidFill>
                <a:cs typeface="Times New Roman"/>
              </a:rPr>
              <a:t>：</a:t>
            </a:r>
            <a:r>
              <a:rPr lang="en-US" altLang="zh-CN" sz="1723" dirty="0">
                <a:solidFill>
                  <a:prstClr val="black"/>
                </a:solidFill>
                <a:cs typeface="Times New Roman"/>
              </a:rPr>
              <a:t>UCAC4;</a:t>
            </a:r>
            <a:r>
              <a:rPr lang="zh-CN" altLang="en-US" sz="1723" dirty="0">
                <a:solidFill>
                  <a:prstClr val="black"/>
                </a:solidFill>
                <a:cs typeface="Times New Roman"/>
              </a:rPr>
              <a:t> </a:t>
            </a:r>
            <a:r>
              <a:rPr lang="en-US" altLang="zh-CN" sz="1723" dirty="0">
                <a:solidFill>
                  <a:prstClr val="black"/>
                </a:solidFill>
                <a:cs typeface="Times New Roman"/>
              </a:rPr>
              <a:t>			</a:t>
            </a:r>
            <a:r>
              <a:rPr lang="zh-CN" altLang="en-US" sz="1723" dirty="0">
                <a:solidFill>
                  <a:prstClr val="black"/>
                </a:solidFill>
                <a:cs typeface="Times New Roman"/>
              </a:rPr>
              <a:t> </a:t>
            </a:r>
            <a:r>
              <a:rPr lang="en-US" altLang="zh-CN" sz="1723" dirty="0">
                <a:solidFill>
                  <a:prstClr val="black"/>
                </a:solidFill>
                <a:cs typeface="Times New Roman"/>
              </a:rPr>
              <a:t>(</a:t>
            </a:r>
            <a:r>
              <a:rPr lang="en-US" altLang="zh-CN" sz="1723" dirty="0">
                <a:solidFill>
                  <a:srgbClr val="008000"/>
                </a:solidFill>
                <a:cs typeface="Times New Roman"/>
              </a:rPr>
              <a:t>Opt.</a:t>
            </a:r>
            <a:r>
              <a:rPr lang="en-US" altLang="zh-CN" sz="1723" dirty="0">
                <a:solidFill>
                  <a:prstClr val="black"/>
                </a:solidFill>
                <a:cs typeface="Times New Roman"/>
              </a:rPr>
              <a:t>)</a:t>
            </a:r>
          </a:p>
          <a:p>
            <a:pPr marL="257172" indent="-257172" defTabSz="342896">
              <a:buFont typeface="Symbol" charset="2"/>
              <a:buChar char="-"/>
              <a:defRPr/>
            </a:pPr>
            <a:r>
              <a:rPr lang="en-US" altLang="zh-CN" sz="1723" dirty="0">
                <a:solidFill>
                  <a:prstClr val="black"/>
                </a:solidFill>
                <a:cs typeface="Times New Roman"/>
              </a:rPr>
              <a:t>100</a:t>
            </a:r>
            <a:r>
              <a:rPr lang="zh-CN" altLang="en-US" sz="1723" dirty="0">
                <a:solidFill>
                  <a:prstClr val="black"/>
                </a:solidFill>
                <a:cs typeface="Times New Roman"/>
              </a:rPr>
              <a:t> </a:t>
            </a:r>
            <a:r>
              <a:rPr lang="en-US" altLang="zh-CN" sz="1723" dirty="0">
                <a:solidFill>
                  <a:prstClr val="black"/>
                </a:solidFill>
                <a:cs typeface="Times New Roman"/>
              </a:rPr>
              <a:t> </a:t>
            </a:r>
            <a:r>
              <a:rPr lang="zh-CN" altLang="en-US" sz="1723" dirty="0">
                <a:solidFill>
                  <a:prstClr val="black"/>
                </a:solidFill>
                <a:cs typeface="Times New Roman"/>
              </a:rPr>
              <a:t> </a:t>
            </a:r>
            <a:r>
              <a:rPr lang="en-US" altLang="zh-CN" sz="1723" dirty="0">
                <a:solidFill>
                  <a:prstClr val="black"/>
                </a:solidFill>
                <a:cs typeface="Times New Roman"/>
              </a:rPr>
              <a:t>RV</a:t>
            </a:r>
            <a:r>
              <a:rPr lang="zh-CN" altLang="en-US" sz="1723" dirty="0">
                <a:solidFill>
                  <a:prstClr val="black"/>
                </a:solidFill>
                <a:cs typeface="Times New Roman"/>
              </a:rPr>
              <a:t> </a:t>
            </a:r>
            <a:r>
              <a:rPr lang="zh-CN" altLang="zh-CN" sz="1723" dirty="0">
                <a:solidFill>
                  <a:prstClr val="black"/>
                </a:solidFill>
                <a:cs typeface="Times New Roman"/>
              </a:rPr>
              <a:t>：</a:t>
            </a:r>
            <a:r>
              <a:rPr lang="en-US" altLang="zh-CN" sz="1723" dirty="0">
                <a:solidFill>
                  <a:prstClr val="black"/>
                </a:solidFill>
                <a:cs typeface="Times New Roman"/>
              </a:rPr>
              <a:t>LAMOST</a:t>
            </a:r>
            <a:r>
              <a:rPr lang="zh-CN" altLang="en-US" sz="1723" dirty="0">
                <a:solidFill>
                  <a:prstClr val="black"/>
                </a:solidFill>
                <a:cs typeface="Times New Roman"/>
              </a:rPr>
              <a:t> </a:t>
            </a:r>
            <a:r>
              <a:rPr lang="en-US" altLang="zh-CN" sz="1723" dirty="0">
                <a:solidFill>
                  <a:prstClr val="black"/>
                </a:solidFill>
                <a:cs typeface="Times New Roman"/>
              </a:rPr>
              <a:t>+</a:t>
            </a:r>
            <a:r>
              <a:rPr lang="zh-CN" altLang="en-US" sz="1723" dirty="0">
                <a:solidFill>
                  <a:prstClr val="black"/>
                </a:solidFill>
                <a:cs typeface="Times New Roman"/>
              </a:rPr>
              <a:t> </a:t>
            </a:r>
            <a:r>
              <a:rPr lang="en-US" altLang="zh-CN" sz="1723" dirty="0">
                <a:solidFill>
                  <a:prstClr val="black"/>
                </a:solidFill>
                <a:cs typeface="Times New Roman"/>
              </a:rPr>
              <a:t>Literature	</a:t>
            </a:r>
            <a:r>
              <a:rPr lang="zh-CN" altLang="en-US" sz="1723" dirty="0">
                <a:solidFill>
                  <a:prstClr val="black"/>
                </a:solidFill>
                <a:cs typeface="Times New Roman"/>
              </a:rPr>
              <a:t> </a:t>
            </a:r>
            <a:r>
              <a:rPr lang="en-US" altLang="zh-CN" sz="1723" dirty="0">
                <a:solidFill>
                  <a:prstClr val="black"/>
                </a:solidFill>
                <a:cs typeface="Times New Roman"/>
              </a:rPr>
              <a:t>(</a:t>
            </a:r>
            <a:r>
              <a:rPr lang="en-US" altLang="zh-CN" sz="1723" dirty="0">
                <a:solidFill>
                  <a:srgbClr val="FF0000"/>
                </a:solidFill>
                <a:cs typeface="Times New Roman"/>
              </a:rPr>
              <a:t>Opt.</a:t>
            </a:r>
            <a:r>
              <a:rPr lang="en-US" altLang="zh-CN" sz="1723" dirty="0">
                <a:solidFill>
                  <a:prstClr val="black"/>
                </a:solidFill>
                <a:cs typeface="Times New Roman"/>
              </a:rPr>
              <a:t>)</a:t>
            </a:r>
            <a:endParaRPr lang="zh-CN" altLang="en-US" sz="1723" dirty="0">
              <a:solidFill>
                <a:prstClr val="black"/>
              </a:solidFill>
              <a:cs typeface="Times New Roman"/>
            </a:endParaRPr>
          </a:p>
        </p:txBody>
      </p:sp>
      <p:pic>
        <p:nvPicPr>
          <p:cNvPr id="11272" name="图片 13" descr="屏幕快照 2015-08-25 下午4.30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486" y="1914827"/>
            <a:ext cx="3856316" cy="2853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文本框 14"/>
          <p:cNvSpPr txBox="1">
            <a:spLocks noChangeArrowheads="1"/>
          </p:cNvSpPr>
          <p:nvPr/>
        </p:nvSpPr>
        <p:spPr bwMode="auto">
          <a:xfrm>
            <a:off x="5283910" y="4959923"/>
            <a:ext cx="3618799" cy="1003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charset="0"/>
                <a:ea typeface="宋体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charset="0"/>
                <a:ea typeface="宋体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charset="0"/>
                <a:ea typeface="宋体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宋体" charset="0"/>
              </a:defRPr>
            </a:lvl9pPr>
          </a:lstStyle>
          <a:p>
            <a:pPr defTabSz="342896">
              <a:spcAft>
                <a:spcPts val="861"/>
              </a:spcAft>
            </a:pPr>
            <a:r>
              <a:rPr lang="en-US" altLang="zh-CN" sz="1723" i="1" dirty="0" err="1">
                <a:solidFill>
                  <a:prstClr val="black"/>
                </a:solidFill>
                <a:latin typeface="+mn-lt"/>
                <a:cs typeface="Times New Roman" charset="0"/>
              </a:rPr>
              <a:t>v</a:t>
            </a:r>
            <a:r>
              <a:rPr lang="en-US" altLang="zh-CN" sz="1723" baseline="-25000" dirty="0" err="1">
                <a:solidFill>
                  <a:prstClr val="black"/>
                </a:solidFill>
                <a:latin typeface="+mn-lt"/>
                <a:cs typeface="Times New Roman" charset="0"/>
              </a:rPr>
              <a:t>C</a:t>
            </a:r>
            <a:r>
              <a:rPr lang="zh-CN" altLang="en-US" sz="1723" dirty="0">
                <a:solidFill>
                  <a:prstClr val="black"/>
                </a:solidFill>
                <a:latin typeface="+mn-lt"/>
                <a:cs typeface="Times New Roman" charset="0"/>
              </a:rPr>
              <a:t> </a:t>
            </a:r>
            <a:r>
              <a:rPr lang="en-US" altLang="zh-CN" sz="1723" dirty="0">
                <a:solidFill>
                  <a:prstClr val="black"/>
                </a:solidFill>
                <a:latin typeface="+mn-lt"/>
                <a:cs typeface="Times New Roman" charset="0"/>
              </a:rPr>
              <a:t>=</a:t>
            </a:r>
            <a:r>
              <a:rPr lang="zh-CN" altLang="en-US" sz="1723" dirty="0">
                <a:solidFill>
                  <a:prstClr val="black"/>
                </a:solidFill>
                <a:latin typeface="+mn-lt"/>
                <a:cs typeface="Times New Roman" charset="0"/>
              </a:rPr>
              <a:t>    </a:t>
            </a:r>
            <a:r>
              <a:rPr lang="en-US" altLang="zh-CN" sz="1723" dirty="0">
                <a:solidFill>
                  <a:prstClr val="black"/>
                </a:solidFill>
                <a:latin typeface="+mn-lt"/>
                <a:cs typeface="Times New Roman" charset="0"/>
              </a:rPr>
              <a:t>9.5</a:t>
            </a:r>
            <a:r>
              <a:rPr lang="zh-CN" altLang="en-US" sz="1723" dirty="0">
                <a:solidFill>
                  <a:prstClr val="black"/>
                </a:solidFill>
                <a:latin typeface="+mn-lt"/>
                <a:cs typeface="Times New Roman" charset="0"/>
              </a:rPr>
              <a:t> </a:t>
            </a:r>
            <a:r>
              <a:rPr lang="en-US" altLang="zh-CN" sz="1723" dirty="0">
                <a:solidFill>
                  <a:prstClr val="black"/>
                </a:solidFill>
                <a:latin typeface="+mn-lt"/>
                <a:cs typeface="Times New Roman" charset="0"/>
              </a:rPr>
              <a:t>±</a:t>
            </a:r>
            <a:r>
              <a:rPr lang="zh-CN" altLang="en-US" sz="1723" dirty="0">
                <a:solidFill>
                  <a:prstClr val="black"/>
                </a:solidFill>
                <a:latin typeface="+mn-lt"/>
                <a:cs typeface="Times New Roman" charset="0"/>
              </a:rPr>
              <a:t> </a:t>
            </a:r>
            <a:r>
              <a:rPr lang="en-US" altLang="zh-CN" sz="1723" dirty="0">
                <a:solidFill>
                  <a:prstClr val="black"/>
                </a:solidFill>
                <a:latin typeface="+mn-lt"/>
                <a:cs typeface="Times New Roman" charset="0"/>
              </a:rPr>
              <a:t>2.3</a:t>
            </a:r>
            <a:r>
              <a:rPr lang="zh-CN" altLang="en-US" sz="1723" dirty="0">
                <a:solidFill>
                  <a:prstClr val="black"/>
                </a:solidFill>
                <a:latin typeface="+mn-lt"/>
                <a:cs typeface="Times New Roman" charset="0"/>
              </a:rPr>
              <a:t>， </a:t>
            </a:r>
            <a:r>
              <a:rPr lang="en-US" altLang="zh-CN" sz="1723" i="1" dirty="0" err="1">
                <a:solidFill>
                  <a:prstClr val="black"/>
                </a:solidFill>
                <a:latin typeface="+mn-lt"/>
                <a:cs typeface="Times New Roman" charset="0"/>
              </a:rPr>
              <a:t>v</a:t>
            </a:r>
            <a:r>
              <a:rPr lang="en-US" altLang="zh-CN" sz="1723" baseline="-25000" dirty="0" err="1">
                <a:solidFill>
                  <a:prstClr val="black"/>
                </a:solidFill>
                <a:latin typeface="+mn-lt"/>
                <a:cs typeface="Times New Roman" charset="0"/>
              </a:rPr>
              <a:t>F</a:t>
            </a:r>
            <a:r>
              <a:rPr lang="zh-CN" altLang="en-US" sz="1723" baseline="-25000" dirty="0">
                <a:solidFill>
                  <a:prstClr val="black"/>
                </a:solidFill>
                <a:latin typeface="+mn-lt"/>
                <a:cs typeface="Times New Roman" charset="0"/>
              </a:rPr>
              <a:t> </a:t>
            </a:r>
            <a:r>
              <a:rPr lang="en-US" altLang="zh-CN" sz="1723" dirty="0">
                <a:solidFill>
                  <a:prstClr val="black"/>
                </a:solidFill>
                <a:latin typeface="+mn-lt"/>
                <a:cs typeface="Times New Roman" charset="0"/>
              </a:rPr>
              <a:t>=</a:t>
            </a:r>
            <a:r>
              <a:rPr lang="zh-CN" altLang="en-US" sz="1723" dirty="0">
                <a:solidFill>
                  <a:prstClr val="black"/>
                </a:solidFill>
                <a:latin typeface="+mn-lt"/>
                <a:cs typeface="Times New Roman" charset="0"/>
              </a:rPr>
              <a:t> </a:t>
            </a:r>
            <a:r>
              <a:rPr lang="en-US" altLang="zh-CN" sz="1723" dirty="0">
                <a:solidFill>
                  <a:prstClr val="black"/>
                </a:solidFill>
                <a:latin typeface="+mn-lt"/>
                <a:cs typeface="Times New Roman" charset="0"/>
              </a:rPr>
              <a:t>-10.1</a:t>
            </a:r>
            <a:r>
              <a:rPr lang="zh-CN" altLang="en-US" sz="1723" dirty="0">
                <a:solidFill>
                  <a:prstClr val="black"/>
                </a:solidFill>
                <a:latin typeface="+mn-lt"/>
                <a:cs typeface="Times New Roman" charset="0"/>
              </a:rPr>
              <a:t> </a:t>
            </a:r>
            <a:r>
              <a:rPr lang="en-US" altLang="zh-CN" sz="1723" dirty="0">
                <a:solidFill>
                  <a:prstClr val="black"/>
                </a:solidFill>
                <a:latin typeface="+mn-lt"/>
                <a:cs typeface="Times New Roman" charset="0"/>
              </a:rPr>
              <a:t>±</a:t>
            </a:r>
            <a:r>
              <a:rPr lang="zh-CN" altLang="en-US" sz="1723" dirty="0">
                <a:solidFill>
                  <a:prstClr val="black"/>
                </a:solidFill>
                <a:latin typeface="+mn-lt"/>
                <a:cs typeface="Times New Roman" charset="0"/>
              </a:rPr>
              <a:t> </a:t>
            </a:r>
            <a:r>
              <a:rPr lang="en-US" altLang="zh-CN" sz="1723" dirty="0">
                <a:solidFill>
                  <a:prstClr val="black"/>
                </a:solidFill>
                <a:latin typeface="+mn-lt"/>
                <a:cs typeface="Times New Roman" charset="0"/>
              </a:rPr>
              <a:t>4.0</a:t>
            </a:r>
          </a:p>
          <a:p>
            <a:pPr defTabSz="342896">
              <a:spcAft>
                <a:spcPts val="861"/>
              </a:spcAft>
            </a:pPr>
            <a:r>
              <a:rPr lang="en-US" altLang="zh-CN" sz="1723" i="1" dirty="0">
                <a:solidFill>
                  <a:prstClr val="black"/>
                </a:solidFill>
                <a:latin typeface="+mn-lt"/>
                <a:cs typeface="Times New Roman" charset="0"/>
              </a:rPr>
              <a:t>t</a:t>
            </a:r>
            <a:r>
              <a:rPr lang="zh-CN" altLang="en-US" sz="1723" dirty="0">
                <a:solidFill>
                  <a:prstClr val="black"/>
                </a:solidFill>
                <a:latin typeface="+mn-lt"/>
                <a:cs typeface="Times New Roman" charset="0"/>
              </a:rPr>
              <a:t> </a:t>
            </a:r>
            <a:r>
              <a:rPr lang="en-US" altLang="zh-CN" sz="1723" dirty="0">
                <a:solidFill>
                  <a:prstClr val="black"/>
                </a:solidFill>
                <a:latin typeface="+mn-lt"/>
                <a:cs typeface="Times New Roman" charset="0"/>
              </a:rPr>
              <a:t>~ 6.0 My</a:t>
            </a:r>
            <a:r>
              <a:rPr lang="zh-CN" altLang="en-US" sz="1723" dirty="0">
                <a:solidFill>
                  <a:prstClr val="black"/>
                </a:solidFill>
                <a:latin typeface="+mn-lt"/>
                <a:cs typeface="Times New Roman" charset="0"/>
              </a:rPr>
              <a:t>，</a:t>
            </a:r>
            <a:r>
              <a:rPr lang="en-US" altLang="zh-CN" sz="1723" i="1" dirty="0">
                <a:solidFill>
                  <a:prstClr val="black"/>
                </a:solidFill>
                <a:latin typeface="+mn-lt"/>
                <a:cs typeface="Times New Roman" charset="0"/>
              </a:rPr>
              <a:t>D</a:t>
            </a:r>
            <a:r>
              <a:rPr lang="zh-CN" altLang="en-US" sz="1723" i="1" dirty="0">
                <a:solidFill>
                  <a:prstClr val="black"/>
                </a:solidFill>
                <a:latin typeface="+mn-lt"/>
                <a:cs typeface="Times New Roman" charset="0"/>
              </a:rPr>
              <a:t> </a:t>
            </a:r>
            <a:r>
              <a:rPr lang="en-US" altLang="zh-CN" sz="1723" dirty="0">
                <a:solidFill>
                  <a:prstClr val="black"/>
                </a:solidFill>
                <a:latin typeface="+mn-lt"/>
                <a:cs typeface="Times New Roman" charset="0"/>
              </a:rPr>
              <a:t>~ 400pc</a:t>
            </a:r>
            <a:r>
              <a:rPr lang="zh-CN" altLang="en-US" sz="1723" dirty="0">
                <a:solidFill>
                  <a:prstClr val="black"/>
                </a:solidFill>
                <a:latin typeface="+mn-lt"/>
                <a:cs typeface="Times New Roman" charset="0"/>
              </a:rPr>
              <a:t>，</a:t>
            </a:r>
            <a:r>
              <a:rPr lang="en-US" altLang="zh-CN" sz="1723" i="1" dirty="0">
                <a:solidFill>
                  <a:prstClr val="black"/>
                </a:solidFill>
                <a:latin typeface="+mn-lt"/>
                <a:cs typeface="Times New Roman" charset="0"/>
              </a:rPr>
              <a:t>A</a:t>
            </a:r>
            <a:r>
              <a:rPr lang="en-US" altLang="zh-CN" sz="1723" baseline="-25000" dirty="0">
                <a:solidFill>
                  <a:prstClr val="black"/>
                </a:solidFill>
                <a:latin typeface="+mn-lt"/>
                <a:cs typeface="Times New Roman" charset="0"/>
              </a:rPr>
              <a:t>V</a:t>
            </a:r>
            <a:r>
              <a:rPr lang="en-US" altLang="zh-CN" sz="1723" dirty="0">
                <a:solidFill>
                  <a:prstClr val="black"/>
                </a:solidFill>
                <a:latin typeface="+mn-lt"/>
                <a:cs typeface="Times New Roman" charset="0"/>
              </a:rPr>
              <a:t> ~</a:t>
            </a:r>
            <a:r>
              <a:rPr lang="zh-CN" altLang="en-US" sz="1723" dirty="0">
                <a:solidFill>
                  <a:prstClr val="black"/>
                </a:solidFill>
                <a:latin typeface="+mn-lt"/>
                <a:cs typeface="Times New Roman" charset="0"/>
              </a:rPr>
              <a:t> </a:t>
            </a:r>
            <a:r>
              <a:rPr lang="en-US" altLang="zh-CN" sz="1723" dirty="0">
                <a:solidFill>
                  <a:prstClr val="black"/>
                </a:solidFill>
                <a:latin typeface="+mn-lt"/>
                <a:cs typeface="Times New Roman" charset="0"/>
              </a:rPr>
              <a:t>2</a:t>
            </a:r>
            <a:r>
              <a:rPr lang="zh-CN" altLang="en-US" sz="1723" dirty="0">
                <a:solidFill>
                  <a:prstClr val="black"/>
                </a:solidFill>
                <a:latin typeface="+mn-lt"/>
                <a:cs typeface="Times New Roman" charset="0"/>
              </a:rPr>
              <a:t> </a:t>
            </a:r>
            <a:r>
              <a:rPr lang="en-US" altLang="zh-CN" sz="1723" dirty="0">
                <a:solidFill>
                  <a:prstClr val="black"/>
                </a:solidFill>
                <a:latin typeface="+mn-lt"/>
                <a:cs typeface="Times New Roman" charset="0"/>
              </a:rPr>
              <a:t>-</a:t>
            </a:r>
            <a:r>
              <a:rPr lang="zh-CN" altLang="en-US" sz="1723" dirty="0">
                <a:solidFill>
                  <a:prstClr val="black"/>
                </a:solidFill>
                <a:latin typeface="+mn-lt"/>
                <a:cs typeface="Times New Roman" charset="0"/>
              </a:rPr>
              <a:t> </a:t>
            </a:r>
            <a:r>
              <a:rPr lang="en-US" altLang="zh-CN" sz="1723" dirty="0">
                <a:solidFill>
                  <a:prstClr val="black"/>
                </a:solidFill>
                <a:latin typeface="+mn-lt"/>
                <a:cs typeface="Times New Roman" charset="0"/>
              </a:rPr>
              <a:t>8 mag</a:t>
            </a:r>
            <a:endParaRPr lang="zh-CN" altLang="en-US" sz="1723" dirty="0">
              <a:solidFill>
                <a:prstClr val="black"/>
              </a:solidFill>
              <a:latin typeface="+mn-lt"/>
              <a:cs typeface="Times New Roman" charset="0"/>
            </a:endParaRPr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457201" y="1063196"/>
            <a:ext cx="8229601" cy="65381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zh-CN" altLang="en-US" sz="2872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Heiti SC Light" charset="0"/>
              </a:rPr>
              <a:t>疏散星团物理参数的混合模型解算 </a:t>
            </a:r>
            <a:r>
              <a:rPr lang="en-US" altLang="zh-CN" sz="2872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Heiti SC Light" charset="0"/>
              </a:rPr>
              <a:t>(</a:t>
            </a:r>
            <a:r>
              <a:rPr lang="en-US" altLang="zh-CN" sz="2872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Heiti SC Light" charset="0"/>
              </a:rPr>
              <a:t>1)</a:t>
            </a:r>
            <a:endParaRPr lang="zh-CN" altLang="en-US" sz="2872" b="1" dirty="0">
              <a:latin typeface="楷体" panose="02010609060101010101" pitchFamily="49" charset="-122"/>
              <a:ea typeface="楷体" panose="02010609060101010101" pitchFamily="49" charset="-122"/>
              <a:cs typeface="Heiti SC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90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编号占位符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1pPr>
            <a:lvl2pPr marL="557205" indent="-214310">
              <a:defRPr kumimoji="1">
                <a:solidFill>
                  <a:schemeClr val="tx1"/>
                </a:solidFill>
                <a:latin typeface="Calibri" charset="0"/>
                <a:ea typeface="宋体" charset="0"/>
              </a:defRPr>
            </a:lvl2pPr>
            <a:lvl3pPr marL="857239" indent="-171447">
              <a:defRPr kumimoji="1">
                <a:solidFill>
                  <a:schemeClr val="tx1"/>
                </a:solidFill>
                <a:latin typeface="Calibri" charset="0"/>
                <a:ea typeface="宋体" charset="0"/>
              </a:defRPr>
            </a:lvl3pPr>
            <a:lvl4pPr marL="1200134" indent="-171447">
              <a:defRPr kumimoji="1">
                <a:solidFill>
                  <a:schemeClr val="tx1"/>
                </a:solidFill>
                <a:latin typeface="Calibri" charset="0"/>
                <a:ea typeface="宋体" charset="0"/>
              </a:defRPr>
            </a:lvl4pPr>
            <a:lvl5pPr marL="1543030" indent="-171447">
              <a:defRPr kumimoji="1">
                <a:solidFill>
                  <a:schemeClr val="tx1"/>
                </a:solidFill>
                <a:latin typeface="Calibri" charset="0"/>
                <a:ea typeface="宋体" charset="0"/>
              </a:defRPr>
            </a:lvl5pPr>
            <a:lvl6pPr marL="1885925" indent="-171447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宋体" charset="0"/>
              </a:defRPr>
            </a:lvl6pPr>
            <a:lvl7pPr marL="2228820" indent="-171447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宋体" charset="0"/>
              </a:defRPr>
            </a:lvl7pPr>
            <a:lvl8pPr marL="2571716" indent="-171447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宋体" charset="0"/>
              </a:defRPr>
            </a:lvl8pPr>
            <a:lvl9pPr marL="2914612" indent="-171447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宋体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C5A0F2F-06CC-844C-90A2-BE3E712B006F}" type="slidenum">
              <a:rPr kumimoji="0" lang="en-US" altLang="zh-CN" sz="105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kumimoji="0" lang="en-US" altLang="zh-CN" sz="10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291" name="文本框 1"/>
          <p:cNvSpPr txBox="1">
            <a:spLocks noChangeArrowheads="1"/>
          </p:cNvSpPr>
          <p:nvPr/>
        </p:nvSpPr>
        <p:spPr bwMode="auto">
          <a:xfrm>
            <a:off x="457201" y="2188269"/>
            <a:ext cx="8353964" cy="3195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charset="0"/>
                <a:ea typeface="宋体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charset="0"/>
                <a:ea typeface="宋体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charset="0"/>
                <a:ea typeface="宋体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宋体" charset="0"/>
              </a:defRPr>
            </a:lvl9pPr>
          </a:lstStyle>
          <a:p>
            <a:pPr defTabSz="342896">
              <a:lnSpc>
                <a:spcPts val="3590"/>
              </a:lnSpc>
              <a:spcBef>
                <a:spcPts val="431"/>
              </a:spcBef>
              <a:spcAft>
                <a:spcPts val="861"/>
              </a:spcAft>
            </a:pPr>
            <a:r>
              <a:rPr lang="zh-CN" altLang="en-US" sz="2584" b="1" dirty="0">
                <a:solidFill>
                  <a:prstClr val="black"/>
                </a:solidFill>
                <a:latin typeface="+mn-lt"/>
                <a:ea typeface="楷体" panose="02010609060101010101" pitchFamily="49" charset="-122"/>
                <a:cs typeface="Times New Roman" charset="0"/>
              </a:rPr>
              <a:t>（</a:t>
            </a:r>
            <a:r>
              <a:rPr lang="en-US" altLang="zh-CN" sz="2584" b="1" dirty="0">
                <a:solidFill>
                  <a:prstClr val="black"/>
                </a:solidFill>
                <a:latin typeface="+mn-lt"/>
                <a:ea typeface="楷体" panose="02010609060101010101" pitchFamily="49" charset="-122"/>
                <a:cs typeface="Times New Roman" charset="0"/>
              </a:rPr>
              <a:t>2</a:t>
            </a:r>
            <a:r>
              <a:rPr lang="zh-CN" altLang="en-US" sz="2584" b="1" dirty="0">
                <a:solidFill>
                  <a:prstClr val="black"/>
                </a:solidFill>
                <a:latin typeface="+mn-lt"/>
                <a:ea typeface="楷体" panose="02010609060101010101" pitchFamily="49" charset="-122"/>
                <a:cs typeface="Times New Roman" charset="0"/>
              </a:rPr>
              <a:t>）测光数据混合模型：</a:t>
            </a:r>
            <a:r>
              <a:rPr kumimoji="0" lang="en-US" altLang="zh-CN" sz="2584" dirty="0">
                <a:solidFill>
                  <a:srgbClr val="000000"/>
                </a:solidFill>
                <a:latin typeface="+mn-lt"/>
                <a:ea typeface="楷体" panose="02010609060101010101" pitchFamily="49" charset="-122"/>
                <a:cs typeface="Times New Roman" charset="0"/>
              </a:rPr>
              <a:t>(Li,</a:t>
            </a:r>
            <a:r>
              <a:rPr kumimoji="0" lang="zh-CN" altLang="en-US" sz="2584" dirty="0">
                <a:solidFill>
                  <a:srgbClr val="000000"/>
                </a:solidFill>
                <a:latin typeface="+mn-lt"/>
                <a:ea typeface="楷体" panose="02010609060101010101" pitchFamily="49" charset="-122"/>
              </a:rPr>
              <a:t> </a:t>
            </a:r>
            <a:r>
              <a:rPr kumimoji="0" lang="en-US" altLang="zh-CN" sz="2584" dirty="0">
                <a:solidFill>
                  <a:srgbClr val="000000"/>
                </a:solidFill>
                <a:latin typeface="+mn-lt"/>
                <a:ea typeface="楷体" panose="02010609060101010101" pitchFamily="49" charset="-122"/>
                <a:cs typeface="Times New Roman" charset="0"/>
              </a:rPr>
              <a:t>Shao </a:t>
            </a:r>
            <a:r>
              <a:rPr kumimoji="0" lang="zh-CN" altLang="en-US" sz="2584" dirty="0">
                <a:solidFill>
                  <a:srgbClr val="000000"/>
                </a:solidFill>
                <a:latin typeface="+mn-lt"/>
                <a:ea typeface="楷体" panose="02010609060101010101" pitchFamily="49" charset="-122"/>
              </a:rPr>
              <a:t> </a:t>
            </a:r>
            <a:r>
              <a:rPr kumimoji="0" lang="en-US" altLang="zh-CN" sz="2584" dirty="0">
                <a:solidFill>
                  <a:srgbClr val="000000"/>
                </a:solidFill>
                <a:latin typeface="+mn-lt"/>
                <a:ea typeface="楷体" panose="02010609060101010101" pitchFamily="49" charset="-122"/>
                <a:cs typeface="Times New Roman" charset="0"/>
              </a:rPr>
              <a:t>et.al.</a:t>
            </a:r>
            <a:r>
              <a:rPr kumimoji="0" lang="zh-CN" altLang="en-US" sz="2584" dirty="0">
                <a:solidFill>
                  <a:srgbClr val="000000"/>
                </a:solidFill>
                <a:latin typeface="+mn-lt"/>
                <a:ea typeface="楷体" panose="02010609060101010101" pitchFamily="49" charset="-122"/>
              </a:rPr>
              <a:t> </a:t>
            </a:r>
            <a:r>
              <a:rPr kumimoji="0" lang="en-US" altLang="zh-CN" sz="2584" dirty="0">
                <a:solidFill>
                  <a:srgbClr val="000000"/>
                </a:solidFill>
                <a:latin typeface="+mn-lt"/>
                <a:ea typeface="楷体" panose="02010609060101010101" pitchFamily="49" charset="-122"/>
                <a:cs typeface="Times New Roman" charset="0"/>
              </a:rPr>
              <a:t> in preparation)</a:t>
            </a:r>
          </a:p>
          <a:p>
            <a:pPr marL="857723" lvl="1" indent="-533364" defTabSz="342896">
              <a:lnSpc>
                <a:spcPts val="3590"/>
              </a:lnSpc>
              <a:spcBef>
                <a:spcPts val="431"/>
              </a:spcBef>
              <a:spcAft>
                <a:spcPts val="861"/>
              </a:spcAft>
              <a:buFont typeface="Arial" pitchFamily="34" charset="0"/>
              <a:buChar char="–"/>
            </a:pPr>
            <a:r>
              <a:rPr lang="zh-CN" altLang="en-US" sz="2297" b="1" dirty="0">
                <a:solidFill>
                  <a:prstClr val="black"/>
                </a:solidFill>
                <a:latin typeface="+mn-lt"/>
                <a:ea typeface="楷体" panose="02010609060101010101" pitchFamily="49" charset="-122"/>
                <a:cs typeface="Times New Roman" charset="0"/>
              </a:rPr>
              <a:t>首次直接在没有运动学成员预判的情况下，利用 </a:t>
            </a:r>
            <a:r>
              <a:rPr lang="en-US" altLang="zh-CN" sz="2297" b="1" dirty="0">
                <a:solidFill>
                  <a:prstClr val="black"/>
                </a:solidFill>
                <a:latin typeface="+mn-lt"/>
                <a:ea typeface="楷体" panose="02010609060101010101" pitchFamily="49" charset="-122"/>
                <a:cs typeface="Times New Roman" charset="0"/>
              </a:rPr>
              <a:t>CMD</a:t>
            </a:r>
            <a:r>
              <a:rPr lang="zh-CN" altLang="en-US" sz="2297" b="1" dirty="0">
                <a:solidFill>
                  <a:prstClr val="black"/>
                </a:solidFill>
                <a:latin typeface="+mn-lt"/>
                <a:ea typeface="楷体" panose="02010609060101010101" pitchFamily="49" charset="-122"/>
                <a:cs typeface="Times New Roman" charset="0"/>
              </a:rPr>
              <a:t> 图上的混合分布，解算星团的年龄、距离、金属丰度、消光、质量函数等物理性质；</a:t>
            </a:r>
            <a:endParaRPr lang="en-US" altLang="zh-CN" sz="2297" b="1" dirty="0">
              <a:solidFill>
                <a:prstClr val="black"/>
              </a:solidFill>
              <a:latin typeface="+mn-lt"/>
              <a:ea typeface="楷体" panose="02010609060101010101" pitchFamily="49" charset="-122"/>
              <a:cs typeface="Times New Roman" charset="0"/>
            </a:endParaRPr>
          </a:p>
          <a:p>
            <a:pPr marL="857723" lvl="1" indent="-533364" defTabSz="342896">
              <a:lnSpc>
                <a:spcPts val="3590"/>
              </a:lnSpc>
              <a:spcBef>
                <a:spcPts val="431"/>
              </a:spcBef>
              <a:spcAft>
                <a:spcPts val="861"/>
              </a:spcAft>
              <a:buFont typeface="Arial" pitchFamily="34" charset="0"/>
              <a:buChar char="–"/>
            </a:pPr>
            <a:r>
              <a:rPr lang="zh-CN" altLang="en-US" sz="2584" dirty="0">
                <a:solidFill>
                  <a:prstClr val="black"/>
                </a:solidFill>
                <a:latin typeface="+mn-lt"/>
                <a:ea typeface="楷体" panose="02010609060101010101" pitchFamily="49" charset="-122"/>
                <a:cs typeface="Times New Roman" charset="0"/>
              </a:rPr>
              <a:t>利用贝叶斯方法，创新地使用巡天数据中的场星分布限制团天区的场星模型。</a:t>
            </a:r>
            <a:endParaRPr lang="en-US" altLang="zh-CN" sz="2584" dirty="0">
              <a:solidFill>
                <a:prstClr val="black"/>
              </a:solidFill>
              <a:latin typeface="+mn-lt"/>
              <a:ea typeface="楷体" panose="02010609060101010101" pitchFamily="49" charset="-122"/>
              <a:cs typeface="Times New Roman" charset="0"/>
            </a:endParaRPr>
          </a:p>
        </p:txBody>
      </p:sp>
      <p:sp>
        <p:nvSpPr>
          <p:cNvPr id="12293" name="矩形 10"/>
          <p:cNvSpPr>
            <a:spLocks noChangeArrowheads="1"/>
          </p:cNvSpPr>
          <p:nvPr/>
        </p:nvSpPr>
        <p:spPr bwMode="auto">
          <a:xfrm>
            <a:off x="4071931" y="1443010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342896"/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20" name="标题 1"/>
          <p:cNvSpPr>
            <a:spLocks noGrp="1"/>
          </p:cNvSpPr>
          <p:nvPr>
            <p:ph type="title"/>
          </p:nvPr>
        </p:nvSpPr>
        <p:spPr>
          <a:xfrm>
            <a:off x="435145" y="1253103"/>
            <a:ext cx="8229601" cy="65381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zh-CN" altLang="en-US" sz="2872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Heiti SC Light" charset="0"/>
              </a:rPr>
              <a:t>疏散星团物理参数的混合模型</a:t>
            </a:r>
            <a:r>
              <a:rPr lang="zh-CN" altLang="en-US" sz="2872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Heiti SC Light" charset="0"/>
              </a:rPr>
              <a:t>解 </a:t>
            </a:r>
            <a:r>
              <a:rPr lang="en-US" altLang="zh-CN" sz="2872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Heiti SC Light" charset="0"/>
              </a:rPr>
              <a:t>(2) </a:t>
            </a:r>
            <a:r>
              <a:rPr lang="en-US" altLang="zh-CN" sz="2872" b="1" dirty="0">
                <a:solidFill>
                  <a:srgbClr val="3906BA"/>
                </a:solidFill>
                <a:latin typeface="楷体" panose="02010609060101010101" pitchFamily="49" charset="-122"/>
                <a:ea typeface="楷体" panose="02010609060101010101" pitchFamily="49" charset="-122"/>
                <a:cs typeface="Heiti SC Light" charset="0"/>
              </a:rPr>
              <a:t>(</a:t>
            </a:r>
            <a:r>
              <a:rPr lang="zh-CN" altLang="en-US" sz="2872" b="1" dirty="0">
                <a:solidFill>
                  <a:srgbClr val="3906BA"/>
                </a:solidFill>
                <a:latin typeface="楷体" panose="02010609060101010101" pitchFamily="49" charset="-122"/>
                <a:ea typeface="楷体" panose="02010609060101010101" pitchFamily="49" charset="-122"/>
                <a:cs typeface="Heiti SC Light" charset="0"/>
              </a:rPr>
              <a:t>李璐报告</a:t>
            </a:r>
            <a:r>
              <a:rPr lang="en-US" altLang="zh-CN" sz="2872" b="1" dirty="0">
                <a:solidFill>
                  <a:srgbClr val="3906BA"/>
                </a:solidFill>
                <a:latin typeface="楷体" panose="02010609060101010101" pitchFamily="49" charset="-122"/>
                <a:ea typeface="楷体" panose="02010609060101010101" pitchFamily="49" charset="-122"/>
                <a:cs typeface="Heiti SC Light" charset="0"/>
              </a:rPr>
              <a:t>)</a:t>
            </a:r>
            <a:endParaRPr lang="zh-CN" altLang="en-US" sz="2872" b="1" dirty="0">
              <a:solidFill>
                <a:srgbClr val="3906BA"/>
              </a:solidFill>
              <a:latin typeface="楷体" panose="02010609060101010101" pitchFamily="49" charset="-122"/>
              <a:ea typeface="楷体" panose="02010609060101010101" pitchFamily="49" charset="-122"/>
              <a:cs typeface="Heiti SC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78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矩形 10"/>
          <p:cNvSpPr>
            <a:spLocks noChangeArrowheads="1"/>
          </p:cNvSpPr>
          <p:nvPr/>
        </p:nvSpPr>
        <p:spPr bwMode="auto">
          <a:xfrm>
            <a:off x="4071931" y="1443010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342896"/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12294" name="组 4"/>
          <p:cNvGrpSpPr>
            <a:grpSpLocks/>
          </p:cNvGrpSpPr>
          <p:nvPr/>
        </p:nvGrpSpPr>
        <p:grpSpPr bwMode="auto">
          <a:xfrm>
            <a:off x="457201" y="2187352"/>
            <a:ext cx="3452802" cy="3516322"/>
            <a:chOff x="104337" y="2316103"/>
            <a:chExt cx="3684455" cy="3909705"/>
          </a:xfrm>
        </p:grpSpPr>
        <p:sp>
          <p:nvSpPr>
            <p:cNvPr id="12302" name="文本框 15"/>
            <p:cNvSpPr txBox="1">
              <a:spLocks noChangeArrowheads="1"/>
            </p:cNvSpPr>
            <p:nvPr/>
          </p:nvSpPr>
          <p:spPr bwMode="auto">
            <a:xfrm>
              <a:off x="104337" y="2529827"/>
              <a:ext cx="2687403" cy="1086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defTabSz="342896">
                <a:spcBef>
                  <a:spcPts val="450"/>
                </a:spcBef>
              </a:pPr>
              <a:r>
                <a:rPr lang="en-US" altLang="zh-CN" sz="1200" b="1" dirty="0">
                  <a:solidFill>
                    <a:prstClr val="black"/>
                  </a:solidFill>
                  <a:latin typeface="Times New Roman" charset="0"/>
                  <a:cs typeface="Times New Roman" charset="0"/>
                </a:rPr>
                <a:t>Cluster model: </a:t>
              </a:r>
            </a:p>
            <a:p>
              <a:pPr defTabSz="342896">
                <a:spcBef>
                  <a:spcPts val="450"/>
                </a:spcBef>
              </a:pPr>
              <a:r>
                <a:rPr lang="en-US" altLang="zh-CN" sz="1200" dirty="0">
                  <a:solidFill>
                    <a:prstClr val="black"/>
                  </a:solidFill>
                  <a:latin typeface="Times New Roman" charset="0"/>
                  <a:cs typeface="Times New Roman" charset="0"/>
                </a:rPr>
                <a:t> </a:t>
              </a:r>
              <a:r>
                <a:rPr lang="zh-CN" altLang="en-US" sz="1200" dirty="0">
                  <a:solidFill>
                    <a:prstClr val="black"/>
                  </a:solidFill>
                  <a:latin typeface="Times New Roman" charset="0"/>
                  <a:cs typeface="Times New Roman" charset="0"/>
                </a:rPr>
                <a:t> </a:t>
              </a:r>
              <a:r>
                <a:rPr lang="en-US" altLang="zh-CN" sz="1050" dirty="0" err="1">
                  <a:solidFill>
                    <a:prstClr val="black"/>
                  </a:solidFill>
                  <a:latin typeface="Times New Roman" charset="0"/>
                  <a:cs typeface="Times New Roman" charset="0"/>
                </a:rPr>
                <a:t>Isochrone</a:t>
              </a:r>
              <a:r>
                <a:rPr lang="en-US" altLang="zh-CN" sz="1050" dirty="0">
                  <a:solidFill>
                    <a:prstClr val="black"/>
                  </a:solidFill>
                  <a:latin typeface="Times New Roman" charset="0"/>
                  <a:cs typeface="Times New Roman" charset="0"/>
                </a:rPr>
                <a:t> of SSP </a:t>
              </a:r>
            </a:p>
            <a:p>
              <a:pPr defTabSz="342896">
                <a:spcBef>
                  <a:spcPts val="450"/>
                </a:spcBef>
              </a:pPr>
              <a:r>
                <a:rPr lang="zh-CN" altLang="en-US" sz="1050" dirty="0">
                  <a:solidFill>
                    <a:prstClr val="black"/>
                  </a:solidFill>
                  <a:latin typeface="Times New Roman" charset="0"/>
                  <a:cs typeface="Times New Roman" charset="0"/>
                </a:rPr>
                <a:t>   </a:t>
              </a:r>
              <a:r>
                <a:rPr lang="en-US" altLang="zh-CN" sz="1050" dirty="0">
                  <a:solidFill>
                    <a:prstClr val="black"/>
                  </a:solidFill>
                  <a:latin typeface="Times New Roman" charset="0"/>
                  <a:cs typeface="Times New Roman" charset="0"/>
                </a:rPr>
                <a:t>(</a:t>
              </a:r>
              <a:r>
                <a:rPr lang="en-US" altLang="zh-CN" sz="1050" i="1" dirty="0">
                  <a:solidFill>
                    <a:prstClr val="black"/>
                  </a:solidFill>
                  <a:latin typeface="Times New Roman" charset="0"/>
                  <a:cs typeface="Times New Roman" charset="0"/>
                </a:rPr>
                <a:t>t, D, Z, Av, MF </a:t>
              </a:r>
              <a:r>
                <a:rPr lang="en-US" altLang="zh-CN" sz="1050" dirty="0">
                  <a:solidFill>
                    <a:prstClr val="black"/>
                  </a:solidFill>
                  <a:latin typeface="Times New Roman" charset="0"/>
                  <a:cs typeface="Times New Roman" charset="0"/>
                </a:rPr>
                <a:t>)</a:t>
              </a:r>
            </a:p>
            <a:p>
              <a:pPr defTabSz="342896">
                <a:spcBef>
                  <a:spcPts val="450"/>
                </a:spcBef>
              </a:pPr>
              <a:r>
                <a:rPr lang="zh-CN" altLang="en-US" sz="1050" dirty="0">
                  <a:solidFill>
                    <a:prstClr val="black"/>
                  </a:solidFill>
                  <a:latin typeface="Times New Roman" charset="0"/>
                  <a:cs typeface="Times New Roman" charset="0"/>
                  <a:sym typeface="Wingdings" charset="0"/>
                </a:rPr>
                <a:t>  </a:t>
              </a:r>
              <a:r>
                <a:rPr lang="en-US" altLang="zh-CN" sz="1050" dirty="0">
                  <a:solidFill>
                    <a:prstClr val="black"/>
                  </a:solidFill>
                  <a:latin typeface="Times New Roman" charset="0"/>
                  <a:cs typeface="Times New Roman" charset="0"/>
                  <a:sym typeface="Wingdings" charset="0"/>
                </a:rPr>
                <a:t></a:t>
              </a:r>
              <a:r>
                <a:rPr lang="zh-CN" altLang="en-US" sz="1050" dirty="0">
                  <a:solidFill>
                    <a:prstClr val="black"/>
                  </a:solidFill>
                  <a:latin typeface="Times New Roman" charset="0"/>
                  <a:cs typeface="Times New Roman" charset="0"/>
                  <a:sym typeface="Wingdings" charset="0"/>
                </a:rPr>
                <a:t> </a:t>
              </a:r>
              <a:r>
                <a:rPr lang="en-US" altLang="zh-CN" sz="1050" i="1" dirty="0">
                  <a:solidFill>
                    <a:prstClr val="black"/>
                  </a:solidFill>
                  <a:latin typeface="Times New Roman" charset="0"/>
                  <a:cs typeface="Times New Roman" charset="0"/>
                  <a:sym typeface="Wingdings" charset="0"/>
                </a:rPr>
                <a:t>Φ</a:t>
              </a:r>
              <a:r>
                <a:rPr lang="en-US" altLang="zh-CN" sz="1050" baseline="-25000" dirty="0">
                  <a:solidFill>
                    <a:prstClr val="black"/>
                  </a:solidFill>
                  <a:latin typeface="Times New Roman" charset="0"/>
                  <a:cs typeface="Times New Roman" charset="0"/>
                  <a:sym typeface="Wingdings" charset="0"/>
                </a:rPr>
                <a:t>C</a:t>
              </a:r>
              <a:r>
                <a:rPr lang="en-US" altLang="zh-CN" sz="1050" dirty="0">
                  <a:solidFill>
                    <a:prstClr val="black"/>
                  </a:solidFill>
                  <a:latin typeface="Times New Roman" charset="0"/>
                  <a:cs typeface="Times New Roman" charset="0"/>
                  <a:sym typeface="Wingdings" charset="0"/>
                </a:rPr>
                <a:t>(</a:t>
              </a:r>
              <a:r>
                <a:rPr lang="en-US" altLang="zh-CN" sz="1050" i="1" dirty="0">
                  <a:solidFill>
                    <a:prstClr val="black"/>
                  </a:solidFill>
                  <a:latin typeface="Times New Roman" charset="0"/>
                  <a:cs typeface="Times New Roman" charset="0"/>
                  <a:sym typeface="Wingdings" charset="0"/>
                </a:rPr>
                <a:t>C,M</a:t>
              </a:r>
              <a:r>
                <a:rPr lang="en-US" altLang="zh-CN" sz="1050" dirty="0">
                  <a:solidFill>
                    <a:prstClr val="black"/>
                  </a:solidFill>
                  <a:latin typeface="Times New Roman" charset="0"/>
                  <a:cs typeface="Times New Roman" charset="0"/>
                  <a:sym typeface="Wingdings" charset="0"/>
                </a:rPr>
                <a:t>)</a:t>
              </a:r>
              <a:endParaRPr lang="zh-CN" altLang="en-US" sz="1050" dirty="0">
                <a:solidFill>
                  <a:prstClr val="black"/>
                </a:solidFill>
                <a:latin typeface="Times New Roman" charset="0"/>
                <a:cs typeface="Times New Roman" charset="0"/>
              </a:endParaRPr>
            </a:p>
          </p:txBody>
        </p:sp>
        <p:sp>
          <p:nvSpPr>
            <p:cNvPr id="12303" name="文本框 16"/>
            <p:cNvSpPr txBox="1">
              <a:spLocks noChangeArrowheads="1"/>
            </p:cNvSpPr>
            <p:nvPr/>
          </p:nvSpPr>
          <p:spPr bwMode="auto">
            <a:xfrm>
              <a:off x="156049" y="4491913"/>
              <a:ext cx="1646845" cy="835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defTabSz="342896">
                <a:spcBef>
                  <a:spcPts val="450"/>
                </a:spcBef>
              </a:pPr>
              <a:r>
                <a:rPr lang="en-US" altLang="zh-CN" sz="1200" b="1" dirty="0">
                  <a:solidFill>
                    <a:prstClr val="black"/>
                  </a:solidFill>
                  <a:latin typeface="Times New Roman" charset="0"/>
                  <a:cs typeface="Times New Roman" charset="0"/>
                </a:rPr>
                <a:t>Field stars: </a:t>
              </a:r>
            </a:p>
            <a:p>
              <a:pPr defTabSz="342896">
                <a:spcBef>
                  <a:spcPts val="450"/>
                </a:spcBef>
              </a:pPr>
              <a:r>
                <a:rPr lang="en-US" altLang="zh-CN" sz="1200" dirty="0">
                  <a:solidFill>
                    <a:prstClr val="black"/>
                  </a:solidFill>
                  <a:latin typeface="Times New Roman" charset="0"/>
                  <a:cs typeface="Times New Roman" charset="0"/>
                </a:rPr>
                <a:t> </a:t>
              </a:r>
              <a:r>
                <a:rPr lang="en-US" altLang="zh-CN" sz="1050" dirty="0">
                  <a:solidFill>
                    <a:prstClr val="black"/>
                  </a:solidFill>
                  <a:latin typeface="Times New Roman" charset="0"/>
                  <a:cs typeface="Times New Roman" charset="0"/>
                </a:rPr>
                <a:t>Nearby field stars </a:t>
              </a:r>
            </a:p>
            <a:p>
              <a:pPr defTabSz="342896">
                <a:spcBef>
                  <a:spcPts val="450"/>
                </a:spcBef>
              </a:pPr>
              <a:r>
                <a:rPr lang="en-US" altLang="zh-CN" sz="1050" dirty="0">
                  <a:solidFill>
                    <a:prstClr val="black"/>
                  </a:solidFill>
                  <a:latin typeface="Times New Roman" charset="0"/>
                  <a:cs typeface="Times New Roman" charset="0"/>
                  <a:sym typeface="Wingdings" charset="0"/>
                </a:rPr>
                <a:t> </a:t>
              </a:r>
              <a:r>
                <a:rPr lang="zh-CN" altLang="en-US" sz="1050" dirty="0">
                  <a:solidFill>
                    <a:prstClr val="black"/>
                  </a:solidFill>
                  <a:latin typeface="Times New Roman" charset="0"/>
                  <a:cs typeface="Times New Roman" charset="0"/>
                  <a:sym typeface="Wingdings" charset="0"/>
                </a:rPr>
                <a:t> </a:t>
              </a:r>
              <a:r>
                <a:rPr lang="en-US" altLang="zh-CN" sz="1050" i="1" dirty="0">
                  <a:solidFill>
                    <a:prstClr val="black"/>
                  </a:solidFill>
                  <a:latin typeface="Times New Roman" charset="0"/>
                  <a:cs typeface="Times New Roman" charset="0"/>
                  <a:sym typeface="Wingdings" charset="0"/>
                </a:rPr>
                <a:t>Φ</a:t>
              </a:r>
              <a:r>
                <a:rPr lang="en-US" altLang="zh-CN" sz="1050" baseline="-25000" dirty="0">
                  <a:solidFill>
                    <a:prstClr val="black"/>
                  </a:solidFill>
                  <a:latin typeface="Times New Roman" charset="0"/>
                  <a:cs typeface="Times New Roman" charset="0"/>
                  <a:sym typeface="Wingdings" charset="0"/>
                </a:rPr>
                <a:t>F</a:t>
              </a:r>
              <a:r>
                <a:rPr lang="en-US" altLang="zh-CN" sz="1050" dirty="0">
                  <a:solidFill>
                    <a:prstClr val="black"/>
                  </a:solidFill>
                  <a:latin typeface="Times New Roman" charset="0"/>
                  <a:cs typeface="Times New Roman" charset="0"/>
                  <a:sym typeface="Wingdings" charset="0"/>
                </a:rPr>
                <a:t>(</a:t>
              </a:r>
              <a:r>
                <a:rPr lang="en-US" altLang="zh-CN" sz="1050" i="1" dirty="0">
                  <a:solidFill>
                    <a:prstClr val="black"/>
                  </a:solidFill>
                  <a:latin typeface="Times New Roman" charset="0"/>
                  <a:cs typeface="Times New Roman" charset="0"/>
                  <a:sym typeface="Wingdings" charset="0"/>
                </a:rPr>
                <a:t>C,M</a:t>
              </a:r>
              <a:r>
                <a:rPr lang="en-US" altLang="zh-CN" sz="1050" dirty="0">
                  <a:solidFill>
                    <a:prstClr val="black"/>
                  </a:solidFill>
                  <a:latin typeface="Times New Roman" charset="0"/>
                  <a:cs typeface="Times New Roman" charset="0"/>
                  <a:sym typeface="Wingdings" charset="0"/>
                </a:rPr>
                <a:t>)</a:t>
              </a:r>
              <a:endParaRPr lang="zh-CN" altLang="en-US" sz="1050" dirty="0">
                <a:solidFill>
                  <a:prstClr val="black"/>
                </a:solidFill>
                <a:latin typeface="Times New Roman" charset="0"/>
                <a:cs typeface="Times New Roman" charset="0"/>
              </a:endParaRPr>
            </a:p>
          </p:txBody>
        </p:sp>
        <p:pic>
          <p:nvPicPr>
            <p:cNvPr id="12304" name="图片 17" descr="m67_2mass_cl_Av0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57" t="7407" r="7561"/>
            <a:stretch>
              <a:fillRect/>
            </a:stretch>
          </p:blipFill>
          <p:spPr bwMode="auto">
            <a:xfrm>
              <a:off x="1802894" y="2316103"/>
              <a:ext cx="1985897" cy="1860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5" name="图片 18" descr="m67_2mass_fs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30" t="6480" r="7561"/>
            <a:stretch>
              <a:fillRect/>
            </a:stretch>
          </p:blipFill>
          <p:spPr bwMode="auto">
            <a:xfrm>
              <a:off x="1835844" y="4286941"/>
              <a:ext cx="1952948" cy="1938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295" name="组 2"/>
          <p:cNvGrpSpPr>
            <a:grpSpLocks/>
          </p:cNvGrpSpPr>
          <p:nvPr/>
        </p:nvGrpSpPr>
        <p:grpSpPr bwMode="auto">
          <a:xfrm>
            <a:off x="4933881" y="2359909"/>
            <a:ext cx="3752921" cy="3263378"/>
            <a:chOff x="4743860" y="2564058"/>
            <a:chExt cx="3355065" cy="3056283"/>
          </a:xfrm>
        </p:grpSpPr>
        <p:pic>
          <p:nvPicPr>
            <p:cNvPr id="12300" name="图片 19" descr="m67_2mass_Av0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70" t="8144" r="8173"/>
            <a:stretch>
              <a:fillRect/>
            </a:stretch>
          </p:blipFill>
          <p:spPr bwMode="auto">
            <a:xfrm>
              <a:off x="4743860" y="2564058"/>
              <a:ext cx="3355065" cy="2912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1" name="矩形 20"/>
            <p:cNvSpPr>
              <a:spLocks noChangeArrowheads="1"/>
            </p:cNvSpPr>
            <p:nvPr/>
          </p:nvSpPr>
          <p:spPr bwMode="auto">
            <a:xfrm>
              <a:off x="5274678" y="5360920"/>
              <a:ext cx="1669807" cy="259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342896"/>
              <a:r>
                <a:rPr lang="nb-NO" altLang="zh-CN" sz="1200" i="1">
                  <a:solidFill>
                    <a:prstClr val="black"/>
                  </a:solidFill>
                  <a:latin typeface="Times New Roman" charset="0"/>
                  <a:cs typeface="Times New Roman" charset="0"/>
                </a:rPr>
                <a:t>D</a:t>
              </a:r>
              <a:r>
                <a:rPr lang="nb-NO" altLang="zh-CN" sz="1200" baseline="-25000">
                  <a:solidFill>
                    <a:prstClr val="black"/>
                  </a:solidFill>
                  <a:latin typeface="Times New Roman" charset="0"/>
                  <a:cs typeface="Times New Roman" charset="0"/>
                </a:rPr>
                <a:t>M</a:t>
              </a:r>
              <a:r>
                <a:rPr lang="nb-NO" altLang="zh-CN" sz="1200">
                  <a:solidFill>
                    <a:prstClr val="black"/>
                  </a:solidFill>
                  <a:latin typeface="Times New Roman" charset="0"/>
                  <a:cs typeface="Times New Roman" charset="0"/>
                </a:rPr>
                <a:t> </a:t>
              </a:r>
              <a:r>
                <a:rPr lang="zh-CN" altLang="nb-NO" sz="1200">
                  <a:solidFill>
                    <a:prstClr val="black"/>
                  </a:solidFill>
                  <a:latin typeface="Times New Roman" charset="0"/>
                  <a:cs typeface="Times New Roman" charset="0"/>
                </a:rPr>
                <a:t>＝ </a:t>
              </a:r>
              <a:r>
                <a:rPr lang="nb-NO" altLang="zh-CN" sz="1200">
                  <a:solidFill>
                    <a:prstClr val="black"/>
                  </a:solidFill>
                  <a:latin typeface="Times New Roman" charset="0"/>
                  <a:cs typeface="Times New Roman" charset="0"/>
                </a:rPr>
                <a:t>9.432</a:t>
              </a:r>
              <a:r>
                <a:rPr lang="zh-CN" altLang="nb-NO" sz="1200">
                  <a:solidFill>
                    <a:prstClr val="black"/>
                  </a:solidFill>
                  <a:latin typeface="Times New Roman" charset="0"/>
                  <a:cs typeface="Times New Roman" charset="0"/>
                </a:rPr>
                <a:t>， </a:t>
              </a:r>
              <a:r>
                <a:rPr lang="nb-NO" altLang="zh-CN" sz="1200">
                  <a:solidFill>
                    <a:prstClr val="black"/>
                  </a:solidFill>
                  <a:latin typeface="Times New Roman" charset="0"/>
                  <a:cs typeface="Times New Roman" charset="0"/>
                </a:rPr>
                <a:t>lg </a:t>
              </a:r>
              <a:r>
                <a:rPr lang="nb-NO" altLang="zh-CN" sz="1200" i="1">
                  <a:solidFill>
                    <a:prstClr val="black"/>
                  </a:solidFill>
                  <a:latin typeface="Times New Roman" charset="0"/>
                  <a:cs typeface="Times New Roman" charset="0"/>
                </a:rPr>
                <a:t>t </a:t>
              </a:r>
              <a:r>
                <a:rPr lang="nb-NO" altLang="zh-CN" sz="1200">
                  <a:solidFill>
                    <a:prstClr val="black"/>
                  </a:solidFill>
                  <a:latin typeface="Times New Roman" charset="0"/>
                  <a:cs typeface="Times New Roman" charset="0"/>
                </a:rPr>
                <a:t>= 9.605</a:t>
              </a:r>
            </a:p>
          </p:txBody>
        </p:sp>
      </p:grpSp>
      <p:sp>
        <p:nvSpPr>
          <p:cNvPr id="6" name="右箭头 5"/>
          <p:cNvSpPr/>
          <p:nvPr/>
        </p:nvSpPr>
        <p:spPr>
          <a:xfrm>
            <a:off x="4100171" y="3484270"/>
            <a:ext cx="706857" cy="62151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896"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19" name="标题 1"/>
          <p:cNvSpPr>
            <a:spLocks noGrp="1"/>
          </p:cNvSpPr>
          <p:nvPr>
            <p:ph type="title"/>
          </p:nvPr>
        </p:nvSpPr>
        <p:spPr>
          <a:xfrm>
            <a:off x="457201" y="1063196"/>
            <a:ext cx="8229601" cy="66052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zh-CN" altLang="en-US" sz="2872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Heiti SC Light" charset="0"/>
              </a:rPr>
              <a:t>疏散星团物理参数的混合模型解算 </a:t>
            </a:r>
            <a:r>
              <a:rPr lang="en-US" altLang="zh-CN" sz="2872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Heiti SC Light" charset="0"/>
              </a:rPr>
              <a:t>(2)</a:t>
            </a:r>
            <a:endParaRPr lang="zh-CN" altLang="en-US" sz="2872" b="1" dirty="0">
              <a:latin typeface="楷体" panose="02010609060101010101" pitchFamily="49" charset="-122"/>
              <a:ea typeface="楷体" panose="02010609060101010101" pitchFamily="49" charset="-122"/>
              <a:cs typeface="Heiti SC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86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矩形 10"/>
          <p:cNvSpPr>
            <a:spLocks noChangeArrowheads="1"/>
          </p:cNvSpPr>
          <p:nvPr/>
        </p:nvSpPr>
        <p:spPr bwMode="auto">
          <a:xfrm>
            <a:off x="4071931" y="1443010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342896"/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12294" name="组 4"/>
          <p:cNvGrpSpPr>
            <a:grpSpLocks/>
          </p:cNvGrpSpPr>
          <p:nvPr/>
        </p:nvGrpSpPr>
        <p:grpSpPr bwMode="auto">
          <a:xfrm>
            <a:off x="457201" y="2187352"/>
            <a:ext cx="3452802" cy="3516322"/>
            <a:chOff x="104337" y="2316103"/>
            <a:chExt cx="3684455" cy="3909705"/>
          </a:xfrm>
        </p:grpSpPr>
        <p:sp>
          <p:nvSpPr>
            <p:cNvPr id="12302" name="文本框 15"/>
            <p:cNvSpPr txBox="1">
              <a:spLocks noChangeArrowheads="1"/>
            </p:cNvSpPr>
            <p:nvPr/>
          </p:nvSpPr>
          <p:spPr bwMode="auto">
            <a:xfrm>
              <a:off x="104337" y="2529827"/>
              <a:ext cx="2687403" cy="1086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defTabSz="342896">
                <a:spcBef>
                  <a:spcPts val="450"/>
                </a:spcBef>
              </a:pPr>
              <a:r>
                <a:rPr lang="en-US" altLang="zh-CN" sz="1200" b="1" dirty="0">
                  <a:solidFill>
                    <a:prstClr val="black"/>
                  </a:solidFill>
                  <a:latin typeface="Times New Roman" charset="0"/>
                  <a:cs typeface="Times New Roman" charset="0"/>
                </a:rPr>
                <a:t>Cluster model: </a:t>
              </a:r>
            </a:p>
            <a:p>
              <a:pPr defTabSz="342896">
                <a:spcBef>
                  <a:spcPts val="450"/>
                </a:spcBef>
              </a:pPr>
              <a:r>
                <a:rPr lang="en-US" altLang="zh-CN" sz="1200" dirty="0">
                  <a:solidFill>
                    <a:prstClr val="black"/>
                  </a:solidFill>
                  <a:latin typeface="Times New Roman" charset="0"/>
                  <a:cs typeface="Times New Roman" charset="0"/>
                </a:rPr>
                <a:t> </a:t>
              </a:r>
              <a:r>
                <a:rPr lang="zh-CN" altLang="en-US" sz="1200" dirty="0">
                  <a:solidFill>
                    <a:prstClr val="black"/>
                  </a:solidFill>
                  <a:latin typeface="Times New Roman" charset="0"/>
                  <a:cs typeface="Times New Roman" charset="0"/>
                </a:rPr>
                <a:t> </a:t>
              </a:r>
              <a:r>
                <a:rPr lang="en-US" altLang="zh-CN" sz="1050" dirty="0" err="1">
                  <a:solidFill>
                    <a:prstClr val="black"/>
                  </a:solidFill>
                  <a:latin typeface="Times New Roman" charset="0"/>
                  <a:cs typeface="Times New Roman" charset="0"/>
                </a:rPr>
                <a:t>Isochrone</a:t>
              </a:r>
              <a:r>
                <a:rPr lang="en-US" altLang="zh-CN" sz="1050" dirty="0">
                  <a:solidFill>
                    <a:prstClr val="black"/>
                  </a:solidFill>
                  <a:latin typeface="Times New Roman" charset="0"/>
                  <a:cs typeface="Times New Roman" charset="0"/>
                </a:rPr>
                <a:t> of SSP </a:t>
              </a:r>
            </a:p>
            <a:p>
              <a:pPr defTabSz="342896">
                <a:spcBef>
                  <a:spcPts val="450"/>
                </a:spcBef>
              </a:pPr>
              <a:r>
                <a:rPr lang="zh-CN" altLang="en-US" sz="1050" dirty="0">
                  <a:solidFill>
                    <a:prstClr val="black"/>
                  </a:solidFill>
                  <a:latin typeface="Times New Roman" charset="0"/>
                  <a:cs typeface="Times New Roman" charset="0"/>
                </a:rPr>
                <a:t>   </a:t>
              </a:r>
              <a:r>
                <a:rPr lang="en-US" altLang="zh-CN" sz="1050" dirty="0">
                  <a:solidFill>
                    <a:prstClr val="black"/>
                  </a:solidFill>
                  <a:latin typeface="Times New Roman" charset="0"/>
                  <a:cs typeface="Times New Roman" charset="0"/>
                </a:rPr>
                <a:t>(</a:t>
              </a:r>
              <a:r>
                <a:rPr lang="en-US" altLang="zh-CN" sz="1050" i="1" dirty="0">
                  <a:solidFill>
                    <a:prstClr val="black"/>
                  </a:solidFill>
                  <a:latin typeface="Times New Roman" charset="0"/>
                  <a:cs typeface="Times New Roman" charset="0"/>
                </a:rPr>
                <a:t>t, D, Z, Av, MF </a:t>
              </a:r>
              <a:r>
                <a:rPr lang="en-US" altLang="zh-CN" sz="1050" dirty="0">
                  <a:solidFill>
                    <a:prstClr val="black"/>
                  </a:solidFill>
                  <a:latin typeface="Times New Roman" charset="0"/>
                  <a:cs typeface="Times New Roman" charset="0"/>
                </a:rPr>
                <a:t>)</a:t>
              </a:r>
            </a:p>
            <a:p>
              <a:pPr defTabSz="342896">
                <a:spcBef>
                  <a:spcPts val="450"/>
                </a:spcBef>
              </a:pPr>
              <a:r>
                <a:rPr lang="zh-CN" altLang="en-US" sz="1050" dirty="0">
                  <a:solidFill>
                    <a:prstClr val="black"/>
                  </a:solidFill>
                  <a:latin typeface="Times New Roman" charset="0"/>
                  <a:cs typeface="Times New Roman" charset="0"/>
                  <a:sym typeface="Wingdings" charset="0"/>
                </a:rPr>
                <a:t>  </a:t>
              </a:r>
              <a:r>
                <a:rPr lang="en-US" altLang="zh-CN" sz="1050" dirty="0">
                  <a:solidFill>
                    <a:prstClr val="black"/>
                  </a:solidFill>
                  <a:latin typeface="Times New Roman" charset="0"/>
                  <a:cs typeface="Times New Roman" charset="0"/>
                  <a:sym typeface="Wingdings" charset="0"/>
                </a:rPr>
                <a:t></a:t>
              </a:r>
              <a:r>
                <a:rPr lang="zh-CN" altLang="en-US" sz="1050" dirty="0">
                  <a:solidFill>
                    <a:prstClr val="black"/>
                  </a:solidFill>
                  <a:latin typeface="Times New Roman" charset="0"/>
                  <a:cs typeface="Times New Roman" charset="0"/>
                  <a:sym typeface="Wingdings" charset="0"/>
                </a:rPr>
                <a:t> </a:t>
              </a:r>
              <a:r>
                <a:rPr lang="en-US" altLang="zh-CN" sz="1050" i="1" dirty="0">
                  <a:solidFill>
                    <a:prstClr val="black"/>
                  </a:solidFill>
                  <a:latin typeface="Times New Roman" charset="0"/>
                  <a:cs typeface="Times New Roman" charset="0"/>
                  <a:sym typeface="Wingdings" charset="0"/>
                </a:rPr>
                <a:t>Φ</a:t>
              </a:r>
              <a:r>
                <a:rPr lang="en-US" altLang="zh-CN" sz="1050" baseline="-25000" dirty="0">
                  <a:solidFill>
                    <a:prstClr val="black"/>
                  </a:solidFill>
                  <a:latin typeface="Times New Roman" charset="0"/>
                  <a:cs typeface="Times New Roman" charset="0"/>
                  <a:sym typeface="Wingdings" charset="0"/>
                </a:rPr>
                <a:t>C</a:t>
              </a:r>
              <a:r>
                <a:rPr lang="en-US" altLang="zh-CN" sz="1050" dirty="0">
                  <a:solidFill>
                    <a:prstClr val="black"/>
                  </a:solidFill>
                  <a:latin typeface="Times New Roman" charset="0"/>
                  <a:cs typeface="Times New Roman" charset="0"/>
                  <a:sym typeface="Wingdings" charset="0"/>
                </a:rPr>
                <a:t>(</a:t>
              </a:r>
              <a:r>
                <a:rPr lang="en-US" altLang="zh-CN" sz="1050" i="1" dirty="0">
                  <a:solidFill>
                    <a:prstClr val="black"/>
                  </a:solidFill>
                  <a:latin typeface="Times New Roman" charset="0"/>
                  <a:cs typeface="Times New Roman" charset="0"/>
                  <a:sym typeface="Wingdings" charset="0"/>
                </a:rPr>
                <a:t>C,M</a:t>
              </a:r>
              <a:r>
                <a:rPr lang="en-US" altLang="zh-CN" sz="1050" dirty="0">
                  <a:solidFill>
                    <a:prstClr val="black"/>
                  </a:solidFill>
                  <a:latin typeface="Times New Roman" charset="0"/>
                  <a:cs typeface="Times New Roman" charset="0"/>
                  <a:sym typeface="Wingdings" charset="0"/>
                </a:rPr>
                <a:t>)</a:t>
              </a:r>
              <a:endParaRPr lang="zh-CN" altLang="en-US" sz="1050" dirty="0">
                <a:solidFill>
                  <a:prstClr val="black"/>
                </a:solidFill>
                <a:latin typeface="Times New Roman" charset="0"/>
                <a:cs typeface="Times New Roman" charset="0"/>
              </a:endParaRPr>
            </a:p>
          </p:txBody>
        </p:sp>
        <p:sp>
          <p:nvSpPr>
            <p:cNvPr id="12303" name="文本框 16"/>
            <p:cNvSpPr txBox="1">
              <a:spLocks noChangeArrowheads="1"/>
            </p:cNvSpPr>
            <p:nvPr/>
          </p:nvSpPr>
          <p:spPr bwMode="auto">
            <a:xfrm>
              <a:off x="156049" y="4491913"/>
              <a:ext cx="1646845" cy="835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defTabSz="342896">
                <a:spcBef>
                  <a:spcPts val="450"/>
                </a:spcBef>
              </a:pPr>
              <a:r>
                <a:rPr lang="en-US" altLang="zh-CN" sz="1200" b="1" dirty="0">
                  <a:solidFill>
                    <a:prstClr val="black"/>
                  </a:solidFill>
                  <a:latin typeface="Times New Roman" charset="0"/>
                  <a:cs typeface="Times New Roman" charset="0"/>
                </a:rPr>
                <a:t>Field stars: </a:t>
              </a:r>
            </a:p>
            <a:p>
              <a:pPr defTabSz="342896">
                <a:spcBef>
                  <a:spcPts val="450"/>
                </a:spcBef>
              </a:pPr>
              <a:r>
                <a:rPr lang="en-US" altLang="zh-CN" sz="1200" dirty="0">
                  <a:solidFill>
                    <a:prstClr val="black"/>
                  </a:solidFill>
                  <a:latin typeface="Times New Roman" charset="0"/>
                  <a:cs typeface="Times New Roman" charset="0"/>
                </a:rPr>
                <a:t> </a:t>
              </a:r>
              <a:r>
                <a:rPr lang="en-US" altLang="zh-CN" sz="1050" dirty="0">
                  <a:solidFill>
                    <a:prstClr val="black"/>
                  </a:solidFill>
                  <a:latin typeface="Times New Roman" charset="0"/>
                  <a:cs typeface="Times New Roman" charset="0"/>
                </a:rPr>
                <a:t>Nearby field stars </a:t>
              </a:r>
            </a:p>
            <a:p>
              <a:pPr defTabSz="342896">
                <a:spcBef>
                  <a:spcPts val="450"/>
                </a:spcBef>
              </a:pPr>
              <a:r>
                <a:rPr lang="en-US" altLang="zh-CN" sz="1050" dirty="0">
                  <a:solidFill>
                    <a:prstClr val="black"/>
                  </a:solidFill>
                  <a:latin typeface="Times New Roman" charset="0"/>
                  <a:cs typeface="Times New Roman" charset="0"/>
                  <a:sym typeface="Wingdings" charset="0"/>
                </a:rPr>
                <a:t> </a:t>
              </a:r>
              <a:r>
                <a:rPr lang="zh-CN" altLang="en-US" sz="1050" dirty="0">
                  <a:solidFill>
                    <a:prstClr val="black"/>
                  </a:solidFill>
                  <a:latin typeface="Times New Roman" charset="0"/>
                  <a:cs typeface="Times New Roman" charset="0"/>
                  <a:sym typeface="Wingdings" charset="0"/>
                </a:rPr>
                <a:t> </a:t>
              </a:r>
              <a:r>
                <a:rPr lang="en-US" altLang="zh-CN" sz="1050" i="1" dirty="0">
                  <a:solidFill>
                    <a:prstClr val="black"/>
                  </a:solidFill>
                  <a:latin typeface="Times New Roman" charset="0"/>
                  <a:cs typeface="Times New Roman" charset="0"/>
                  <a:sym typeface="Wingdings" charset="0"/>
                </a:rPr>
                <a:t>Φ</a:t>
              </a:r>
              <a:r>
                <a:rPr lang="en-US" altLang="zh-CN" sz="1050" baseline="-25000" dirty="0">
                  <a:solidFill>
                    <a:prstClr val="black"/>
                  </a:solidFill>
                  <a:latin typeface="Times New Roman" charset="0"/>
                  <a:cs typeface="Times New Roman" charset="0"/>
                  <a:sym typeface="Wingdings" charset="0"/>
                </a:rPr>
                <a:t>F</a:t>
              </a:r>
              <a:r>
                <a:rPr lang="en-US" altLang="zh-CN" sz="1050" dirty="0">
                  <a:solidFill>
                    <a:prstClr val="black"/>
                  </a:solidFill>
                  <a:latin typeface="Times New Roman" charset="0"/>
                  <a:cs typeface="Times New Roman" charset="0"/>
                  <a:sym typeface="Wingdings" charset="0"/>
                </a:rPr>
                <a:t>(</a:t>
              </a:r>
              <a:r>
                <a:rPr lang="en-US" altLang="zh-CN" sz="1050" i="1" dirty="0">
                  <a:solidFill>
                    <a:prstClr val="black"/>
                  </a:solidFill>
                  <a:latin typeface="Times New Roman" charset="0"/>
                  <a:cs typeface="Times New Roman" charset="0"/>
                  <a:sym typeface="Wingdings" charset="0"/>
                </a:rPr>
                <a:t>C,M</a:t>
              </a:r>
              <a:r>
                <a:rPr lang="en-US" altLang="zh-CN" sz="1050" dirty="0">
                  <a:solidFill>
                    <a:prstClr val="black"/>
                  </a:solidFill>
                  <a:latin typeface="Times New Roman" charset="0"/>
                  <a:cs typeface="Times New Roman" charset="0"/>
                  <a:sym typeface="Wingdings" charset="0"/>
                </a:rPr>
                <a:t>)</a:t>
              </a:r>
              <a:endParaRPr lang="zh-CN" altLang="en-US" sz="1050" dirty="0">
                <a:solidFill>
                  <a:prstClr val="black"/>
                </a:solidFill>
                <a:latin typeface="Times New Roman" charset="0"/>
                <a:cs typeface="Times New Roman" charset="0"/>
              </a:endParaRPr>
            </a:p>
          </p:txBody>
        </p:sp>
        <p:pic>
          <p:nvPicPr>
            <p:cNvPr id="12304" name="图片 17" descr="m67_2mass_cl_Av0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57" t="7407" r="7561"/>
            <a:stretch>
              <a:fillRect/>
            </a:stretch>
          </p:blipFill>
          <p:spPr bwMode="auto">
            <a:xfrm>
              <a:off x="1802894" y="2316103"/>
              <a:ext cx="1985897" cy="1860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5" name="图片 18" descr="m67_2mass_fs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30" t="6480" r="7561"/>
            <a:stretch>
              <a:fillRect/>
            </a:stretch>
          </p:blipFill>
          <p:spPr bwMode="auto">
            <a:xfrm>
              <a:off x="1835844" y="4286941"/>
              <a:ext cx="1952948" cy="1938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组 7"/>
          <p:cNvGrpSpPr>
            <a:grpSpLocks/>
          </p:cNvGrpSpPr>
          <p:nvPr/>
        </p:nvGrpSpPr>
        <p:grpSpPr bwMode="auto">
          <a:xfrm>
            <a:off x="4933880" y="1878087"/>
            <a:ext cx="3825588" cy="3631560"/>
            <a:chOff x="4575936" y="2204217"/>
            <a:chExt cx="4439496" cy="4052900"/>
          </a:xfrm>
        </p:grpSpPr>
        <p:pic>
          <p:nvPicPr>
            <p:cNvPr id="12298" name="图片 21" descr="屏幕快照 2016-11-08 下午6.05.48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9313" y="2579850"/>
              <a:ext cx="4356119" cy="3677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9" name="文本框 6"/>
            <p:cNvSpPr txBox="1">
              <a:spLocks noChangeArrowheads="1"/>
            </p:cNvSpPr>
            <p:nvPr/>
          </p:nvSpPr>
          <p:spPr bwMode="auto">
            <a:xfrm>
              <a:off x="4575936" y="2204217"/>
              <a:ext cx="4439496" cy="334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charset="0"/>
                  <a:ea typeface="宋体" charset="0"/>
                  <a:cs typeface="宋体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defTabSz="342896"/>
              <a:r>
                <a:rPr lang="en-US" altLang="zh-CN" sz="1350">
                  <a:solidFill>
                    <a:prstClr val="black"/>
                  </a:solidFill>
                  <a:latin typeface="Times New Roman" charset="0"/>
                  <a:cs typeface="Times New Roman" charset="0"/>
                </a:rPr>
                <a:t>difference</a:t>
              </a:r>
              <a:r>
                <a:rPr lang="zh-CN" altLang="en-US" sz="1350">
                  <a:solidFill>
                    <a:prstClr val="black"/>
                  </a:solidFill>
                  <a:latin typeface="Times New Roman" charset="0"/>
                  <a:cs typeface="Times New Roman" charset="0"/>
                </a:rPr>
                <a:t>：</a:t>
              </a:r>
              <a:r>
                <a:rPr lang="en-US" altLang="zh-CN" sz="1350">
                  <a:solidFill>
                    <a:prstClr val="black"/>
                  </a:solidFill>
                  <a:latin typeface="Times New Roman" charset="0"/>
                  <a:cs typeface="Times New Roman" charset="0"/>
                </a:rPr>
                <a:t>Astro-member</a:t>
              </a:r>
              <a:r>
                <a:rPr lang="zh-CN" altLang="en-US" sz="1350">
                  <a:solidFill>
                    <a:prstClr val="black"/>
                  </a:solidFill>
                  <a:latin typeface="Times New Roman" charset="0"/>
                  <a:cs typeface="Times New Roman" charset="0"/>
                </a:rPr>
                <a:t> </a:t>
              </a:r>
              <a:r>
                <a:rPr lang="en-US" altLang="zh-CN" sz="1350">
                  <a:solidFill>
                    <a:prstClr val="black"/>
                  </a:solidFill>
                  <a:latin typeface="Times New Roman" charset="0"/>
                  <a:cs typeface="Times New Roman" charset="0"/>
                </a:rPr>
                <a:t>&amp;</a:t>
              </a:r>
              <a:r>
                <a:rPr lang="zh-CN" altLang="en-US" sz="1350">
                  <a:solidFill>
                    <a:prstClr val="black"/>
                  </a:solidFill>
                  <a:latin typeface="Times New Roman" charset="0"/>
                  <a:cs typeface="Times New Roman" charset="0"/>
                </a:rPr>
                <a:t> </a:t>
              </a:r>
              <a:r>
                <a:rPr lang="en-US" altLang="zh-CN" sz="1350">
                  <a:solidFill>
                    <a:prstClr val="black"/>
                  </a:solidFill>
                  <a:latin typeface="Times New Roman" charset="0"/>
                  <a:cs typeface="Times New Roman" charset="0"/>
                </a:rPr>
                <a:t>CMD-member</a:t>
              </a:r>
              <a:endParaRPr lang="zh-CN" altLang="en-US" sz="1350">
                <a:solidFill>
                  <a:prstClr val="black"/>
                </a:solidFill>
                <a:latin typeface="Times New Roman" charset="0"/>
                <a:cs typeface="Times New Roman" charset="0"/>
              </a:endParaRPr>
            </a:p>
          </p:txBody>
        </p:sp>
      </p:grpSp>
      <p:sp>
        <p:nvSpPr>
          <p:cNvPr id="19" name="标题 1"/>
          <p:cNvSpPr>
            <a:spLocks noGrp="1"/>
          </p:cNvSpPr>
          <p:nvPr>
            <p:ph type="title"/>
          </p:nvPr>
        </p:nvSpPr>
        <p:spPr>
          <a:xfrm>
            <a:off x="457201" y="1063197"/>
            <a:ext cx="8229601" cy="65380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zh-CN" altLang="en-US" sz="2872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Heiti SC Light" charset="0"/>
              </a:rPr>
              <a:t>疏散星团物理参数的混合模型解算 </a:t>
            </a:r>
            <a:r>
              <a:rPr lang="en-US" altLang="zh-CN" sz="2872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Heiti SC Light" charset="0"/>
              </a:rPr>
              <a:t>- 2</a:t>
            </a:r>
            <a:endParaRPr lang="zh-CN" altLang="en-US" sz="2872" b="1" dirty="0">
              <a:latin typeface="楷体" panose="02010609060101010101" pitchFamily="49" charset="-122"/>
              <a:ea typeface="楷体" panose="02010609060101010101" pitchFamily="49" charset="-122"/>
              <a:cs typeface="Heiti SC Light" charset="0"/>
            </a:endParaRPr>
          </a:p>
        </p:txBody>
      </p:sp>
      <p:sp>
        <p:nvSpPr>
          <p:cNvPr id="17" name="右箭头 16"/>
          <p:cNvSpPr/>
          <p:nvPr/>
        </p:nvSpPr>
        <p:spPr>
          <a:xfrm>
            <a:off x="4100171" y="3484270"/>
            <a:ext cx="706857" cy="62151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896"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04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84533" y="1050932"/>
            <a:ext cx="8283034" cy="7237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>
              <a:defRPr/>
            </a:pPr>
            <a:r>
              <a:rPr lang="zh-CN" altLang="en-US" sz="2872" b="1" dirty="0">
                <a:solidFill>
                  <a:srgbClr val="0066FF"/>
                </a:solidFill>
                <a:latin typeface="Segoe UI Semibold" panose="020B0702040204020203" pitchFamily="34" charset="0"/>
                <a:ea typeface="楷体" panose="02010609060101010101" pitchFamily="49" charset="-122"/>
              </a:rPr>
              <a:t>利用</a:t>
            </a:r>
            <a:r>
              <a:rPr lang="en-US" altLang="zh-CN" sz="2872" b="1" dirty="0">
                <a:solidFill>
                  <a:srgbClr val="0066FF"/>
                </a:solidFill>
                <a:latin typeface="Segoe UI Semibold" panose="020B0702040204020203" pitchFamily="34" charset="0"/>
                <a:ea typeface="楷体" panose="02010609060101010101" pitchFamily="49" charset="-122"/>
              </a:rPr>
              <a:t>BATC</a:t>
            </a:r>
            <a:r>
              <a:rPr lang="zh-CN" altLang="en-US" sz="2872" b="1" dirty="0">
                <a:solidFill>
                  <a:srgbClr val="0066FF"/>
                </a:solidFill>
                <a:latin typeface="Segoe UI Semibold" panose="020B0702040204020203" pitchFamily="34" charset="0"/>
                <a:ea typeface="楷体" panose="02010609060101010101" pitchFamily="49" charset="-122"/>
              </a:rPr>
              <a:t>测光数据研究单个疏散星团性质</a:t>
            </a:r>
            <a:r>
              <a:rPr lang="en-US" altLang="zh-CN" sz="2872" b="1" dirty="0">
                <a:solidFill>
                  <a:srgbClr val="0066FF"/>
                </a:solidFill>
                <a:latin typeface="Segoe UI Semibold" panose="020B0702040204020203" pitchFamily="34" charset="0"/>
                <a:ea typeface="楷体" panose="02010609060101010101" pitchFamily="49" charset="-122"/>
              </a:rPr>
              <a:t>(</a:t>
            </a:r>
            <a:r>
              <a:rPr lang="zh-CN" altLang="en-US" sz="2872" b="1" dirty="0">
                <a:solidFill>
                  <a:srgbClr val="0066FF"/>
                </a:solidFill>
                <a:latin typeface="Segoe UI Semibold" panose="020B0702040204020203" pitchFamily="34" charset="0"/>
                <a:ea typeface="楷体" panose="02010609060101010101" pitchFamily="49" charset="-122"/>
              </a:rPr>
              <a:t>马骏等</a:t>
            </a:r>
            <a:r>
              <a:rPr lang="en-US" altLang="zh-CN" sz="2872" b="1" dirty="0">
                <a:solidFill>
                  <a:srgbClr val="0066FF"/>
                </a:solidFill>
                <a:latin typeface="Segoe UI Semibold" panose="020B0702040204020203" pitchFamily="34" charset="0"/>
                <a:ea typeface="楷体" panose="02010609060101010101" pitchFamily="49" charset="-122"/>
              </a:rPr>
              <a:t>)</a:t>
            </a:r>
            <a:endParaRPr lang="zh-CN" altLang="en-US" sz="2872" dirty="0">
              <a:solidFill>
                <a:srgbClr val="0066FF"/>
              </a:solidFill>
              <a:latin typeface="Segoe UI Semibold" panose="020B0702040204020203" pitchFamily="34" charset="0"/>
              <a:ea typeface="楷体" panose="02010609060101010101" pitchFamily="49" charset="-122"/>
            </a:endParaRPr>
          </a:p>
        </p:txBody>
      </p:sp>
      <p:sp>
        <p:nvSpPr>
          <p:cNvPr id="5" name="内容占位符 6"/>
          <p:cNvSpPr txBox="1">
            <a:spLocks/>
          </p:cNvSpPr>
          <p:nvPr/>
        </p:nvSpPr>
        <p:spPr>
          <a:xfrm>
            <a:off x="384532" y="2084875"/>
            <a:ext cx="8231337" cy="2533159"/>
          </a:xfrm>
          <a:prstGeom prst="rect">
            <a:avLst/>
          </a:prstGeom>
        </p:spPr>
        <p:txBody>
          <a:bodyPr vert="horz" lIns="74143" tIns="37071" rIns="74143" bIns="37071" rtlCol="0">
            <a:normAutofit fontScale="92500"/>
          </a:bodyPr>
          <a:lstStyle>
            <a:lvl1pPr marL="387271" indent="-387271" algn="l" defTabSz="10327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39088" indent="-322726" algn="l" defTabSz="10327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90904" indent="-258181" algn="l" defTabSz="10327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7266" indent="-258181" algn="l" defTabSz="10327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23628" indent="-258181" algn="l" defTabSz="103272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39989" indent="-258181" algn="l" defTabSz="10327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56351" indent="-258181" algn="l" defTabSz="10327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72713" indent="-258181" algn="l" defTabSz="10327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074" indent="-258181" algn="l" defTabSz="10327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231"/>
              </a:lnSpc>
              <a:spcBef>
                <a:spcPct val="0"/>
              </a:spcBef>
              <a:spcAft>
                <a:spcPts val="861"/>
              </a:spcAft>
            </a:pPr>
            <a:r>
              <a:rPr lang="zh-CN" altLang="en-US" sz="2584" b="1" dirty="0">
                <a:solidFill>
                  <a:srgbClr val="000000"/>
                </a:solidFill>
                <a:latin typeface="Segoe UI Semibold" panose="020B0702040204020203" pitchFamily="34" charset="0"/>
                <a:ea typeface="楷体" pitchFamily="49" charset="-122"/>
              </a:rPr>
              <a:t>选择了</a:t>
            </a:r>
            <a:r>
              <a:rPr lang="en-US" altLang="zh-CN" sz="2584" b="1" dirty="0">
                <a:solidFill>
                  <a:srgbClr val="000000"/>
                </a:solidFill>
                <a:latin typeface="Segoe UI Semibold" panose="020B0702040204020203" pitchFamily="34" charset="0"/>
                <a:ea typeface="楷体" pitchFamily="49" charset="-122"/>
              </a:rPr>
              <a:t>16</a:t>
            </a:r>
            <a:r>
              <a:rPr lang="zh-CN" altLang="en-US" sz="2584" b="1" dirty="0">
                <a:solidFill>
                  <a:srgbClr val="000000"/>
                </a:solidFill>
                <a:latin typeface="Segoe UI Semibold" panose="020B0702040204020203" pitchFamily="34" charset="0"/>
                <a:ea typeface="楷体" pitchFamily="49" charset="-122"/>
              </a:rPr>
              <a:t>个特殊的疏散星团</a:t>
            </a:r>
            <a:endParaRPr lang="en-US" altLang="zh-CN" sz="2584" b="1" dirty="0">
              <a:solidFill>
                <a:srgbClr val="000000"/>
              </a:solidFill>
              <a:latin typeface="Segoe UI Semibold" panose="020B0702040204020203" pitchFamily="34" charset="0"/>
              <a:ea typeface="楷体" pitchFamily="49" charset="-122"/>
            </a:endParaRPr>
          </a:p>
          <a:p>
            <a:pPr lvl="1">
              <a:lnSpc>
                <a:spcPts val="3231"/>
              </a:lnSpc>
              <a:spcBef>
                <a:spcPct val="0"/>
              </a:spcBef>
              <a:spcAft>
                <a:spcPts val="861"/>
              </a:spcAft>
            </a:pPr>
            <a:r>
              <a:rPr lang="zh-CN" altLang="en-US" sz="2297" b="1" dirty="0">
                <a:solidFill>
                  <a:srgbClr val="000000"/>
                </a:solidFill>
                <a:latin typeface="Segoe UI Semibold" panose="020B0702040204020203" pitchFamily="34" charset="0"/>
                <a:ea typeface="楷体" pitchFamily="49" charset="-122"/>
              </a:rPr>
              <a:t>处于银河系不同位置、其年龄和金属丰度等不同</a:t>
            </a:r>
            <a:endParaRPr lang="en-US" altLang="zh-CN" sz="2297" b="1" dirty="0">
              <a:solidFill>
                <a:srgbClr val="000000"/>
              </a:solidFill>
              <a:latin typeface="Segoe UI Semibold" panose="020B0702040204020203" pitchFamily="34" charset="0"/>
              <a:ea typeface="楷体" pitchFamily="49" charset="-122"/>
            </a:endParaRPr>
          </a:p>
          <a:p>
            <a:pPr lvl="1">
              <a:lnSpc>
                <a:spcPts val="3231"/>
              </a:lnSpc>
              <a:spcBef>
                <a:spcPct val="0"/>
              </a:spcBef>
              <a:spcAft>
                <a:spcPts val="861"/>
              </a:spcAft>
            </a:pPr>
            <a:r>
              <a:rPr lang="en-US" altLang="zh-CN" sz="2297" b="1" dirty="0">
                <a:solidFill>
                  <a:srgbClr val="000000"/>
                </a:solidFill>
                <a:latin typeface="Segoe UI Semibold" panose="020B0702040204020203" pitchFamily="34" charset="0"/>
                <a:ea typeface="楷体" pitchFamily="49" charset="-122"/>
              </a:rPr>
              <a:t>BATC</a:t>
            </a:r>
            <a:r>
              <a:rPr lang="zh-CN" altLang="en-US" sz="2297" b="1" dirty="0">
                <a:solidFill>
                  <a:srgbClr val="000000"/>
                </a:solidFill>
                <a:latin typeface="Segoe UI Semibold" panose="020B0702040204020203" pitchFamily="34" charset="0"/>
                <a:ea typeface="楷体" pitchFamily="49" charset="-122"/>
              </a:rPr>
              <a:t>测光系统得到这些星团在同一系统下一致的测光资料。</a:t>
            </a:r>
            <a:endParaRPr lang="en-US" altLang="zh-CN" sz="2297" b="1" dirty="0">
              <a:solidFill>
                <a:srgbClr val="000000"/>
              </a:solidFill>
              <a:latin typeface="Segoe UI Semibold" panose="020B0702040204020203" pitchFamily="34" charset="0"/>
              <a:ea typeface="楷体" pitchFamily="49" charset="-122"/>
            </a:endParaRPr>
          </a:p>
          <a:p>
            <a:pPr lvl="1">
              <a:lnSpc>
                <a:spcPts val="3231"/>
              </a:lnSpc>
              <a:spcBef>
                <a:spcPct val="0"/>
              </a:spcBef>
              <a:spcAft>
                <a:spcPts val="861"/>
              </a:spcAft>
            </a:pPr>
            <a:r>
              <a:rPr lang="zh-CN" altLang="en-US" sz="2297" b="1" dirty="0">
                <a:solidFill>
                  <a:srgbClr val="000000"/>
                </a:solidFill>
                <a:latin typeface="Segoe UI Semibold" panose="020B0702040204020203" pitchFamily="34" charset="0"/>
                <a:ea typeface="楷体" pitchFamily="49" charset="-122"/>
              </a:rPr>
              <a:t>通过比较不同年龄、金属丰度等的星团和</a:t>
            </a:r>
            <a:r>
              <a:rPr lang="zh-CN" altLang="en-US" sz="2297" b="1" dirty="0">
                <a:solidFill>
                  <a:srgbClr val="FF0000"/>
                </a:solidFill>
                <a:latin typeface="Segoe UI Semibold" panose="020B0702040204020203" pitchFamily="34" charset="0"/>
                <a:ea typeface="楷体" pitchFamily="49" charset="-122"/>
              </a:rPr>
              <a:t>其恒星质量函数的关系</a:t>
            </a:r>
            <a:r>
              <a:rPr lang="zh-CN" altLang="en-US" sz="2297" b="1" dirty="0">
                <a:solidFill>
                  <a:srgbClr val="000000"/>
                </a:solidFill>
                <a:latin typeface="Segoe UI Semibold" panose="020B0702040204020203" pitchFamily="34" charset="0"/>
                <a:ea typeface="楷体" pitchFamily="49" charset="-122"/>
              </a:rPr>
              <a:t>，研究银河系的动力学演化对星团内质量函数的影响。</a:t>
            </a:r>
            <a:endParaRPr lang="en-US" altLang="zh-CN" sz="2297" b="1" dirty="0">
              <a:solidFill>
                <a:srgbClr val="000000"/>
              </a:solidFill>
              <a:latin typeface="Segoe UI Semibold" panose="020B0702040204020203" pitchFamily="34" charset="0"/>
              <a:ea typeface="楷体" pitchFamily="49" charset="-122"/>
            </a:endParaRPr>
          </a:p>
        </p:txBody>
      </p:sp>
      <p:sp>
        <p:nvSpPr>
          <p:cNvPr id="7" name="内容占位符 4"/>
          <p:cNvSpPr>
            <a:spLocks noGrp="1"/>
          </p:cNvSpPr>
          <p:nvPr>
            <p:ph idx="1"/>
          </p:nvPr>
        </p:nvSpPr>
        <p:spPr>
          <a:xfrm>
            <a:off x="384532" y="4824823"/>
            <a:ext cx="8283034" cy="98224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ts val="3159"/>
              </a:lnSpc>
              <a:spcBef>
                <a:spcPct val="0"/>
              </a:spcBef>
              <a:spcAft>
                <a:spcPts val="861"/>
              </a:spcAft>
            </a:pPr>
            <a:r>
              <a:rPr lang="zh-CN" altLang="en-US" sz="2297" b="1" dirty="0">
                <a:ea typeface="楷体" pitchFamily="49" charset="-122"/>
              </a:rPr>
              <a:t>得到了这</a:t>
            </a:r>
            <a:r>
              <a:rPr lang="en-US" altLang="zh-CN" sz="2297" b="1" dirty="0">
                <a:ea typeface="楷体" pitchFamily="49" charset="-122"/>
              </a:rPr>
              <a:t>16</a:t>
            </a:r>
            <a:r>
              <a:rPr lang="zh-CN" altLang="en-US" sz="2297" b="1" dirty="0">
                <a:ea typeface="楷体" pitchFamily="49" charset="-122"/>
              </a:rPr>
              <a:t>个疏散星团</a:t>
            </a:r>
            <a:r>
              <a:rPr lang="en-US" altLang="zh-CN" sz="2297" b="1" dirty="0">
                <a:ea typeface="楷体" pitchFamily="49" charset="-122"/>
              </a:rPr>
              <a:t>BATC</a:t>
            </a:r>
            <a:r>
              <a:rPr lang="zh-CN" altLang="en-US" sz="2297" b="1" dirty="0">
                <a:ea typeface="楷体" pitchFamily="49" charset="-122"/>
              </a:rPr>
              <a:t>系统</a:t>
            </a:r>
            <a:r>
              <a:rPr lang="en-US" altLang="zh-CN" sz="2297" b="1" dirty="0">
                <a:ea typeface="楷体" pitchFamily="49" charset="-122"/>
              </a:rPr>
              <a:t>13</a:t>
            </a:r>
            <a:r>
              <a:rPr lang="zh-CN" altLang="en-US" sz="2297" b="1" dirty="0">
                <a:ea typeface="楷体" pitchFamily="49" charset="-122"/>
              </a:rPr>
              <a:t>色的测光资料，并进行了绝对流量定标。</a:t>
            </a:r>
            <a:endParaRPr lang="en-US" altLang="zh-CN" sz="2297" b="1" dirty="0"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5953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4532" y="999680"/>
            <a:ext cx="8271541" cy="43195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altLang="zh-CN" sz="2297" b="1" dirty="0">
                <a:solidFill>
                  <a:srgbClr val="3906BA"/>
                </a:solidFill>
                <a:ea typeface="楷体" panose="02010609060101010101" pitchFamily="49" charset="-122"/>
              </a:rPr>
              <a:t>BATC</a:t>
            </a:r>
            <a:r>
              <a:rPr lang="zh-CN" altLang="en-US" sz="2297" b="1" dirty="0">
                <a:solidFill>
                  <a:srgbClr val="3906BA"/>
                </a:solidFill>
                <a:ea typeface="楷体" panose="02010609060101010101" pitchFamily="49" charset="-122"/>
              </a:rPr>
              <a:t>疏散星团的观测样本</a:t>
            </a:r>
          </a:p>
        </p:txBody>
      </p:sp>
      <p:pic>
        <p:nvPicPr>
          <p:cNvPr id="51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2125" y="1542190"/>
            <a:ext cx="7754677" cy="4187343"/>
          </a:xfrm>
        </p:spPr>
      </p:pic>
      <p:sp>
        <p:nvSpPr>
          <p:cNvPr id="3" name="矩形 2"/>
          <p:cNvSpPr/>
          <p:nvPr/>
        </p:nvSpPr>
        <p:spPr>
          <a:xfrm>
            <a:off x="487927" y="2239966"/>
            <a:ext cx="8168147" cy="31018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54"/>
          </a:p>
        </p:txBody>
      </p:sp>
    </p:spTree>
    <p:extLst>
      <p:ext uri="{BB962C8B-B14F-4D97-AF65-F5344CB8AC3E}">
        <p14:creationId xmlns:p14="http://schemas.microsoft.com/office/powerpoint/2010/main" val="357612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7927" y="1102630"/>
            <a:ext cx="8168146" cy="659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汇报提纲</a:t>
            </a:r>
            <a:endParaRPr lang="zh-CN" altLang="en-US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56595" y="2446755"/>
            <a:ext cx="7599478" cy="2533159"/>
          </a:xfrm>
        </p:spPr>
        <p:txBody>
          <a:bodyPr>
            <a:normAutofit/>
          </a:bodyPr>
          <a:lstStyle/>
          <a:p>
            <a:pPr marL="615420" indent="-615420">
              <a:lnSpc>
                <a:spcPts val="3590"/>
              </a:lnSpc>
              <a:spcBef>
                <a:spcPts val="431"/>
              </a:spcBef>
              <a:spcAft>
                <a:spcPts val="431"/>
              </a:spcAft>
              <a:buFont typeface="+mj-ea"/>
              <a:buAutoNum type="ea1JpnChsDbPeriod"/>
            </a:pPr>
            <a:r>
              <a:rPr lang="zh-CN" altLang="zh-CN" b="1" dirty="0">
                <a:solidFill>
                  <a:srgbClr val="3906BA"/>
                </a:solidFill>
                <a:latin typeface="Segoe UI Semibold" panose="020B0702040204020203" pitchFamily="34" charset="0"/>
                <a:ea typeface="楷体" panose="02010609060101010101" pitchFamily="49" charset="-122"/>
              </a:rPr>
              <a:t>研究工作的主要</a:t>
            </a:r>
            <a:r>
              <a:rPr lang="zh-CN" altLang="zh-CN" b="1" dirty="0" smtClean="0">
                <a:solidFill>
                  <a:srgbClr val="3906BA"/>
                </a:solidFill>
                <a:latin typeface="Segoe UI Semibold" panose="020B0702040204020203" pitchFamily="34" charset="0"/>
                <a:ea typeface="楷体" panose="02010609060101010101" pitchFamily="49" charset="-122"/>
              </a:rPr>
              <a:t>进展</a:t>
            </a:r>
            <a:endParaRPr lang="en-US" altLang="zh-CN" b="1" dirty="0" smtClean="0">
              <a:solidFill>
                <a:srgbClr val="3906BA"/>
              </a:solidFill>
              <a:latin typeface="Segoe UI Semibold" panose="020B0702040204020203" pitchFamily="34" charset="0"/>
              <a:ea typeface="楷体" panose="02010609060101010101" pitchFamily="49" charset="-122"/>
            </a:endParaRPr>
          </a:p>
          <a:p>
            <a:pPr marL="615420" indent="-615420">
              <a:lnSpc>
                <a:spcPts val="3590"/>
              </a:lnSpc>
              <a:spcBef>
                <a:spcPts val="431"/>
              </a:spcBef>
              <a:spcAft>
                <a:spcPts val="431"/>
              </a:spcAft>
              <a:buFont typeface="+mj-ea"/>
              <a:buAutoNum type="ea1JpnChsDbPeriod"/>
            </a:pPr>
            <a:r>
              <a:rPr lang="zh-CN" altLang="zh-CN" dirty="0" smtClean="0">
                <a:latin typeface="Segoe UI Semibold" panose="020B0702040204020203" pitchFamily="34" charset="0"/>
                <a:ea typeface="楷体" panose="02010609060101010101" pitchFamily="49" charset="-122"/>
              </a:rPr>
              <a:t>人才</a:t>
            </a:r>
            <a:r>
              <a:rPr lang="zh-CN" altLang="zh-CN" dirty="0">
                <a:latin typeface="Segoe UI Semibold" panose="020B0702040204020203" pitchFamily="34" charset="0"/>
                <a:ea typeface="楷体" panose="02010609060101010101" pitchFamily="49" charset="-122"/>
              </a:rPr>
              <a:t>培养、合作交流、</a:t>
            </a:r>
            <a:r>
              <a:rPr lang="zh-CN" altLang="zh-CN" dirty="0" smtClean="0">
                <a:latin typeface="Segoe UI Semibold" panose="020B0702040204020203" pitchFamily="34" charset="0"/>
                <a:ea typeface="楷体" panose="02010609060101010101" pitchFamily="49" charset="-122"/>
              </a:rPr>
              <a:t>数据共享情况</a:t>
            </a:r>
            <a:endParaRPr lang="zh-CN" altLang="zh-CN" dirty="0">
              <a:latin typeface="Segoe UI Semibold" panose="020B0702040204020203" pitchFamily="34" charset="0"/>
              <a:ea typeface="楷体" panose="02010609060101010101" pitchFamily="49" charset="-122"/>
            </a:endParaRPr>
          </a:p>
          <a:p>
            <a:pPr marL="615420" indent="-615420">
              <a:lnSpc>
                <a:spcPts val="3590"/>
              </a:lnSpc>
              <a:spcBef>
                <a:spcPts val="431"/>
              </a:spcBef>
              <a:spcAft>
                <a:spcPts val="431"/>
              </a:spcAft>
              <a:buFont typeface="+mj-ea"/>
              <a:buAutoNum type="ea1JpnChsDbPeriod"/>
            </a:pPr>
            <a:r>
              <a:rPr lang="zh-CN" altLang="zh-CN" dirty="0">
                <a:latin typeface="Segoe UI Semibold" panose="020B0702040204020203" pitchFamily="34" charset="0"/>
                <a:ea typeface="楷体" panose="02010609060101010101" pitchFamily="49" charset="-122"/>
              </a:rPr>
              <a:t>经费使用</a:t>
            </a:r>
            <a:r>
              <a:rPr lang="zh-CN" altLang="zh-CN" dirty="0" smtClean="0">
                <a:latin typeface="Segoe UI Semibold" panose="020B0702040204020203" pitchFamily="34" charset="0"/>
                <a:ea typeface="楷体" panose="02010609060101010101" pitchFamily="49" charset="-122"/>
              </a:rPr>
              <a:t>情况</a:t>
            </a:r>
            <a:endParaRPr lang="en-US" altLang="zh-CN" dirty="0" smtClean="0">
              <a:latin typeface="Segoe UI Semibold" panose="020B0702040204020203" pitchFamily="34" charset="0"/>
              <a:ea typeface="楷体" panose="02010609060101010101" pitchFamily="49" charset="-122"/>
            </a:endParaRPr>
          </a:p>
          <a:p>
            <a:pPr marL="615420" indent="-615420">
              <a:lnSpc>
                <a:spcPts val="3590"/>
              </a:lnSpc>
              <a:spcBef>
                <a:spcPts val="431"/>
              </a:spcBef>
              <a:spcAft>
                <a:spcPts val="431"/>
              </a:spcAft>
              <a:buFont typeface="+mj-ea"/>
              <a:buAutoNum type="ea1JpnChsDbPeriod"/>
            </a:pPr>
            <a:r>
              <a:rPr lang="zh-CN" altLang="en-US" dirty="0" smtClean="0">
                <a:latin typeface="Segoe UI Semibold" panose="020B0702040204020203" pitchFamily="34" charset="0"/>
                <a:ea typeface="楷体" panose="02010609060101010101" pitchFamily="49" charset="-122"/>
              </a:rPr>
              <a:t>论文情况</a:t>
            </a:r>
            <a:endParaRPr lang="zh-CN" altLang="zh-CN" dirty="0">
              <a:latin typeface="Segoe UI Semibold" panose="020B0702040204020203" pitchFamily="34" charset="0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4859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1" y="1981480"/>
            <a:ext cx="8229601" cy="3646292"/>
          </a:xfrm>
        </p:spPr>
        <p:txBody>
          <a:bodyPr>
            <a:normAutofit/>
          </a:bodyPr>
          <a:lstStyle/>
          <a:p>
            <a:pPr marL="0" indent="0">
              <a:lnSpc>
                <a:spcPts val="3231"/>
              </a:lnSpc>
              <a:spcBef>
                <a:spcPts val="0"/>
              </a:spcBef>
              <a:spcAft>
                <a:spcPts val="861"/>
              </a:spcAft>
              <a:buNone/>
            </a:pPr>
            <a:r>
              <a:rPr lang="zh-CN" altLang="en-US" sz="2297" b="1" dirty="0">
                <a:ea typeface="楷体" panose="02010609060101010101" pitchFamily="49" charset="-122"/>
              </a:rPr>
              <a:t>系列工作的第二个：</a:t>
            </a:r>
          </a:p>
          <a:p>
            <a:pPr marL="369252" indent="-369252">
              <a:lnSpc>
                <a:spcPts val="3231"/>
              </a:lnSpc>
              <a:spcBef>
                <a:spcPts val="0"/>
              </a:spcBef>
              <a:spcAft>
                <a:spcPts val="861"/>
              </a:spcAft>
              <a:buFont typeface="+mj-lt"/>
              <a:buAutoNum type="arabicPeriod"/>
            </a:pPr>
            <a:r>
              <a:rPr lang="zh-CN" altLang="en-US" sz="2297" b="1" dirty="0">
                <a:ea typeface="楷体" panose="02010609060101010101" pitchFamily="49" charset="-122"/>
              </a:rPr>
              <a:t>通过拟合</a:t>
            </a:r>
            <a:r>
              <a:rPr lang="en-US" altLang="zh-CN" sz="2297" b="1" dirty="0">
                <a:ea typeface="楷体" panose="02010609060101010101" pitchFamily="49" charset="-122"/>
              </a:rPr>
              <a:t>BATC</a:t>
            </a:r>
            <a:r>
              <a:rPr lang="zh-CN" altLang="en-US" sz="2297" b="1" dirty="0">
                <a:ea typeface="楷体" panose="02010609060101010101" pitchFamily="49" charset="-122"/>
              </a:rPr>
              <a:t>和</a:t>
            </a:r>
            <a:r>
              <a:rPr lang="en-US" altLang="zh-CN" sz="2297" b="1" dirty="0">
                <a:ea typeface="楷体" panose="02010609060101010101" pitchFamily="49" charset="-122"/>
              </a:rPr>
              <a:t>SDSS</a:t>
            </a:r>
            <a:r>
              <a:rPr lang="zh-CN" altLang="en-US" sz="2297" b="1" dirty="0">
                <a:ea typeface="楷体" panose="02010609060101010101" pitchFamily="49" charset="-122"/>
              </a:rPr>
              <a:t>的观测资料和零龄主序线得到了它的</a:t>
            </a:r>
            <a:r>
              <a:rPr lang="zh-CN" altLang="en-US" sz="2297" b="1" dirty="0">
                <a:solidFill>
                  <a:srgbClr val="FF0000"/>
                </a:solidFill>
                <a:ea typeface="楷体" panose="02010609060101010101" pitchFamily="49" charset="-122"/>
              </a:rPr>
              <a:t>红化和距离模数</a:t>
            </a:r>
            <a:r>
              <a:rPr lang="zh-CN" altLang="en-US" sz="2297" b="1" dirty="0">
                <a:ea typeface="楷体" panose="02010609060101010101" pitchFamily="49" charset="-122"/>
              </a:rPr>
              <a:t>。</a:t>
            </a:r>
          </a:p>
          <a:p>
            <a:pPr marL="369252" indent="-369252">
              <a:lnSpc>
                <a:spcPts val="3231"/>
              </a:lnSpc>
              <a:spcBef>
                <a:spcPts val="0"/>
              </a:spcBef>
              <a:spcAft>
                <a:spcPts val="861"/>
              </a:spcAft>
              <a:buFont typeface="+mj-lt"/>
              <a:buAutoNum type="arabicPeriod"/>
            </a:pPr>
            <a:r>
              <a:rPr lang="zh-CN" altLang="en-US" sz="2297" b="1" dirty="0">
                <a:ea typeface="楷体" panose="02010609060101010101" pitchFamily="49" charset="-122"/>
              </a:rPr>
              <a:t>利用本工作得到的</a:t>
            </a:r>
            <a:r>
              <a:rPr lang="en-US" altLang="zh-CN" sz="2297" b="1" dirty="0">
                <a:ea typeface="楷体" panose="02010609060101010101" pitchFamily="49" charset="-122"/>
              </a:rPr>
              <a:t>NGC1039</a:t>
            </a:r>
            <a:r>
              <a:rPr lang="zh-CN" altLang="en-US" sz="2297" b="1" dirty="0">
                <a:ea typeface="楷体" panose="02010609060101010101" pitchFamily="49" charset="-122"/>
              </a:rPr>
              <a:t>的基本参数：红化和距离模数，以及其他作者得到的</a:t>
            </a:r>
            <a:r>
              <a:rPr lang="en-US" altLang="zh-CN" sz="2297" b="1" dirty="0">
                <a:ea typeface="楷体" panose="02010609060101010101" pitchFamily="49" charset="-122"/>
              </a:rPr>
              <a:t>NGC1039</a:t>
            </a:r>
            <a:r>
              <a:rPr lang="zh-CN" altLang="en-US" sz="2297" b="1" dirty="0">
                <a:ea typeface="楷体" panose="02010609060101010101" pitchFamily="49" charset="-122"/>
              </a:rPr>
              <a:t>的年龄</a:t>
            </a:r>
            <a:r>
              <a:rPr lang="en-US" altLang="zh-CN" sz="2297" b="1" dirty="0">
                <a:ea typeface="楷体" panose="02010609060101010101" pitchFamily="49" charset="-122"/>
              </a:rPr>
              <a:t>t=250Myr</a:t>
            </a:r>
            <a:r>
              <a:rPr lang="zh-CN" altLang="en-US" sz="2297" b="1" dirty="0">
                <a:ea typeface="楷体" panose="02010609060101010101" pitchFamily="49" charset="-122"/>
              </a:rPr>
              <a:t>和金属丰度的值</a:t>
            </a:r>
            <a:r>
              <a:rPr lang="en-US" altLang="zh-CN" sz="2297" b="1" dirty="0">
                <a:ea typeface="楷体" panose="02010609060101010101" pitchFamily="49" charset="-122"/>
              </a:rPr>
              <a:t>[Fe/H]≈0.0</a:t>
            </a:r>
            <a:r>
              <a:rPr lang="zh-CN" altLang="en-US" sz="2297" b="1" dirty="0">
                <a:ea typeface="楷体" panose="02010609060101010101" pitchFamily="49" charset="-122"/>
              </a:rPr>
              <a:t>，结合</a:t>
            </a:r>
            <a:r>
              <a:rPr lang="en-US" altLang="zh-CN" sz="2297" b="1" dirty="0">
                <a:ea typeface="楷体" panose="02010609060101010101" pitchFamily="49" charset="-122"/>
              </a:rPr>
              <a:t>BATC</a:t>
            </a:r>
            <a:r>
              <a:rPr lang="zh-CN" altLang="en-US" sz="2297" b="1" dirty="0">
                <a:ea typeface="楷体" panose="02010609060101010101" pitchFamily="49" charset="-122"/>
              </a:rPr>
              <a:t>的多色测光数据，采用</a:t>
            </a:r>
            <a:r>
              <a:rPr lang="en-US" altLang="zh-CN" sz="2297" b="1" dirty="0">
                <a:ea typeface="楷体" panose="02010609060101010101" pitchFamily="49" charset="-122"/>
              </a:rPr>
              <a:t>χ2</a:t>
            </a:r>
            <a:r>
              <a:rPr lang="zh-CN" altLang="en-US" sz="2297" b="1" dirty="0">
                <a:ea typeface="楷体" panose="02010609060101010101" pitchFamily="49" charset="-122"/>
              </a:rPr>
              <a:t>拟合方法，我们得到</a:t>
            </a:r>
            <a:r>
              <a:rPr lang="en-US" altLang="zh-CN" sz="2297" b="1" dirty="0">
                <a:solidFill>
                  <a:srgbClr val="FF0000"/>
                </a:solidFill>
                <a:ea typeface="楷体" panose="02010609060101010101" pitchFamily="49" charset="-122"/>
              </a:rPr>
              <a:t>958</a:t>
            </a:r>
            <a:r>
              <a:rPr lang="zh-CN" altLang="en-US" sz="2297" b="1" dirty="0">
                <a:solidFill>
                  <a:srgbClr val="FF0000"/>
                </a:solidFill>
                <a:ea typeface="楷体" panose="02010609060101010101" pitchFamily="49" charset="-122"/>
              </a:rPr>
              <a:t>颗概率大于</a:t>
            </a:r>
            <a:r>
              <a:rPr lang="en-US" altLang="zh-CN" sz="2297" b="1" dirty="0">
                <a:solidFill>
                  <a:srgbClr val="FF0000"/>
                </a:solidFill>
                <a:ea typeface="楷体" panose="02010609060101010101" pitchFamily="49" charset="-122"/>
              </a:rPr>
              <a:t>60%</a:t>
            </a:r>
            <a:r>
              <a:rPr lang="zh-CN" altLang="en-US" sz="2297" b="1" dirty="0">
                <a:solidFill>
                  <a:srgbClr val="FF0000"/>
                </a:solidFill>
                <a:ea typeface="楷体" panose="02010609060101010101" pitchFamily="49" charset="-122"/>
              </a:rPr>
              <a:t>的成员星</a:t>
            </a:r>
            <a:r>
              <a:rPr lang="zh-CN" altLang="en-US" sz="2297" b="1" dirty="0">
                <a:ea typeface="楷体" panose="02010609060101010101" pitchFamily="49" charset="-122"/>
              </a:rPr>
              <a:t>，扩大了</a:t>
            </a:r>
            <a:r>
              <a:rPr lang="en-US" altLang="zh-CN" sz="2297" b="1" dirty="0">
                <a:ea typeface="楷体" panose="02010609060101010101" pitchFamily="49" charset="-122"/>
              </a:rPr>
              <a:t>NGC1039</a:t>
            </a:r>
            <a:r>
              <a:rPr lang="zh-CN" altLang="en-US" sz="2297" b="1" dirty="0">
                <a:ea typeface="楷体" panose="02010609060101010101" pitchFamily="49" charset="-122"/>
              </a:rPr>
              <a:t>的成员星样本。</a:t>
            </a: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57201" y="1063196"/>
            <a:ext cx="8229601" cy="65979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>
              <a:defRPr/>
            </a:pPr>
            <a:r>
              <a:rPr lang="zh-CN" altLang="en-US" sz="2872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对年轻疏散星团</a:t>
            </a:r>
            <a:r>
              <a:rPr lang="en-US" altLang="zh-CN" sz="2872" b="1" dirty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NGC1039</a:t>
            </a:r>
            <a:r>
              <a:rPr lang="zh-CN" altLang="en-US" sz="2872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的细致研究</a:t>
            </a:r>
            <a:endParaRPr lang="zh-CN" altLang="en-US" sz="2872" dirty="0">
              <a:solidFill>
                <a:srgbClr val="3906BA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8300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1121" y="1878086"/>
            <a:ext cx="8229601" cy="3980679"/>
          </a:xfrm>
        </p:spPr>
        <p:txBody>
          <a:bodyPr>
            <a:noAutofit/>
          </a:bodyPr>
          <a:lstStyle/>
          <a:p>
            <a:pPr marL="369252" indent="-369252">
              <a:lnSpc>
                <a:spcPts val="3231"/>
              </a:lnSpc>
              <a:spcBef>
                <a:spcPts val="0"/>
              </a:spcBef>
              <a:spcAft>
                <a:spcPts val="861"/>
              </a:spcAft>
              <a:buFont typeface="+mj-lt"/>
              <a:buAutoNum type="arabicPeriod" startAt="3"/>
            </a:pPr>
            <a:r>
              <a:rPr lang="zh-CN" altLang="en-US" sz="2297" b="1" dirty="0">
                <a:ea typeface="楷体" panose="02010609060101010101" pitchFamily="49" charset="-122"/>
              </a:rPr>
              <a:t>利用这个扩大了的成员星样本，通过恒星计数，我们得到了</a:t>
            </a:r>
            <a:r>
              <a:rPr lang="en-US" altLang="zh-CN" sz="2297" b="1" dirty="0">
                <a:ea typeface="楷体" panose="02010609060101010101" pitchFamily="49" charset="-122"/>
              </a:rPr>
              <a:t>NGC1039</a:t>
            </a:r>
            <a:r>
              <a:rPr lang="zh-CN" altLang="en-US" sz="2297" b="1" dirty="0">
                <a:ea typeface="楷体" panose="02010609060101010101" pitchFamily="49" charset="-122"/>
              </a:rPr>
              <a:t>的面密度轮廓。通过拟合</a:t>
            </a:r>
            <a:r>
              <a:rPr lang="en-US" altLang="zh-CN" sz="2297" b="1" dirty="0">
                <a:ea typeface="楷体" panose="02010609060101010101" pitchFamily="49" charset="-122"/>
              </a:rPr>
              <a:t>King </a:t>
            </a:r>
            <a:r>
              <a:rPr lang="zh-CN" altLang="en-US" sz="2297" b="1" dirty="0">
                <a:ea typeface="楷体" panose="02010609060101010101" pitchFamily="49" charset="-122"/>
              </a:rPr>
              <a:t>模型，得到了</a:t>
            </a:r>
            <a:r>
              <a:rPr lang="en-US" altLang="zh-CN" sz="2297" b="1" dirty="0">
                <a:solidFill>
                  <a:srgbClr val="FF0000"/>
                </a:solidFill>
                <a:ea typeface="楷体" panose="02010609060101010101" pitchFamily="49" charset="-122"/>
              </a:rPr>
              <a:t>NGC 1039</a:t>
            </a:r>
            <a:r>
              <a:rPr lang="zh-CN" altLang="en-US" sz="2297" b="1" dirty="0">
                <a:solidFill>
                  <a:srgbClr val="FF0000"/>
                </a:solidFill>
                <a:ea typeface="楷体" panose="02010609060101010101" pitchFamily="49" charset="-122"/>
              </a:rPr>
              <a:t>结构参数。</a:t>
            </a:r>
          </a:p>
          <a:p>
            <a:pPr marL="369252" indent="-369252">
              <a:lnSpc>
                <a:spcPts val="3231"/>
              </a:lnSpc>
              <a:spcBef>
                <a:spcPts val="0"/>
              </a:spcBef>
              <a:spcAft>
                <a:spcPts val="861"/>
              </a:spcAft>
              <a:buFont typeface="+mj-lt"/>
              <a:buAutoNum type="arabicPeriod" startAt="3"/>
            </a:pPr>
            <a:r>
              <a:rPr lang="zh-CN" altLang="en-US" sz="2297" b="1" dirty="0">
                <a:ea typeface="楷体" panose="02010609060101010101" pitchFamily="49" charset="-122"/>
              </a:rPr>
              <a:t>利用</a:t>
            </a:r>
            <a:r>
              <a:rPr lang="en-US" altLang="zh-CN" sz="2297" b="1" dirty="0">
                <a:ea typeface="楷体" panose="02010609060101010101" pitchFamily="49" charset="-122"/>
              </a:rPr>
              <a:t>BATC</a:t>
            </a:r>
            <a:r>
              <a:rPr lang="zh-CN" altLang="en-US" sz="2297" b="1" dirty="0">
                <a:ea typeface="楷体" panose="02010609060101010101" pitchFamily="49" charset="-122"/>
              </a:rPr>
              <a:t>多色测光数据和理论模型的</a:t>
            </a:r>
            <a:r>
              <a:rPr lang="en-US" altLang="zh-CN" sz="2297" b="1" dirty="0">
                <a:ea typeface="楷体" panose="02010609060101010101" pitchFamily="49" charset="-122"/>
              </a:rPr>
              <a:t>SED</a:t>
            </a:r>
            <a:r>
              <a:rPr lang="zh-CN" altLang="en-US" sz="2297" b="1" dirty="0">
                <a:ea typeface="楷体" panose="02010609060101010101" pitchFamily="49" charset="-122"/>
              </a:rPr>
              <a:t>拟合，首次得到了</a:t>
            </a:r>
            <a:r>
              <a:rPr lang="en-US" altLang="zh-CN" sz="2297" b="1" dirty="0">
                <a:ea typeface="楷体" panose="02010609060101010101" pitchFamily="49" charset="-122"/>
              </a:rPr>
              <a:t>NGC1039</a:t>
            </a:r>
            <a:r>
              <a:rPr lang="zh-CN" altLang="en-US" sz="2297" b="1" dirty="0">
                <a:ea typeface="楷体" panose="02010609060101010101" pitchFamily="49" charset="-122"/>
              </a:rPr>
              <a:t>中每颗成员星的质量，利用幂律的质量分布函数拟合，得到不同区域的质量函数的斜率。首次得到</a:t>
            </a:r>
            <a:r>
              <a:rPr lang="en-US" altLang="zh-CN" sz="2297" b="1" dirty="0">
                <a:ea typeface="楷体" panose="02010609060101010101" pitchFamily="49" charset="-122"/>
              </a:rPr>
              <a:t>NGC1039</a:t>
            </a:r>
            <a:r>
              <a:rPr lang="zh-CN" altLang="en-US" sz="2297" b="1" dirty="0">
                <a:ea typeface="楷体" panose="02010609060101010101" pitchFamily="49" charset="-122"/>
              </a:rPr>
              <a:t>的质量函数在质量为</a:t>
            </a:r>
            <a:r>
              <a:rPr lang="en-US" altLang="zh-CN" sz="2297" b="1" dirty="0" err="1">
                <a:ea typeface="楷体" panose="02010609060101010101" pitchFamily="49" charset="-122"/>
              </a:rPr>
              <a:t>Mbreak</a:t>
            </a:r>
            <a:r>
              <a:rPr lang="en-US" altLang="zh-CN" sz="2297" b="1" dirty="0">
                <a:ea typeface="楷体" panose="02010609060101010101" pitchFamily="49" charset="-122"/>
              </a:rPr>
              <a:t> = 0.8M⊙</a:t>
            </a:r>
            <a:r>
              <a:rPr lang="zh-CN" altLang="en-US" sz="2297" b="1" dirty="0">
                <a:ea typeface="楷体" panose="02010609060101010101" pitchFamily="49" charset="-122"/>
              </a:rPr>
              <a:t>处截断，并求得了</a:t>
            </a:r>
            <a:r>
              <a:rPr lang="zh-CN" altLang="en-US" sz="2297" b="1" dirty="0">
                <a:solidFill>
                  <a:srgbClr val="FF0000"/>
                </a:solidFill>
                <a:ea typeface="楷体" panose="02010609060101010101" pitchFamily="49" charset="-122"/>
              </a:rPr>
              <a:t>质量函数的幂率指数</a:t>
            </a:r>
            <a:r>
              <a:rPr lang="zh-CN" altLang="en-US" sz="2297" b="1" dirty="0">
                <a:ea typeface="楷体" panose="02010609060101010101" pitchFamily="49" charset="-122"/>
              </a:rPr>
              <a:t>。</a:t>
            </a:r>
          </a:p>
          <a:p>
            <a:pPr marL="0" indent="0">
              <a:lnSpc>
                <a:spcPts val="3231"/>
              </a:lnSpc>
              <a:spcBef>
                <a:spcPts val="0"/>
              </a:spcBef>
              <a:spcAft>
                <a:spcPts val="861"/>
              </a:spcAft>
              <a:buNone/>
            </a:pPr>
            <a:r>
              <a:rPr lang="zh-CN" altLang="en-US" sz="2297" b="1" dirty="0">
                <a:ea typeface="楷体" panose="02010609060101010101" pitchFamily="49" charset="-122"/>
              </a:rPr>
              <a:t>      这个工作已投</a:t>
            </a:r>
            <a:r>
              <a:rPr lang="en-US" altLang="zh-CN" sz="2297" b="1" dirty="0">
                <a:ea typeface="楷体" panose="02010609060101010101" pitchFamily="49" charset="-122"/>
              </a:rPr>
              <a:t>AJ </a:t>
            </a:r>
            <a:r>
              <a:rPr lang="zh-CN" altLang="en-US" sz="2297" b="1" dirty="0">
                <a:ea typeface="楷体" panose="02010609060101010101" pitchFamily="49" charset="-122"/>
              </a:rPr>
              <a:t>，按照审稿人的意见，正在修改。</a:t>
            </a: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57201" y="1063196"/>
            <a:ext cx="8229601" cy="65979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>
              <a:defRPr/>
            </a:pPr>
            <a:r>
              <a:rPr lang="zh-CN" altLang="en-US" sz="2872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对年轻疏散星团</a:t>
            </a:r>
            <a:r>
              <a:rPr lang="en-US" altLang="zh-CN" sz="2872" b="1" dirty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NGC1039</a:t>
            </a:r>
            <a:r>
              <a:rPr lang="zh-CN" altLang="en-US" sz="2872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的细致研究</a:t>
            </a:r>
            <a:endParaRPr lang="zh-CN" altLang="en-US" sz="2872" dirty="0">
              <a:solidFill>
                <a:srgbClr val="3906BA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5878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 txBox="1">
            <a:spLocks/>
          </p:cNvSpPr>
          <p:nvPr/>
        </p:nvSpPr>
        <p:spPr>
          <a:xfrm>
            <a:off x="384533" y="1050932"/>
            <a:ext cx="8283034" cy="723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>
            <a:lvl1pPr algn="ctr" defTabSz="741392" rtl="0" eaLnBrk="1" latinLnBrk="0" hangingPunct="1">
              <a:spcBef>
                <a:spcPct val="0"/>
              </a:spcBef>
              <a:buNone/>
              <a:defRPr sz="359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2872" b="1" dirty="0" smtClean="0">
                <a:solidFill>
                  <a:srgbClr val="0066FF"/>
                </a:solidFill>
                <a:latin typeface="Segoe UI Semibold" panose="020B0702040204020203" pitchFamily="34" charset="0"/>
                <a:ea typeface="楷体" panose="02010609060101010101" pitchFamily="49" charset="-122"/>
              </a:rPr>
              <a:t>星团中特殊恒星搜寻与性质研究 </a:t>
            </a:r>
            <a:r>
              <a:rPr lang="en-US" altLang="zh-CN" sz="2872" b="1" dirty="0" smtClean="0">
                <a:solidFill>
                  <a:srgbClr val="0066FF"/>
                </a:solidFill>
                <a:latin typeface="Segoe UI Semibold" panose="020B0702040204020203" pitchFamily="34" charset="0"/>
                <a:ea typeface="楷体" panose="02010609060101010101" pitchFamily="49" charset="-122"/>
              </a:rPr>
              <a:t>(</a:t>
            </a:r>
            <a:r>
              <a:rPr lang="zh-CN" altLang="en-US" sz="2872" b="1" dirty="0" smtClean="0">
                <a:solidFill>
                  <a:srgbClr val="0066FF"/>
                </a:solidFill>
                <a:latin typeface="Segoe UI Semibold" panose="020B0702040204020203" pitchFamily="34" charset="0"/>
                <a:ea typeface="楷体" panose="02010609060101010101" pitchFamily="49" charset="-122"/>
              </a:rPr>
              <a:t>林建争等</a:t>
            </a:r>
            <a:r>
              <a:rPr lang="en-US" altLang="zh-CN" sz="2872" b="1" dirty="0" smtClean="0">
                <a:solidFill>
                  <a:srgbClr val="0066FF"/>
                </a:solidFill>
                <a:latin typeface="Segoe UI Semibold" panose="020B0702040204020203" pitchFamily="34" charset="0"/>
                <a:ea typeface="楷体" panose="02010609060101010101" pitchFamily="49" charset="-122"/>
              </a:rPr>
              <a:t>)</a:t>
            </a:r>
            <a:endParaRPr lang="zh-CN" altLang="en-US" sz="2872" dirty="0">
              <a:solidFill>
                <a:srgbClr val="0066FF"/>
              </a:solidFill>
              <a:latin typeface="Segoe UI Semibold" panose="020B0702040204020203" pitchFamily="34" charset="0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7189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/>
        </p:nvSpPr>
        <p:spPr>
          <a:xfrm>
            <a:off x="-48587" y="782512"/>
            <a:ext cx="9192587" cy="2150790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grpSp>
        <p:nvGrpSpPr>
          <p:cNvPr id="132" name="Group 132"/>
          <p:cNvGrpSpPr/>
          <p:nvPr/>
        </p:nvGrpSpPr>
        <p:grpSpPr>
          <a:xfrm>
            <a:off x="78833" y="991330"/>
            <a:ext cx="8937746" cy="2000925"/>
            <a:chOff x="0" y="0"/>
            <a:chExt cx="13143002" cy="3058901"/>
          </a:xfrm>
        </p:grpSpPr>
        <p:pic>
          <p:nvPicPr>
            <p:cNvPr id="129" name="Screen Shot 2016-07-03 at 10.57.59 PM.png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84443" y="2055302"/>
              <a:ext cx="12758560" cy="1003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0" name="Screen Shot 2016-07-03 at 10.57.46 PM.png"/>
            <p:cNvPicPr>
              <a:picLocks/>
            </p:cNvPicPr>
            <p:nvPr/>
          </p:nvPicPr>
          <p:blipFill>
            <a:blip r:embed="rId4">
              <a:extLst/>
            </a:blip>
            <a:srcRect/>
            <a:stretch>
              <a:fillRect/>
            </a:stretch>
          </p:blipFill>
          <p:spPr>
            <a:xfrm>
              <a:off x="0" y="178846"/>
              <a:ext cx="13004800" cy="19518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1" name="Screen Shot 2016-07-03 at 10.58.32 PM.png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47020" y="0"/>
              <a:ext cx="12592157" cy="1767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3" name="Shape 133"/>
          <p:cNvSpPr>
            <a:spLocks noGrp="1"/>
          </p:cNvSpPr>
          <p:nvPr>
            <p:ph type="sldNum" sz="quarter" idx="4294967295"/>
          </p:nvPr>
        </p:nvSpPr>
        <p:spPr>
          <a:xfrm>
            <a:off x="8599551" y="6458148"/>
            <a:ext cx="174499" cy="272654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38100" tIns="38100" rIns="38100" bIns="38100" rtlCol="0" anchor="ctr">
            <a:normAutofit fontScale="77500" lnSpcReduction="20000"/>
          </a:bodyPr>
          <a:lstStyle/>
          <a:p>
            <a:fld id="{86CB4B4D-7CA3-9044-876B-883B54F8677D}" type="slidenum">
              <a:t>23</a:t>
            </a:fld>
            <a:endParaRPr/>
          </a:p>
        </p:txBody>
      </p:sp>
      <p:pic>
        <p:nvPicPr>
          <p:cNvPr id="134" name="pasted-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028" y="5793071"/>
            <a:ext cx="1064930" cy="10649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Screen Shot 2014-12-03 at 4.34.19 PM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072957" y="5789461"/>
            <a:ext cx="1634512" cy="1037103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Shape 136"/>
          <p:cNvSpPr/>
          <p:nvPr/>
        </p:nvSpPr>
        <p:spPr>
          <a:xfrm>
            <a:off x="340269" y="58635"/>
            <a:ext cx="8741239" cy="560106"/>
          </a:xfrm>
          <a:prstGeom prst="rect">
            <a:avLst/>
          </a:prstGeom>
          <a:ln w="12700">
            <a:miter lim="400000"/>
          </a:ln>
          <a:effectLst>
            <a:outerShdw blurRad="330200" dist="25400" dir="5400000" rotWithShape="0">
              <a:srgbClr val="000000">
                <a:alpha val="61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b">
            <a:normAutofit fontScale="92500" lnSpcReduction="20000"/>
          </a:bodyPr>
          <a:lstStyle>
            <a:lvl1pPr defTabSz="841247">
              <a:defRPr sz="5704" b="1">
                <a:solidFill>
                  <a:srgbClr val="FFFFFF"/>
                </a:solidFill>
                <a:effectLst>
                  <a:outerShdw blurRad="11684" dist="58420" dir="2820000" rotWithShape="0">
                    <a:srgbClr val="000000"/>
                  </a:outerShdw>
                </a:effectLst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4010" dirty="0"/>
              <a:t>Search for Be stars in Star Clusters</a:t>
            </a:r>
          </a:p>
        </p:txBody>
      </p:sp>
      <p:sp>
        <p:nvSpPr>
          <p:cNvPr id="137" name="Shape 137"/>
          <p:cNvSpPr/>
          <p:nvPr/>
        </p:nvSpPr>
        <p:spPr>
          <a:xfrm>
            <a:off x="4165705" y="5724808"/>
            <a:ext cx="4305064" cy="600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/>
          <a:lstStyle/>
          <a:p>
            <a:pPr algn="l">
              <a:lnSpc>
                <a:spcPct val="80000"/>
              </a:lnSpc>
              <a:defRPr sz="27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1898" dirty="0" err="1" smtClean="0"/>
              <a:t>爭</a:t>
            </a:r>
            <a:r>
              <a:rPr sz="1898" dirty="0" err="1"/>
              <a:t>+LAMOST+PTF+APOGEE</a:t>
            </a:r>
            <a:r>
              <a:rPr sz="1898" dirty="0"/>
              <a:t> teams</a:t>
            </a:r>
          </a:p>
          <a:p>
            <a:pPr marL="285750" indent="-285750" algn="l">
              <a:lnSpc>
                <a:spcPct val="80000"/>
              </a:lnSpc>
              <a:buFont typeface="Arial" panose="020B0604020202020204" pitchFamily="34" charset="0"/>
              <a:buChar char="•"/>
              <a:defRPr sz="2300">
                <a:solidFill>
                  <a:srgbClr val="DE8849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1617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Shanghai </a:t>
            </a:r>
            <a:r>
              <a:rPr sz="1617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Astronomical Observatory, CAS</a:t>
            </a:r>
          </a:p>
          <a:p>
            <a:pPr marL="285750" indent="-285750" algn="l">
              <a:lnSpc>
                <a:spcPct val="80000"/>
              </a:lnSpc>
              <a:buFont typeface="Arial" panose="020B0604020202020204" pitchFamily="34" charset="0"/>
              <a:buChar char="•"/>
              <a:defRPr sz="2300">
                <a:solidFill>
                  <a:srgbClr val="DD8949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1617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Institute </a:t>
            </a:r>
            <a:r>
              <a:rPr sz="1617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Astronomy, NCU</a:t>
            </a:r>
          </a:p>
          <a:p>
            <a:pPr marL="285750" indent="-285750" algn="l">
              <a:lnSpc>
                <a:spcPct val="80000"/>
              </a:lnSpc>
              <a:buFont typeface="Arial" panose="020B0604020202020204" pitchFamily="34" charset="0"/>
              <a:buChar char="•"/>
              <a:defRPr sz="2300">
                <a:solidFill>
                  <a:srgbClr val="DD8949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1617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cclin@shao.ac.cn</a:t>
            </a:r>
            <a:r>
              <a:rPr sz="1617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sz="1617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8" name="pasted-image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707468" y="5789461"/>
            <a:ext cx="1329456" cy="1167686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Shape 139"/>
          <p:cNvSpPr/>
          <p:nvPr/>
        </p:nvSpPr>
        <p:spPr>
          <a:xfrm>
            <a:off x="3907772" y="3052794"/>
            <a:ext cx="5182871" cy="2744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/>
          <a:lstStyle/>
          <a:p>
            <a:pPr marL="232163" indent="-232163" algn="just">
              <a:spcBef>
                <a:spcPts val="562"/>
              </a:spcBef>
              <a:buSzPct val="100000"/>
              <a:buAutoNum type="arabicPeriod"/>
              <a:defRPr sz="2600" b="1">
                <a:solidFill>
                  <a:schemeClr val="accent1">
                    <a:satOff val="-3355"/>
                    <a:lumOff val="2661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828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About 350 new Be stars are identified from  LAMOST </a:t>
            </a:r>
            <a:r>
              <a:rPr sz="1828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DR3</a:t>
            </a:r>
            <a:endParaRPr lang="en-US" sz="1828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32163" indent="-232163" algn="just">
              <a:spcBef>
                <a:spcPts val="562"/>
              </a:spcBef>
              <a:buSzPct val="100000"/>
              <a:buAutoNum type="arabicPeriod"/>
              <a:defRPr sz="2600" b="1">
                <a:solidFill>
                  <a:schemeClr val="accent1">
                    <a:satOff val="-3355"/>
                    <a:lumOff val="2661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828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 </a:t>
            </a:r>
            <a:r>
              <a:rPr sz="1828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oldest Be star (&gt;500 </a:t>
            </a:r>
            <a:r>
              <a:rPr sz="1828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Myr</a:t>
            </a:r>
            <a:r>
              <a:rPr sz="1828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 in the star cluster may indicate the second generation.</a:t>
            </a:r>
          </a:p>
          <a:p>
            <a:pPr marL="232163" indent="-232163" algn="just">
              <a:spcBef>
                <a:spcPts val="562"/>
              </a:spcBef>
              <a:buSzPct val="100000"/>
              <a:buAutoNum type="arabicPeriod"/>
              <a:defRPr sz="2600" b="1">
                <a:solidFill>
                  <a:schemeClr val="accent1">
                    <a:satOff val="-3355"/>
                    <a:lumOff val="2661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828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revised sample of Be star can be used to study the formation and evolution of massive stars, and to trace the spiral arms (20-25 </a:t>
            </a:r>
            <a:r>
              <a:rPr sz="1828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kpc</a:t>
            </a:r>
            <a:r>
              <a:rPr sz="1828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,+/- &gt;20%) towards the Galactic Anti-Center.</a:t>
            </a:r>
          </a:p>
        </p:txBody>
      </p:sp>
      <p:pic>
        <p:nvPicPr>
          <p:cNvPr id="140" name="Screen Shot 2016-06-28 at 11.29.32 PM.png"/>
          <p:cNvPicPr>
            <a:picLocks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-17859" y="2897934"/>
            <a:ext cx="3872275" cy="1781634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Shape 141"/>
          <p:cNvSpPr/>
          <p:nvPr/>
        </p:nvSpPr>
        <p:spPr>
          <a:xfrm>
            <a:off x="38271" y="4740107"/>
            <a:ext cx="3816145" cy="39671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sz="30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2109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Lin+ 2015, 2016, 2017 in prep</a:t>
            </a:r>
          </a:p>
        </p:txBody>
      </p:sp>
      <p:sp>
        <p:nvSpPr>
          <p:cNvPr id="142" name="Shape 142"/>
          <p:cNvSpPr/>
          <p:nvPr/>
        </p:nvSpPr>
        <p:spPr>
          <a:xfrm>
            <a:off x="29341" y="5048209"/>
            <a:ext cx="3816145" cy="72128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sz="30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2109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Hou</a:t>
            </a:r>
            <a:r>
              <a:rPr sz="2109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+ 2016 (early-type emission line star from DR2)</a:t>
            </a:r>
          </a:p>
        </p:txBody>
      </p:sp>
      <p:sp>
        <p:nvSpPr>
          <p:cNvPr id="143" name="Shape 143"/>
          <p:cNvSpPr/>
          <p:nvPr/>
        </p:nvSpPr>
        <p:spPr>
          <a:xfrm>
            <a:off x="4675527" y="414750"/>
            <a:ext cx="4247653" cy="553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b">
            <a:normAutofit/>
          </a:bodyPr>
          <a:lstStyle/>
          <a:p>
            <a:pPr defTabSz="302170">
              <a:defRPr sz="2914" b="1">
                <a:solidFill>
                  <a:srgbClr val="FFFFFF"/>
                </a:solidFill>
                <a:effectLst>
                  <a:outerShdw blurRad="5969" dist="29844" dir="2400000" rotWithShape="0">
                    <a:srgbClr val="000000"/>
                  </a:outerShdw>
                </a:effectLst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2049" dirty="0">
                <a:solidFill>
                  <a:schemeClr val="bg1">
                    <a:lumMod val="65000"/>
                  </a:schemeClr>
                </a:solidFill>
              </a:rPr>
              <a:t>from</a:t>
            </a:r>
            <a:r>
              <a:rPr sz="2049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sz="2049" dirty="0">
                <a:solidFill>
                  <a:srgbClr val="00B050"/>
                </a:solidFill>
              </a:rPr>
              <a:t>LAMOST</a:t>
            </a:r>
            <a:r>
              <a:rPr sz="2049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sz="2049" dirty="0">
                <a:solidFill>
                  <a:srgbClr val="FFC000"/>
                </a:solidFill>
              </a:rPr>
              <a:t>PTF</a:t>
            </a:r>
            <a:r>
              <a:rPr sz="2049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sz="2049" dirty="0">
                <a:solidFill>
                  <a:schemeClr val="bg1">
                    <a:lumMod val="65000"/>
                  </a:schemeClr>
                </a:solidFill>
              </a:rPr>
              <a:t>and</a:t>
            </a:r>
            <a:r>
              <a:rPr sz="2049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sz="2049" dirty="0">
                <a:solidFill>
                  <a:srgbClr val="FF0000"/>
                </a:solidFill>
              </a:rPr>
              <a:t>APOGEE</a:t>
            </a:r>
          </a:p>
        </p:txBody>
      </p:sp>
    </p:spTree>
    <p:extLst>
      <p:ext uri="{BB962C8B-B14F-4D97-AF65-F5344CB8AC3E}">
        <p14:creationId xmlns:p14="http://schemas.microsoft.com/office/powerpoint/2010/main" val="377795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Screen Shot 2016-07-05 at 11.03.42 PM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08934" y="3547082"/>
            <a:ext cx="3443429" cy="3049047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Shape 146"/>
          <p:cNvSpPr/>
          <p:nvPr/>
        </p:nvSpPr>
        <p:spPr>
          <a:xfrm>
            <a:off x="5678055" y="3395757"/>
            <a:ext cx="3407710" cy="288477"/>
          </a:xfrm>
          <a:prstGeom prst="rect">
            <a:avLst/>
          </a:prstGeom>
          <a:solidFill>
            <a:srgbClr val="FFFFFF"/>
          </a:solidFill>
          <a:ln w="50800">
            <a:solidFill>
              <a:srgbClr val="FF26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sz="20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1406"/>
              <a:t>29 / 139 OCs have 153 Be candidates </a:t>
            </a:r>
          </a:p>
        </p:txBody>
      </p:sp>
      <p:sp>
        <p:nvSpPr>
          <p:cNvPr id="148" name="Shape 148"/>
          <p:cNvSpPr/>
          <p:nvPr/>
        </p:nvSpPr>
        <p:spPr>
          <a:xfrm>
            <a:off x="395536" y="23092"/>
            <a:ext cx="8312513" cy="608384"/>
          </a:xfrm>
          <a:prstGeom prst="rect">
            <a:avLst/>
          </a:prstGeom>
          <a:ln w="12700">
            <a:miter lim="400000"/>
          </a:ln>
          <a:effectLst>
            <a:outerShdw blurRad="330200" dist="25400" dir="5400000" rotWithShape="0">
              <a:srgbClr val="000000">
                <a:alpha val="61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b">
            <a:normAutofit fontScale="92500" lnSpcReduction="10000"/>
          </a:bodyPr>
          <a:lstStyle>
            <a:lvl1pPr defTabSz="841247">
              <a:defRPr sz="5704" b="1">
                <a:solidFill>
                  <a:srgbClr val="FFFFFF"/>
                </a:solidFill>
                <a:effectLst>
                  <a:outerShdw blurRad="11684" dist="58420" dir="2820000" rotWithShape="0">
                    <a:srgbClr val="000000"/>
                  </a:outerShdw>
                </a:effectLst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4010" dirty="0"/>
              <a:t>Search for Be stars in Star Clusters</a:t>
            </a:r>
          </a:p>
        </p:txBody>
      </p:sp>
      <p:sp>
        <p:nvSpPr>
          <p:cNvPr id="149" name="Shape 149"/>
          <p:cNvSpPr>
            <a:spLocks noGrp="1"/>
          </p:cNvSpPr>
          <p:nvPr>
            <p:ph type="body" sz="half" idx="1"/>
          </p:nvPr>
        </p:nvSpPr>
        <p:spPr>
          <a:xfrm>
            <a:off x="147919" y="968812"/>
            <a:ext cx="9073605" cy="2633530"/>
          </a:xfrm>
          <a:prstGeom prst="rect">
            <a:avLst/>
          </a:prstGeom>
        </p:spPr>
        <p:txBody>
          <a:bodyPr vert="horz" lIns="8930" tIns="8930" rIns="8930" bIns="8930" rtlCol="0" anchor="t">
            <a:normAutofit fontScale="70000" lnSpcReduction="20000"/>
          </a:bodyPr>
          <a:lstStyle/>
          <a:p>
            <a:pPr marL="198901" indent="-198901" defTabSz="385749">
              <a:lnSpc>
                <a:spcPct val="120000"/>
              </a:lnSpc>
              <a:spcBef>
                <a:spcPts val="0"/>
              </a:spcBef>
              <a:buClr>
                <a:srgbClr val="FFFFFF"/>
              </a:buClr>
              <a:defRPr sz="2640" b="1">
                <a:solidFill>
                  <a:schemeClr val="accent4"/>
                </a:solidFill>
              </a:defRPr>
            </a:pP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Pilot study on NGC 663 with PTF, 2MASS, and PPMXL (Yu, Lin+ 2015)</a:t>
            </a:r>
          </a:p>
          <a:p>
            <a:pPr marL="382304" lvl="1" indent="-189430" defTabSz="385749">
              <a:lnSpc>
                <a:spcPct val="120000"/>
              </a:lnSpc>
              <a:spcBef>
                <a:spcPts val="0"/>
              </a:spcBef>
              <a:buClr>
                <a:srgbClr val="FFFFFF"/>
              </a:buClr>
              <a:buChar char="•"/>
              <a:defRPr sz="2640">
                <a:solidFill>
                  <a:schemeClr val="accent4"/>
                </a:solidFill>
              </a:defRPr>
            </a:pP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[N(Be)/N(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B+Be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)] ~4.5%</a:t>
            </a:r>
          </a:p>
          <a:p>
            <a:pPr marL="382304" lvl="1" indent="-189430" defTabSz="385749">
              <a:lnSpc>
                <a:spcPct val="120000"/>
              </a:lnSpc>
              <a:spcBef>
                <a:spcPts val="0"/>
              </a:spcBef>
              <a:buClr>
                <a:srgbClr val="FFFFFF"/>
              </a:buClr>
              <a:buChar char="•"/>
              <a:defRPr sz="2640">
                <a:solidFill>
                  <a:schemeClr val="accent4"/>
                </a:solidFill>
              </a:defRPr>
            </a:pP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low fraction of Be stars in NGC 663 might be a consequence of the effects of mass segregation and stellar winds or supernova explosions. </a:t>
            </a:r>
          </a:p>
          <a:p>
            <a:pPr marL="198901" indent="-198901" defTabSz="385749">
              <a:lnSpc>
                <a:spcPct val="120000"/>
              </a:lnSpc>
              <a:spcBef>
                <a:spcPts val="0"/>
              </a:spcBef>
              <a:buClr>
                <a:srgbClr val="FFFFFF"/>
              </a:buClr>
              <a:defRPr sz="2640" b="1">
                <a:solidFill>
                  <a:schemeClr val="accent4"/>
                </a:solidFill>
              </a:defRPr>
            </a:pP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Pipeline improved on NGC 6830 (Yu, Lin+ 2016)</a:t>
            </a:r>
          </a:p>
          <a:p>
            <a:pPr marL="382304" lvl="1" indent="-189430" defTabSz="385749">
              <a:lnSpc>
                <a:spcPct val="120000"/>
              </a:lnSpc>
              <a:spcBef>
                <a:spcPts val="0"/>
              </a:spcBef>
              <a:buClr>
                <a:srgbClr val="FFFFFF"/>
              </a:buClr>
              <a:buChar char="•"/>
              <a:defRPr sz="2640">
                <a:solidFill>
                  <a:schemeClr val="accent4"/>
                </a:solidFill>
              </a:defRPr>
            </a:pP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2 new Be stars, 1 known re-identified in NGC 6830 with age of 125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Myr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382304" lvl="1" indent="-189430" defTabSz="385749">
              <a:lnSpc>
                <a:spcPct val="120000"/>
              </a:lnSpc>
              <a:spcBef>
                <a:spcPts val="0"/>
              </a:spcBef>
              <a:buClr>
                <a:srgbClr val="FFFFFF"/>
              </a:buClr>
              <a:buChar char="•"/>
              <a:defRPr sz="2640">
                <a:solidFill>
                  <a:schemeClr val="accent4"/>
                </a:solidFill>
              </a:defRPr>
            </a:pP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low fraction of Be stars in NGC 6830 indicates that older OC lack of Be stars.</a:t>
            </a:r>
          </a:p>
          <a:p>
            <a:pPr marL="198901" indent="-198901" defTabSz="385749">
              <a:lnSpc>
                <a:spcPct val="120000"/>
              </a:lnSpc>
              <a:spcBef>
                <a:spcPts val="0"/>
              </a:spcBef>
              <a:buClr>
                <a:srgbClr val="FFFFFF"/>
              </a:buClr>
              <a:defRPr sz="2640" b="1">
                <a:solidFill>
                  <a:schemeClr val="accent4"/>
                </a:solidFill>
              </a:defRPr>
            </a:pP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Searing for Be star candidates in 100 </a:t>
            </a:r>
            <a:r>
              <a:rPr 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+ OCs </a:t>
            </a:r>
            <a:r>
              <a:rPr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(Yu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Lin+ 2017 in prep)</a:t>
            </a:r>
          </a:p>
        </p:txBody>
      </p:sp>
      <p:sp>
        <p:nvSpPr>
          <p:cNvPr id="150" name="Shape 150"/>
          <p:cNvSpPr/>
          <p:nvPr/>
        </p:nvSpPr>
        <p:spPr>
          <a:xfrm>
            <a:off x="206549" y="3395171"/>
            <a:ext cx="5339749" cy="2020904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8930" tIns="8930" rIns="8930" bIns="8930">
            <a:normAutofit/>
          </a:bodyPr>
          <a:lstStyle>
            <a:lvl1pPr marL="259318" indent="-259318" algn="l" defTabSz="502920">
              <a:lnSpc>
                <a:spcPct val="120000"/>
              </a:lnSpc>
              <a:buClr>
                <a:srgbClr val="FFFFFF"/>
              </a:buClr>
              <a:buSzPct val="100000"/>
              <a:buFont typeface="Arial"/>
              <a:buChar char="•"/>
              <a:defRPr sz="2530" b="1">
                <a:solidFill>
                  <a:schemeClr val="accent3">
                    <a:hueOff val="-546623"/>
                    <a:satOff val="7767"/>
                    <a:lumOff val="-14512"/>
                  </a:schemeClr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  <a:lvl2pPr marL="498429" indent="-246969" algn="l" defTabSz="502920">
              <a:lnSpc>
                <a:spcPct val="120000"/>
              </a:lnSpc>
              <a:buClr>
                <a:srgbClr val="FFFFFF"/>
              </a:buClr>
              <a:buSzPct val="100000"/>
              <a:buFont typeface="Arial"/>
              <a:buChar char="•"/>
              <a:defRPr sz="2530" b="1">
                <a:solidFill>
                  <a:schemeClr val="accent3">
                    <a:hueOff val="-546623"/>
                    <a:satOff val="7767"/>
                    <a:lumOff val="-14512"/>
                  </a:schemeClr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2pPr>
          </a:lstStyle>
          <a:p>
            <a:r>
              <a:rPr sz="1779" b="0" dirty="0">
                <a:solidFill>
                  <a:srgbClr val="3906BA"/>
                </a:solidFill>
              </a:rPr>
              <a:t>High-Resolution Spectroscopy of Be Stars with APOGEE (</a:t>
            </a:r>
            <a:r>
              <a:rPr sz="1779" b="0" dirty="0" err="1">
                <a:solidFill>
                  <a:srgbClr val="3906BA"/>
                </a:solidFill>
              </a:rPr>
              <a:t>Chojnowski</a:t>
            </a:r>
            <a:r>
              <a:rPr sz="1779" b="0" dirty="0">
                <a:solidFill>
                  <a:srgbClr val="3906BA"/>
                </a:solidFill>
              </a:rPr>
              <a:t>+(incl. Lin) 2017, in prep)</a:t>
            </a:r>
          </a:p>
          <a:p>
            <a:pPr lvl="1"/>
            <a:r>
              <a:rPr sz="1779" b="0" dirty="0">
                <a:solidFill>
                  <a:srgbClr val="3906BA"/>
                </a:solidFill>
              </a:rPr>
              <a:t>The line profile variability show gradual disappearance of the line emission and vice versa over both short and long time scales. —&gt; circumstellar disk activity</a:t>
            </a:r>
          </a:p>
        </p:txBody>
      </p:sp>
      <p:pic>
        <p:nvPicPr>
          <p:cNvPr id="151" name="Screen Shot 2017-02-16 at 12.34.56 AM.pn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285" y="5454663"/>
            <a:ext cx="5457014" cy="1113598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143"/>
          <p:cNvSpPr/>
          <p:nvPr/>
        </p:nvSpPr>
        <p:spPr>
          <a:xfrm>
            <a:off x="4657855" y="523291"/>
            <a:ext cx="4247653" cy="421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b">
            <a:normAutofit/>
          </a:bodyPr>
          <a:lstStyle/>
          <a:p>
            <a:pPr defTabSz="302170">
              <a:defRPr sz="2914" b="1">
                <a:solidFill>
                  <a:srgbClr val="FFFFFF"/>
                </a:solidFill>
                <a:effectLst>
                  <a:outerShdw blurRad="5969" dist="29844" dir="2400000" rotWithShape="0">
                    <a:srgbClr val="000000"/>
                  </a:outerShdw>
                </a:effectLst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2049" dirty="0">
                <a:solidFill>
                  <a:schemeClr val="bg1">
                    <a:lumMod val="65000"/>
                  </a:schemeClr>
                </a:solidFill>
              </a:rPr>
              <a:t>from</a:t>
            </a:r>
            <a:r>
              <a:rPr sz="2049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sz="2049" dirty="0">
                <a:solidFill>
                  <a:srgbClr val="00B050"/>
                </a:solidFill>
              </a:rPr>
              <a:t>LAMOST</a:t>
            </a:r>
            <a:r>
              <a:rPr sz="2049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sz="2049" dirty="0">
                <a:solidFill>
                  <a:srgbClr val="FFC000"/>
                </a:solidFill>
              </a:rPr>
              <a:t>PTF</a:t>
            </a:r>
            <a:r>
              <a:rPr sz="2049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sz="2049" dirty="0">
                <a:solidFill>
                  <a:schemeClr val="bg1">
                    <a:lumMod val="65000"/>
                  </a:schemeClr>
                </a:solidFill>
              </a:rPr>
              <a:t>and</a:t>
            </a:r>
            <a:r>
              <a:rPr sz="2049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sz="2049" dirty="0">
                <a:solidFill>
                  <a:srgbClr val="FF0000"/>
                </a:solidFill>
              </a:rPr>
              <a:t>APOGEE</a:t>
            </a:r>
          </a:p>
        </p:txBody>
      </p:sp>
    </p:spTree>
    <p:extLst>
      <p:ext uri="{BB962C8B-B14F-4D97-AF65-F5344CB8AC3E}">
        <p14:creationId xmlns:p14="http://schemas.microsoft.com/office/powerpoint/2010/main" val="35823660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514" y="2705240"/>
            <a:ext cx="8229600" cy="2584857"/>
          </a:xfrm>
        </p:spPr>
        <p:txBody>
          <a:bodyPr>
            <a:normAutofit/>
          </a:bodyPr>
          <a:lstStyle/>
          <a:p>
            <a:pPr>
              <a:lnSpc>
                <a:spcPts val="3590"/>
              </a:lnSpc>
              <a:spcBef>
                <a:spcPts val="0"/>
              </a:spcBef>
              <a:spcAft>
                <a:spcPts val="861"/>
              </a:spcAft>
            </a:pPr>
            <a:r>
              <a:rPr lang="zh-CN" altLang="en-US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对</a:t>
            </a:r>
            <a:r>
              <a:rPr lang="en-US" altLang="zh-CN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51</a:t>
            </a:r>
            <a:r>
              <a:rPr lang="zh-CN" altLang="en-US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颗贫金属</a:t>
            </a:r>
            <a:r>
              <a:rPr lang="en-US" altLang="zh-CN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F&amp;G</a:t>
            </a:r>
            <a:r>
              <a:rPr lang="zh-CN" altLang="en-US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矮星进行了</a:t>
            </a:r>
            <a:r>
              <a:rPr lang="en-US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NLTE</a:t>
            </a:r>
            <a:r>
              <a:rPr lang="zh-CN" altLang="en-US" b="1" dirty="0">
                <a:solidFill>
                  <a:srgbClr val="FF0000"/>
                </a:solidFill>
                <a:ea typeface="楷体" panose="02010609060101010101" pitchFamily="49" charset="-122"/>
              </a:rPr>
              <a:t>元素丰度分析</a:t>
            </a:r>
            <a:endParaRPr lang="zh-CN" altLang="en-US" dirty="0">
              <a:solidFill>
                <a:srgbClr val="FF0000"/>
              </a:solidFill>
              <a:ea typeface="楷体" panose="02010609060101010101" pitchFamily="49" charset="-122"/>
            </a:endParaRPr>
          </a:p>
          <a:p>
            <a:pPr>
              <a:lnSpc>
                <a:spcPts val="3590"/>
              </a:lnSpc>
              <a:spcBef>
                <a:spcPts val="0"/>
              </a:spcBef>
              <a:spcAft>
                <a:spcPts val="861"/>
              </a:spcAft>
            </a:pPr>
            <a:r>
              <a:rPr lang="zh-CN" altLang="en-US" b="1" dirty="0" smtClean="0">
                <a:ea typeface="楷体" panose="02010609060101010101" pitchFamily="49" charset="-122"/>
              </a:rPr>
              <a:t>银河系</a:t>
            </a:r>
            <a:r>
              <a:rPr lang="zh-CN" altLang="en-US" b="1" dirty="0">
                <a:ea typeface="楷体" panose="02010609060101010101" pitchFamily="49" charset="-122"/>
              </a:rPr>
              <a:t>旋转曲线</a:t>
            </a:r>
            <a:r>
              <a:rPr lang="zh-CN" altLang="en-US" b="1" dirty="0" smtClean="0">
                <a:ea typeface="楷体" panose="02010609060101010101" pitchFamily="49" charset="-122"/>
              </a:rPr>
              <a:t>研究</a:t>
            </a:r>
            <a:endParaRPr lang="en-US" altLang="zh-CN" b="1" dirty="0" smtClean="0">
              <a:ea typeface="楷体" panose="02010609060101010101" pitchFamily="49" charset="-122"/>
            </a:endParaRPr>
          </a:p>
          <a:p>
            <a:pPr>
              <a:lnSpc>
                <a:spcPts val="3590"/>
              </a:lnSpc>
              <a:spcBef>
                <a:spcPts val="0"/>
              </a:spcBef>
              <a:spcAft>
                <a:spcPts val="861"/>
              </a:spcAft>
            </a:pPr>
            <a:r>
              <a:rPr lang="zh-CN" altLang="en-US" b="1" dirty="0" smtClean="0">
                <a:ea typeface="楷体" panose="02010609060101010101" pitchFamily="49" charset="-122"/>
              </a:rPr>
              <a:t>使用</a:t>
            </a:r>
            <a:r>
              <a:rPr lang="en-US" b="1" dirty="0">
                <a:ea typeface="楷体" panose="02010609060101010101" pitchFamily="49" charset="-122"/>
              </a:rPr>
              <a:t>LAMOST</a:t>
            </a:r>
            <a:r>
              <a:rPr lang="zh-CN" altLang="en-US" b="1" dirty="0">
                <a:ea typeface="楷体" panose="02010609060101010101" pitchFamily="49" charset="-122"/>
              </a:rPr>
              <a:t>数据确定恒星</a:t>
            </a:r>
            <a:r>
              <a:rPr lang="en-US" b="1" dirty="0">
                <a:ea typeface="楷体" panose="02010609060101010101" pitchFamily="49" charset="-122"/>
              </a:rPr>
              <a:t>[α/Fe</a:t>
            </a:r>
            <a:r>
              <a:rPr lang="en-US" b="1" dirty="0" smtClean="0">
                <a:ea typeface="楷体" panose="02010609060101010101" pitchFamily="49" charset="-122"/>
              </a:rPr>
              <a:t>]</a:t>
            </a:r>
            <a:endParaRPr lang="zh-CN" altLang="en-US" dirty="0">
              <a:ea typeface="楷体" panose="02010609060101010101" pitchFamily="49" charset="-122"/>
            </a:endParaRPr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50264" y="1361115"/>
            <a:ext cx="8229601" cy="8572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altLang="zh-CN" sz="3159" b="1" dirty="0">
                <a:solidFill>
                  <a:srgbClr val="0066FF"/>
                </a:solidFill>
                <a:latin typeface="+mj-lt"/>
                <a:ea typeface="楷体" panose="02010609060101010101" pitchFamily="49" charset="-122"/>
                <a:cs typeface="Arial Unicode MS" panose="020B0604020202020204" pitchFamily="34" charset="-122"/>
              </a:rPr>
              <a:t>2. </a:t>
            </a:r>
            <a:r>
              <a:rPr lang="zh-CN" altLang="en-US" sz="3159" b="1" dirty="0">
                <a:solidFill>
                  <a:srgbClr val="0066FF"/>
                </a:solidFill>
                <a:latin typeface="+mj-lt"/>
                <a:ea typeface="楷体" panose="02010609060101010101" pitchFamily="49" charset="-122"/>
                <a:cs typeface="Arial Unicode MS" panose="020B0604020202020204" pitchFamily="34" charset="-122"/>
              </a:rPr>
              <a:t>恒星金属丰度工作 （与课题</a:t>
            </a:r>
            <a:r>
              <a:rPr lang="en-US" altLang="zh-CN" sz="3159" b="1" dirty="0">
                <a:solidFill>
                  <a:srgbClr val="0066FF"/>
                </a:solidFill>
                <a:latin typeface="+mj-lt"/>
                <a:ea typeface="楷体" panose="02010609060101010101" pitchFamily="49" charset="-122"/>
                <a:cs typeface="Arial Unicode MS" panose="020B0604020202020204" pitchFamily="34" charset="-122"/>
              </a:rPr>
              <a:t>1</a:t>
            </a:r>
            <a:r>
              <a:rPr lang="zh-CN" altLang="en-US" sz="3159" b="1" dirty="0">
                <a:solidFill>
                  <a:srgbClr val="0066FF"/>
                </a:solidFill>
                <a:latin typeface="+mj-lt"/>
                <a:ea typeface="楷体" panose="02010609060101010101" pitchFamily="49" charset="-122"/>
                <a:cs typeface="Arial Unicode MS" panose="020B0604020202020204" pitchFamily="34" charset="-122"/>
              </a:rPr>
              <a:t>合作研究）</a:t>
            </a:r>
            <a:r>
              <a:rPr lang="en-US" altLang="zh-CN" sz="3159" b="1" dirty="0">
                <a:solidFill>
                  <a:srgbClr val="0066FF"/>
                </a:solidFill>
                <a:latin typeface="+mj-lt"/>
                <a:ea typeface="楷体" panose="02010609060101010101" pitchFamily="49" charset="-122"/>
                <a:cs typeface="Arial Unicode MS" panose="020B0604020202020204" pitchFamily="34" charset="-122"/>
              </a:rPr>
              <a:t/>
            </a:r>
            <a:br>
              <a:rPr lang="en-US" altLang="zh-CN" sz="3159" b="1" dirty="0">
                <a:solidFill>
                  <a:srgbClr val="0066FF"/>
                </a:solidFill>
                <a:latin typeface="+mj-lt"/>
                <a:ea typeface="楷体" panose="02010609060101010101" pitchFamily="49" charset="-122"/>
                <a:cs typeface="Arial Unicode MS" panose="020B0604020202020204" pitchFamily="34" charset="-122"/>
              </a:rPr>
            </a:br>
            <a:r>
              <a:rPr lang="en-US" altLang="zh-CN" sz="3159" b="1" dirty="0">
                <a:solidFill>
                  <a:srgbClr val="0066FF"/>
                </a:solidFill>
                <a:latin typeface="+mj-lt"/>
                <a:ea typeface="楷体" panose="02010609060101010101" pitchFamily="49" charset="-122"/>
                <a:cs typeface="Arial Unicode MS" panose="020B0604020202020204" pitchFamily="34" charset="-122"/>
              </a:rPr>
              <a:t>(</a:t>
            </a:r>
            <a:r>
              <a:rPr lang="zh-CN" altLang="en-US" sz="3159" b="1" dirty="0">
                <a:solidFill>
                  <a:srgbClr val="0066FF"/>
                </a:solidFill>
                <a:latin typeface="+mj-lt"/>
                <a:ea typeface="楷体" panose="02010609060101010101" pitchFamily="49" charset="-122"/>
                <a:cs typeface="Arial Unicode MS" panose="020B0604020202020204" pitchFamily="34" charset="-122"/>
              </a:rPr>
              <a:t>张华伟等</a:t>
            </a:r>
            <a:r>
              <a:rPr lang="en-US" altLang="zh-CN" sz="3159" b="1" dirty="0">
                <a:solidFill>
                  <a:srgbClr val="0066FF"/>
                </a:solidFill>
                <a:latin typeface="+mj-lt"/>
                <a:ea typeface="楷体" panose="02010609060101010101" pitchFamily="49" charset="-122"/>
                <a:cs typeface="Arial Unicode MS" panose="020B0604020202020204" pitchFamily="34" charset="-122"/>
              </a:rPr>
              <a:t>)</a:t>
            </a:r>
            <a:endParaRPr lang="zh-CN" altLang="en-US" sz="3159" b="1" dirty="0">
              <a:solidFill>
                <a:srgbClr val="0066FF"/>
              </a:solidFill>
              <a:latin typeface="+mj-lt"/>
              <a:ea typeface="楷体" panose="02010609060101010101" pitchFamily="49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9844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1452" y="3629707"/>
            <a:ext cx="5098437" cy="2245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89209" y="919834"/>
            <a:ext cx="5428199" cy="2715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006" y="1065205"/>
            <a:ext cx="3052979" cy="775457"/>
          </a:xfrm>
        </p:spPr>
        <p:txBody>
          <a:bodyPr>
            <a:norm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51</a:t>
            </a:r>
            <a:r>
              <a:rPr lang="zh-CN" altLang="en-US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颗矮星</a:t>
            </a:r>
            <a:endParaRPr lang="zh-CN" altLang="en-US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8584" y="2063121"/>
            <a:ext cx="3546262" cy="1344125"/>
          </a:xfrm>
        </p:spPr>
        <p:txBody>
          <a:bodyPr>
            <a:normAutofit/>
          </a:bodyPr>
          <a:lstStyle/>
          <a:p>
            <a:pPr lvl="1"/>
            <a:r>
              <a:rPr lang="en-US" altLang="zh-CN" dirty="0" smtClean="0"/>
              <a:t>-2.62&lt;[Fe/H]&lt;+0.24</a:t>
            </a:r>
          </a:p>
          <a:p>
            <a:pPr lvl="1"/>
            <a:r>
              <a:rPr lang="en-US" altLang="zh-CN" dirty="0" smtClean="0"/>
              <a:t>Galactic thin/thick disks, halo populations</a:t>
            </a:r>
            <a:endParaRPr lang="zh-CN" altLang="en-US" dirty="0"/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810248" y="3690594"/>
            <a:ext cx="2322933" cy="1719880"/>
          </a:xfrm>
          <a:prstGeom prst="rect">
            <a:avLst/>
          </a:prstGeom>
        </p:spPr>
        <p:txBody>
          <a:bodyPr vert="horz" lIns="74143" tIns="37071" rIns="74143" bIns="37071" rtlCol="0" anchor="ctr">
            <a:noAutofit/>
          </a:bodyPr>
          <a:lstStyle>
            <a:lvl1pPr algn="ctr" defTabSz="1032723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zh-CN" altLang="en-US" sz="2584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对</a:t>
            </a:r>
            <a:r>
              <a:rPr lang="en-US" altLang="zh-CN" sz="2584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17</a:t>
            </a:r>
            <a:r>
              <a:rPr lang="zh-CN" altLang="en-US" sz="2584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种元素进行了非局部热动平衡丰度分析：</a:t>
            </a:r>
            <a:r>
              <a:rPr lang="zh-CN" altLang="en-US" sz="2584" b="1" dirty="0">
                <a:latin typeface="+mn-lt"/>
                <a:ea typeface="楷体" panose="02010609060101010101" pitchFamily="49" charset="-122"/>
              </a:rPr>
              <a:t>从</a:t>
            </a:r>
            <a:r>
              <a:rPr lang="en-US" altLang="zh-CN" sz="2584" b="1" dirty="0">
                <a:latin typeface="+mn-lt"/>
                <a:ea typeface="楷体" panose="02010609060101010101" pitchFamily="49" charset="-122"/>
              </a:rPr>
              <a:t>Li </a:t>
            </a:r>
            <a:r>
              <a:rPr lang="zh-CN" altLang="en-US" sz="2584" b="1" dirty="0">
                <a:latin typeface="+mn-lt"/>
                <a:ea typeface="楷体" panose="02010609060101010101" pitchFamily="49" charset="-122"/>
              </a:rPr>
              <a:t>到</a:t>
            </a:r>
            <a:r>
              <a:rPr lang="en-US" altLang="zh-CN" sz="2584" b="1" dirty="0">
                <a:latin typeface="+mn-lt"/>
                <a:ea typeface="楷体" panose="02010609060101010101" pitchFamily="49" charset="-122"/>
              </a:rPr>
              <a:t> </a:t>
            </a:r>
            <a:r>
              <a:rPr lang="en-US" altLang="zh-CN" sz="2584" b="1" dirty="0" err="1">
                <a:latin typeface="+mn-lt"/>
                <a:ea typeface="楷体" panose="02010609060101010101" pitchFamily="49" charset="-122"/>
              </a:rPr>
              <a:t>Eu</a:t>
            </a:r>
            <a:endParaRPr lang="zh-CN" altLang="en-US" sz="2584" b="1" dirty="0">
              <a:latin typeface="+mn-lt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6345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1063196"/>
            <a:ext cx="8229601" cy="60810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与化学演化模型比较</a:t>
            </a:r>
            <a:endParaRPr lang="zh-CN" altLang="en-US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6812" y="1826389"/>
            <a:ext cx="4293513" cy="4084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1" y="1826389"/>
            <a:ext cx="3980679" cy="3928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3867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499" y="1981481"/>
            <a:ext cx="6457293" cy="352106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2032" y="5282072"/>
            <a:ext cx="3287645" cy="440956"/>
          </a:xfrm>
        </p:spPr>
        <p:txBody>
          <a:bodyPr>
            <a:normAutofit fontScale="90000"/>
          </a:bodyPr>
          <a:lstStyle/>
          <a:p>
            <a:r>
              <a:rPr lang="en-US" altLang="zh-CN" sz="2297" dirty="0"/>
              <a:t>Jian et al. 2017, AJ</a:t>
            </a:r>
            <a:r>
              <a:rPr lang="zh-CN" altLang="en-US" sz="2297" dirty="0"/>
              <a:t> </a:t>
            </a:r>
            <a:r>
              <a:rPr lang="en-US" altLang="zh-CN" sz="2297" dirty="0"/>
              <a:t>153, 5</a:t>
            </a:r>
            <a:endParaRPr lang="zh-CN" altLang="en-US" sz="2297" dirty="0"/>
          </a:p>
        </p:txBody>
      </p:sp>
      <p:sp>
        <p:nvSpPr>
          <p:cNvPr id="4" name="文本框 3"/>
          <p:cNvSpPr txBox="1"/>
          <p:nvPr/>
        </p:nvSpPr>
        <p:spPr>
          <a:xfrm>
            <a:off x="412032" y="2319495"/>
            <a:ext cx="2764145" cy="2080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584" b="1" dirty="0">
                <a:ea typeface="楷体" panose="02010609060101010101" pitchFamily="49" charset="-122"/>
              </a:rPr>
              <a:t>恒星内禀红外色指数的确定</a:t>
            </a:r>
            <a:endParaRPr lang="en-US" altLang="zh-CN" sz="2584" b="1" dirty="0">
              <a:ea typeface="楷体" panose="02010609060101010101" pitchFamily="49" charset="-122"/>
            </a:endParaRPr>
          </a:p>
          <a:p>
            <a:endParaRPr lang="en-US" altLang="zh-CN" sz="2584" b="1" dirty="0">
              <a:ea typeface="楷体" panose="02010609060101010101" pitchFamily="49" charset="-122"/>
            </a:endParaRPr>
          </a:p>
          <a:p>
            <a:r>
              <a:rPr lang="zh-CN" altLang="en-US" sz="2584" b="1" dirty="0">
                <a:ea typeface="楷体" panose="02010609060101010101" pitchFamily="49" charset="-122"/>
              </a:rPr>
              <a:t>矮星（</a:t>
            </a:r>
            <a:r>
              <a:rPr lang="en-US" altLang="zh-CN" sz="2584" b="1" dirty="0">
                <a:ea typeface="楷体" panose="02010609060101010101" pitchFamily="49" charset="-122"/>
              </a:rPr>
              <a:t>LAMOST</a:t>
            </a:r>
            <a:r>
              <a:rPr lang="zh-CN" altLang="en-US" sz="2584" b="1" dirty="0">
                <a:ea typeface="楷体" panose="02010609060101010101" pitchFamily="49" charset="-122"/>
              </a:rPr>
              <a:t>）</a:t>
            </a:r>
            <a:endParaRPr lang="en-US" altLang="zh-CN" sz="2584" b="1" dirty="0">
              <a:ea typeface="楷体" panose="02010609060101010101" pitchFamily="49" charset="-122"/>
            </a:endParaRPr>
          </a:p>
          <a:p>
            <a:r>
              <a:rPr lang="zh-CN" altLang="en-US" sz="2584" b="1" dirty="0">
                <a:ea typeface="楷体" panose="02010609060101010101" pitchFamily="49" charset="-122"/>
              </a:rPr>
              <a:t>巨星（</a:t>
            </a:r>
            <a:r>
              <a:rPr lang="en-US" altLang="zh-CN" sz="2584" b="1" dirty="0">
                <a:ea typeface="楷体" panose="02010609060101010101" pitchFamily="49" charset="-122"/>
              </a:rPr>
              <a:t>APOGEE</a:t>
            </a:r>
            <a:r>
              <a:rPr lang="zh-CN" altLang="en-US" sz="2584" b="1" dirty="0">
                <a:ea typeface="楷体" panose="02010609060101010101" pitchFamily="49" charset="-122"/>
              </a:rPr>
              <a:t>）</a:t>
            </a:r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412032" y="1071470"/>
            <a:ext cx="8295738" cy="6627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74143" tIns="37071" rIns="74143" bIns="37071" rtlCol="0" anchor="ctr">
            <a:normAutofit/>
          </a:bodyPr>
          <a:lstStyle>
            <a:lvl1pPr algn="ctr" defTabSz="1032723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364" indent="-533364">
              <a:lnSpc>
                <a:spcPts val="3590"/>
              </a:lnSpc>
              <a:spcBef>
                <a:spcPts val="431"/>
              </a:spcBef>
              <a:spcAft>
                <a:spcPts val="861"/>
              </a:spcAft>
            </a:pPr>
            <a:r>
              <a:rPr lang="en-US" altLang="zh-CN" sz="2872" b="1" dirty="0">
                <a:solidFill>
                  <a:srgbClr val="0066FF"/>
                </a:solidFill>
                <a:latin typeface="Segoe UI Semibold" panose="020B0702040204020203" pitchFamily="34" charset="0"/>
                <a:ea typeface="楷体" panose="02010609060101010101" pitchFamily="49" charset="-122"/>
              </a:rPr>
              <a:t>3. </a:t>
            </a:r>
            <a:r>
              <a:rPr lang="zh-CN" altLang="en-US" sz="2872" b="1" dirty="0">
                <a:solidFill>
                  <a:srgbClr val="0066FF"/>
                </a:solidFill>
                <a:latin typeface="Segoe UI Semibold" panose="020B0702040204020203" pitchFamily="34" charset="0"/>
                <a:ea typeface="楷体" panose="02010609060101010101" pitchFamily="49" charset="-122"/>
              </a:rPr>
              <a:t>银河系消光规律</a:t>
            </a:r>
            <a:r>
              <a:rPr lang="en-US" altLang="zh-CN" sz="2872" b="1" dirty="0">
                <a:solidFill>
                  <a:srgbClr val="0066FF"/>
                </a:solidFill>
                <a:latin typeface="Segoe UI Semibold" panose="020B0702040204020203" pitchFamily="34" charset="0"/>
                <a:ea typeface="楷体" panose="02010609060101010101" pitchFamily="49" charset="-122"/>
              </a:rPr>
              <a:t>(</a:t>
            </a:r>
            <a:r>
              <a:rPr lang="zh-CN" altLang="en-US" sz="2872" b="1" dirty="0" smtClean="0">
                <a:solidFill>
                  <a:srgbClr val="0066FF"/>
                </a:solidFill>
                <a:latin typeface="Segoe UI Semibold" panose="020B0702040204020203" pitchFamily="34" charset="0"/>
                <a:ea typeface="楷体" panose="02010609060101010101" pitchFamily="49" charset="-122"/>
              </a:rPr>
              <a:t>姜碧沩等</a:t>
            </a:r>
            <a:r>
              <a:rPr lang="en-US" altLang="zh-CN" sz="2872" b="1" dirty="0" smtClean="0">
                <a:solidFill>
                  <a:srgbClr val="0066FF"/>
                </a:solidFill>
                <a:latin typeface="Segoe UI Semibold" panose="020B0702040204020203" pitchFamily="34" charset="0"/>
                <a:ea typeface="楷体" panose="02010609060101010101" pitchFamily="49" charset="-122"/>
              </a:rPr>
              <a:t>)</a:t>
            </a:r>
            <a:endParaRPr lang="zh-CN" altLang="en-US" sz="2872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52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9154" y="1258497"/>
            <a:ext cx="3425322" cy="447080"/>
          </a:xfrm>
        </p:spPr>
        <p:txBody>
          <a:bodyPr>
            <a:normAutofit/>
          </a:bodyPr>
          <a:lstStyle/>
          <a:p>
            <a:r>
              <a:rPr lang="en-US" altLang="zh-CN" sz="2010" dirty="0" err="1"/>
              <a:t>Xue</a:t>
            </a:r>
            <a:r>
              <a:rPr lang="en-US" altLang="zh-CN" sz="2010" dirty="0"/>
              <a:t> et al., 2016, </a:t>
            </a:r>
            <a:r>
              <a:rPr lang="en-US" altLang="zh-CN" sz="2010" dirty="0" err="1"/>
              <a:t>ApJS</a:t>
            </a:r>
            <a:r>
              <a:rPr lang="en-US" altLang="zh-CN" sz="2010" dirty="0"/>
              <a:t>, 23, 224</a:t>
            </a:r>
            <a:endParaRPr lang="zh-CN" altLang="en-US" sz="201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384" y="2291663"/>
            <a:ext cx="7440175" cy="323960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36229" y="1132916"/>
            <a:ext cx="4962925" cy="887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584" b="1" dirty="0">
                <a:solidFill>
                  <a:srgbClr val="3906BA"/>
                </a:solidFill>
                <a:ea typeface="楷体" panose="02010609060101010101" pitchFamily="49" charset="-122"/>
              </a:rPr>
              <a:t>对中红外消光规律的准确测定</a:t>
            </a:r>
          </a:p>
          <a:p>
            <a:r>
              <a:rPr lang="zh-CN" altLang="en-US" sz="2584" b="1" dirty="0">
                <a:solidFill>
                  <a:srgbClr val="3906BA"/>
                </a:solidFill>
                <a:ea typeface="楷体" panose="02010609060101010101" pitchFamily="49" charset="-122"/>
              </a:rPr>
              <a:t>基于</a:t>
            </a:r>
            <a:r>
              <a:rPr lang="en-US" altLang="zh-CN" sz="2584" b="1" dirty="0">
                <a:solidFill>
                  <a:srgbClr val="3906BA"/>
                </a:solidFill>
                <a:ea typeface="楷体" panose="02010609060101010101" pitchFamily="49" charset="-122"/>
              </a:rPr>
              <a:t>APOGEE</a:t>
            </a:r>
            <a:r>
              <a:rPr lang="zh-CN" altLang="en-US" sz="2584" b="1" dirty="0">
                <a:solidFill>
                  <a:srgbClr val="3906BA"/>
                </a:solidFill>
                <a:ea typeface="楷体" panose="02010609060101010101" pitchFamily="49" charset="-122"/>
              </a:rPr>
              <a:t>巡天数据</a:t>
            </a:r>
            <a:endParaRPr lang="en-US" altLang="zh-CN" sz="2584" b="1" dirty="0">
              <a:solidFill>
                <a:srgbClr val="3906BA"/>
              </a:solidFill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6688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Segoe UI Semibold" panose="020B0702040204020203" pitchFamily="34" charset="0"/>
                <a:ea typeface="楷体" panose="02010609060101010101" pitchFamily="49" charset="-122"/>
              </a:rPr>
              <a:t>一、研究工作主要</a:t>
            </a:r>
            <a:r>
              <a:rPr lang="zh-CN" altLang="en-US" b="1" dirty="0" smtClean="0">
                <a:solidFill>
                  <a:srgbClr val="C00000"/>
                </a:solidFill>
                <a:latin typeface="Segoe UI Semibold" panose="020B0702040204020203" pitchFamily="34" charset="0"/>
                <a:ea typeface="楷体" panose="02010609060101010101" pitchFamily="49" charset="-122"/>
              </a:rPr>
              <a:t>进展</a:t>
            </a:r>
            <a:endParaRPr lang="zh-CN" altLang="en-US" b="1" dirty="0">
              <a:solidFill>
                <a:srgbClr val="C00000"/>
              </a:solidFill>
              <a:latin typeface="Segoe UI Semibold" panose="020B0702040204020203" pitchFamily="34" charset="0"/>
              <a:ea typeface="楷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04115" y="2239966"/>
            <a:ext cx="5841776" cy="3360313"/>
          </a:xfrm>
        </p:spPr>
        <p:txBody>
          <a:bodyPr>
            <a:normAutofit/>
          </a:bodyPr>
          <a:lstStyle/>
          <a:p>
            <a:pPr marL="533364" indent="-533364">
              <a:lnSpc>
                <a:spcPts val="3590"/>
              </a:lnSpc>
              <a:spcBef>
                <a:spcPts val="431"/>
              </a:spcBef>
              <a:spcAft>
                <a:spcPts val="861"/>
              </a:spcAft>
              <a:buFont typeface="+mj-lt"/>
              <a:buAutoNum type="arabicPeriod"/>
            </a:pPr>
            <a:r>
              <a:rPr lang="zh-CN" altLang="en-US" b="1" dirty="0" smtClean="0">
                <a:solidFill>
                  <a:srgbClr val="FF0000"/>
                </a:solidFill>
                <a:latin typeface="Segoe UI Semibold" panose="020B0702040204020203" pitchFamily="34" charset="0"/>
                <a:ea typeface="楷体" panose="02010609060101010101" pitchFamily="49" charset="-122"/>
              </a:rPr>
              <a:t>疏散星团</a:t>
            </a:r>
            <a:r>
              <a:rPr lang="zh-CN" altLang="en-US" b="1" dirty="0">
                <a:solidFill>
                  <a:srgbClr val="FF0000"/>
                </a:solidFill>
                <a:latin typeface="Segoe UI Semibold" panose="020B0702040204020203" pitchFamily="34" charset="0"/>
                <a:ea typeface="楷体" panose="02010609060101010101" pitchFamily="49" charset="-122"/>
              </a:rPr>
              <a:t>观测</a:t>
            </a:r>
            <a:r>
              <a:rPr lang="zh-CN" altLang="en-US" b="1" dirty="0" smtClean="0">
                <a:solidFill>
                  <a:srgbClr val="FF0000"/>
                </a:solidFill>
                <a:latin typeface="Segoe UI Semibold" panose="020B0702040204020203" pitchFamily="34" charset="0"/>
                <a:ea typeface="楷体" panose="02010609060101010101" pitchFamily="49" charset="-122"/>
              </a:rPr>
              <a:t>研究</a:t>
            </a:r>
            <a:endParaRPr lang="en-US" altLang="zh-CN" b="1" dirty="0" smtClean="0">
              <a:solidFill>
                <a:srgbClr val="FF0000"/>
              </a:solidFill>
              <a:latin typeface="Segoe UI Semibold" panose="020B0702040204020203" pitchFamily="34" charset="0"/>
              <a:ea typeface="楷体" panose="02010609060101010101" pitchFamily="49" charset="-122"/>
            </a:endParaRPr>
          </a:p>
          <a:p>
            <a:pPr marL="533364" indent="-533364">
              <a:lnSpc>
                <a:spcPts val="3590"/>
              </a:lnSpc>
              <a:spcBef>
                <a:spcPts val="431"/>
              </a:spcBef>
              <a:spcAft>
                <a:spcPts val="861"/>
              </a:spcAft>
              <a:buFont typeface="+mj-lt"/>
              <a:buAutoNum type="arabicPeriod"/>
            </a:pPr>
            <a:r>
              <a:rPr lang="zh-CN" altLang="en-US" b="1" dirty="0" smtClean="0">
                <a:solidFill>
                  <a:srgbClr val="0066FF"/>
                </a:solidFill>
                <a:latin typeface="Segoe UI Semibold" panose="020B0702040204020203" pitchFamily="34" charset="0"/>
                <a:ea typeface="楷体" panose="02010609060101010101" pitchFamily="49" charset="-122"/>
              </a:rPr>
              <a:t>恒星</a:t>
            </a:r>
            <a:r>
              <a:rPr lang="zh-CN" altLang="en-US" b="1" dirty="0">
                <a:solidFill>
                  <a:srgbClr val="0066FF"/>
                </a:solidFill>
                <a:latin typeface="Segoe UI Semibold" panose="020B0702040204020203" pitchFamily="34" charset="0"/>
                <a:ea typeface="楷体" panose="02010609060101010101" pitchFamily="49" charset="-122"/>
              </a:rPr>
              <a:t>金属丰度统计性质</a:t>
            </a:r>
            <a:endParaRPr lang="en-US" altLang="zh-CN" b="1" dirty="0" smtClean="0">
              <a:solidFill>
                <a:srgbClr val="0066FF"/>
              </a:solidFill>
              <a:latin typeface="Segoe UI Semibold" panose="020B0702040204020203" pitchFamily="34" charset="0"/>
              <a:ea typeface="楷体" panose="02010609060101010101" pitchFamily="49" charset="-122"/>
            </a:endParaRPr>
          </a:p>
          <a:p>
            <a:pPr marL="533364" indent="-533364">
              <a:lnSpc>
                <a:spcPts val="3590"/>
              </a:lnSpc>
              <a:spcBef>
                <a:spcPts val="431"/>
              </a:spcBef>
              <a:spcAft>
                <a:spcPts val="861"/>
              </a:spcAft>
              <a:buFont typeface="+mj-lt"/>
              <a:buAutoNum type="arabicPeriod"/>
            </a:pPr>
            <a:r>
              <a:rPr lang="zh-CN" altLang="en-US" b="1" dirty="0" smtClean="0">
                <a:solidFill>
                  <a:srgbClr val="0066FF"/>
                </a:solidFill>
                <a:latin typeface="Segoe UI Semibold" panose="020B0702040204020203" pitchFamily="34" charset="0"/>
                <a:ea typeface="楷体" panose="02010609060101010101" pitchFamily="49" charset="-122"/>
              </a:rPr>
              <a:t>银河系</a:t>
            </a:r>
            <a:r>
              <a:rPr lang="zh-CN" altLang="en-US" b="1" dirty="0">
                <a:solidFill>
                  <a:srgbClr val="0066FF"/>
                </a:solidFill>
                <a:latin typeface="Segoe UI Semibold" panose="020B0702040204020203" pitchFamily="34" charset="0"/>
                <a:ea typeface="楷体" panose="02010609060101010101" pitchFamily="49" charset="-122"/>
              </a:rPr>
              <a:t>消光</a:t>
            </a:r>
            <a:r>
              <a:rPr lang="zh-CN" altLang="en-US" b="1" dirty="0" smtClean="0">
                <a:solidFill>
                  <a:srgbClr val="0066FF"/>
                </a:solidFill>
                <a:latin typeface="Segoe UI Semibold" panose="020B0702040204020203" pitchFamily="34" charset="0"/>
                <a:ea typeface="楷体" panose="02010609060101010101" pitchFamily="49" charset="-122"/>
              </a:rPr>
              <a:t>规律</a:t>
            </a:r>
            <a:endParaRPr lang="en-US" altLang="zh-CN" b="1" dirty="0" smtClean="0">
              <a:solidFill>
                <a:srgbClr val="0066FF"/>
              </a:solidFill>
              <a:latin typeface="Segoe UI Semibold" panose="020B0702040204020203" pitchFamily="34" charset="0"/>
              <a:ea typeface="楷体" panose="02010609060101010101" pitchFamily="49" charset="-122"/>
            </a:endParaRPr>
          </a:p>
          <a:p>
            <a:pPr marL="533364" indent="-533364">
              <a:lnSpc>
                <a:spcPts val="3590"/>
              </a:lnSpc>
              <a:spcBef>
                <a:spcPts val="431"/>
              </a:spcBef>
              <a:spcAft>
                <a:spcPts val="861"/>
              </a:spcAft>
              <a:buFont typeface="+mj-lt"/>
              <a:buAutoNum type="arabicPeriod"/>
            </a:pPr>
            <a:r>
              <a:rPr lang="zh-CN" altLang="en-US" b="1" dirty="0" smtClean="0">
                <a:solidFill>
                  <a:srgbClr val="0066FF"/>
                </a:solidFill>
                <a:latin typeface="Segoe UI Semibold" panose="020B0702040204020203" pitchFamily="34" charset="0"/>
                <a:ea typeface="楷体" panose="02010609060101010101" pitchFamily="49" charset="-122"/>
              </a:rPr>
              <a:t>银河系星流研究</a:t>
            </a:r>
            <a:endParaRPr lang="en-US" altLang="zh-CN" b="1" dirty="0" smtClean="0">
              <a:solidFill>
                <a:srgbClr val="0066FF"/>
              </a:solidFill>
              <a:latin typeface="Segoe UI Semibold" panose="020B0702040204020203" pitchFamily="34" charset="0"/>
              <a:ea typeface="楷体" panose="02010609060101010101" pitchFamily="49" charset="-122"/>
            </a:endParaRPr>
          </a:p>
          <a:p>
            <a:pPr marL="533364" indent="-533364">
              <a:lnSpc>
                <a:spcPts val="3590"/>
              </a:lnSpc>
              <a:spcBef>
                <a:spcPts val="431"/>
              </a:spcBef>
              <a:spcAft>
                <a:spcPts val="861"/>
              </a:spcAft>
              <a:buFont typeface="+mj-lt"/>
              <a:buAutoNum type="arabicPeriod"/>
            </a:pPr>
            <a:r>
              <a:rPr lang="zh-CN" altLang="en-US" b="1" dirty="0">
                <a:solidFill>
                  <a:srgbClr val="0066FF"/>
                </a:solidFill>
                <a:latin typeface="Segoe UI Semibold" panose="020B0702040204020203" pitchFamily="34" charset="0"/>
                <a:ea typeface="楷体" panose="02010609060101010101" pitchFamily="49" charset="-122"/>
              </a:rPr>
              <a:t>双星演化性质的</a:t>
            </a:r>
            <a:r>
              <a:rPr lang="zh-CN" altLang="en-US" b="1" dirty="0" smtClean="0">
                <a:solidFill>
                  <a:srgbClr val="0066FF"/>
                </a:solidFill>
                <a:latin typeface="Segoe UI Semibold" panose="020B0702040204020203" pitchFamily="34" charset="0"/>
                <a:ea typeface="楷体" panose="02010609060101010101" pitchFamily="49" charset="-122"/>
              </a:rPr>
              <a:t>研究</a:t>
            </a:r>
            <a:endParaRPr lang="zh-CN" altLang="en-US" b="1" dirty="0">
              <a:solidFill>
                <a:srgbClr val="0066FF"/>
              </a:solidFill>
              <a:latin typeface="Segoe UI Semibold" panose="020B0702040204020203" pitchFamily="34" charset="0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5728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27" y="1946620"/>
            <a:ext cx="3153525" cy="853057"/>
          </a:xfrm>
        </p:spPr>
        <p:txBody>
          <a:bodyPr>
            <a:normAutofit fontScale="90000"/>
          </a:bodyPr>
          <a:lstStyle/>
          <a:p>
            <a:pPr algn="just">
              <a:lnSpc>
                <a:spcPts val="3590"/>
              </a:lnSpc>
              <a:spcAft>
                <a:spcPts val="431"/>
              </a:spcAft>
            </a:pPr>
            <a:r>
              <a:rPr lang="en-US" altLang="zh-CN" sz="2872" dirty="0">
                <a:latin typeface="+mn-lt"/>
                <a:ea typeface="楷体" panose="02010609060101010101" pitchFamily="49" charset="-122"/>
              </a:rPr>
              <a:t>LAMOST DR3 M</a:t>
            </a:r>
            <a:r>
              <a:rPr lang="zh-CN" altLang="en-US" sz="2872" dirty="0">
                <a:latin typeface="+mn-lt"/>
                <a:ea typeface="楷体" panose="02010609060101010101" pitchFamily="49" charset="-122"/>
              </a:rPr>
              <a:t>巨星研究人马座星流</a:t>
            </a:r>
            <a:endParaRPr lang="en-US" sz="2872" dirty="0">
              <a:latin typeface="+mn-lt"/>
              <a:ea typeface="楷体" panose="02010609060101010101" pitchFamily="49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199" y="3045133"/>
            <a:ext cx="3928982" cy="465274"/>
          </a:xfrm>
        </p:spPr>
        <p:txBody>
          <a:bodyPr>
            <a:normAutofit/>
          </a:bodyPr>
          <a:lstStyle/>
          <a:p>
            <a:r>
              <a:rPr lang="en-US" altLang="zh-CN" sz="2297" dirty="0">
                <a:solidFill>
                  <a:schemeClr val="tx1"/>
                </a:solidFill>
              </a:rPr>
              <a:t>(Li, Liu, </a:t>
            </a:r>
            <a:r>
              <a:rPr lang="en-US" altLang="zh-CN" sz="2297" dirty="0" err="1">
                <a:solidFill>
                  <a:schemeClr val="tx1"/>
                </a:solidFill>
              </a:rPr>
              <a:t>Zhong</a:t>
            </a:r>
            <a:r>
              <a:rPr lang="en-US" altLang="zh-CN" sz="2297" dirty="0">
                <a:solidFill>
                  <a:schemeClr val="tx1"/>
                </a:solidFill>
              </a:rPr>
              <a:t> et al. 2016)</a:t>
            </a:r>
            <a:endParaRPr lang="en-US" sz="2297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715" y="3858685"/>
            <a:ext cx="2429765" cy="1838906"/>
          </a:xfrm>
          <a:prstGeom prst="rect">
            <a:avLst/>
          </a:prstGeom>
        </p:spPr>
      </p:pic>
      <p:sp>
        <p:nvSpPr>
          <p:cNvPr id="9" name="标题 1"/>
          <p:cNvSpPr txBox="1">
            <a:spLocks/>
          </p:cNvSpPr>
          <p:nvPr/>
        </p:nvSpPr>
        <p:spPr>
          <a:xfrm>
            <a:off x="487926" y="1102630"/>
            <a:ext cx="8229601" cy="6627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74143" tIns="37071" rIns="74143" bIns="37071" rtlCol="0" anchor="ctr">
            <a:normAutofit/>
          </a:bodyPr>
          <a:lstStyle>
            <a:lvl1pPr algn="ctr" defTabSz="1032723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364" indent="-533364">
              <a:lnSpc>
                <a:spcPts val="3590"/>
              </a:lnSpc>
              <a:spcBef>
                <a:spcPts val="431"/>
              </a:spcBef>
              <a:spcAft>
                <a:spcPts val="861"/>
              </a:spcAft>
            </a:pPr>
            <a:r>
              <a:rPr lang="en-US" altLang="zh-CN" sz="2872" b="1" dirty="0">
                <a:solidFill>
                  <a:srgbClr val="0066FF"/>
                </a:solidFill>
                <a:latin typeface="Segoe UI Semibold" panose="020B0702040204020203" pitchFamily="34" charset="0"/>
                <a:ea typeface="楷体" panose="02010609060101010101" pitchFamily="49" charset="-122"/>
              </a:rPr>
              <a:t>4. </a:t>
            </a:r>
            <a:r>
              <a:rPr lang="zh-CN" altLang="en-US" sz="2872" b="1" dirty="0">
                <a:solidFill>
                  <a:srgbClr val="0066FF"/>
                </a:solidFill>
                <a:latin typeface="Segoe UI Semibold" panose="020B0702040204020203" pitchFamily="34" charset="0"/>
                <a:ea typeface="楷体" panose="02010609060101010101" pitchFamily="49" charset="-122"/>
              </a:rPr>
              <a:t>银河系星流研究</a:t>
            </a:r>
            <a:r>
              <a:rPr lang="en-US" altLang="zh-CN" sz="2872" b="1" dirty="0">
                <a:solidFill>
                  <a:srgbClr val="0066FF"/>
                </a:solidFill>
                <a:latin typeface="Segoe UI Semibold" panose="020B0702040204020203" pitchFamily="34" charset="0"/>
                <a:ea typeface="楷体" panose="02010609060101010101" pitchFamily="49" charset="-122"/>
              </a:rPr>
              <a:t>(</a:t>
            </a:r>
            <a:r>
              <a:rPr lang="zh-CN" altLang="en-US" sz="2872" b="1" dirty="0">
                <a:solidFill>
                  <a:srgbClr val="0066FF"/>
                </a:solidFill>
                <a:latin typeface="Segoe UI Semibold" panose="020B0702040204020203" pitchFamily="34" charset="0"/>
                <a:ea typeface="楷体" panose="02010609060101010101" pitchFamily="49" charset="-122"/>
              </a:rPr>
              <a:t>李静等</a:t>
            </a:r>
            <a:r>
              <a:rPr lang="en-US" altLang="zh-CN" sz="2872" b="1" dirty="0">
                <a:solidFill>
                  <a:srgbClr val="0066FF"/>
                </a:solidFill>
                <a:latin typeface="Segoe UI Semibold" panose="020B0702040204020203" pitchFamily="34" charset="0"/>
                <a:ea typeface="楷体" panose="02010609060101010101" pitchFamily="49" charset="-122"/>
              </a:rPr>
              <a:t>)</a:t>
            </a:r>
            <a:endParaRPr lang="zh-CN" altLang="en-US" sz="2872" dirty="0">
              <a:solidFill>
                <a:srgbClr val="0066FF"/>
              </a:solidFill>
            </a:endParaRPr>
          </a:p>
        </p:txBody>
      </p:sp>
      <p:pic>
        <p:nvPicPr>
          <p:cNvPr id="10" name="Picture 4" descr="845DC6EE-1DF5-4DB2-AF02-C2CA2A5D68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995" y="2078461"/>
            <a:ext cx="4775756" cy="36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99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6EBF3219-E6F7-4310-85B9-10CD8057E1C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93" y="1050932"/>
            <a:ext cx="8659269" cy="46451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9885" y="3997668"/>
            <a:ext cx="1706005" cy="86357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2584" b="1" dirty="0">
                <a:solidFill>
                  <a:srgbClr val="3906BA"/>
                </a:solidFill>
                <a:ea typeface="楷体" panose="02010609060101010101" pitchFamily="49" charset="-122"/>
              </a:rPr>
              <a:t>LAMOST </a:t>
            </a:r>
            <a:br>
              <a:rPr lang="en-US" sz="2584" b="1" dirty="0">
                <a:solidFill>
                  <a:srgbClr val="3906BA"/>
                </a:solidFill>
                <a:ea typeface="楷体" panose="02010609060101010101" pitchFamily="49" charset="-122"/>
              </a:rPr>
            </a:br>
            <a:r>
              <a:rPr lang="en-US" sz="2584" b="1" dirty="0">
                <a:solidFill>
                  <a:srgbClr val="3906BA"/>
                </a:solidFill>
                <a:ea typeface="楷体" panose="02010609060101010101" pitchFamily="49" charset="-122"/>
              </a:rPr>
              <a:t>M </a:t>
            </a:r>
            <a:r>
              <a:rPr lang="zh-CN" altLang="en-US" sz="2584" b="1" dirty="0">
                <a:solidFill>
                  <a:srgbClr val="3906BA"/>
                </a:solidFill>
                <a:ea typeface="楷体" panose="02010609060101010101" pitchFamily="49" charset="-122"/>
              </a:rPr>
              <a:t>巨星样本</a:t>
            </a:r>
            <a:endParaRPr lang="en-US" sz="2584" b="1" dirty="0">
              <a:solidFill>
                <a:srgbClr val="3906BA"/>
              </a:solidFill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5619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532" y="1066211"/>
            <a:ext cx="8219844" cy="50169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3906BA"/>
                </a:solidFill>
                <a:latin typeface="+mn-lt"/>
                <a:ea typeface="楷体" panose="02010609060101010101" pitchFamily="49" charset="-122"/>
              </a:rPr>
              <a:t>LAMOST M </a:t>
            </a:r>
            <a:r>
              <a:rPr lang="zh-CN" altLang="en-US" b="1" dirty="0" smtClean="0">
                <a:solidFill>
                  <a:srgbClr val="3906BA"/>
                </a:solidFill>
                <a:latin typeface="+mn-lt"/>
                <a:ea typeface="楷体" panose="02010609060101010101" pitchFamily="49" charset="-122"/>
              </a:rPr>
              <a:t>巨星样本</a:t>
            </a:r>
            <a:endParaRPr lang="en-US" b="1" dirty="0">
              <a:solidFill>
                <a:srgbClr val="3906BA"/>
              </a:solidFill>
              <a:latin typeface="+mn-lt"/>
              <a:ea typeface="楷体" panose="02010609060101010101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533" y="1722995"/>
            <a:ext cx="8374935" cy="40323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97" dirty="0">
                <a:ea typeface="楷体" panose="02010609060101010101" pitchFamily="49" charset="-122"/>
              </a:rPr>
              <a:t>DR1---9000 M giant</a:t>
            </a:r>
          </a:p>
          <a:p>
            <a:r>
              <a:rPr lang="zh-CN" altLang="en-US" sz="2297" b="1" dirty="0">
                <a:solidFill>
                  <a:srgbClr val="FF0000"/>
                </a:solidFill>
                <a:ea typeface="楷体" panose="02010609060101010101" pitchFamily="49" charset="-122"/>
              </a:rPr>
              <a:t>确定了测光选择</a:t>
            </a:r>
            <a:r>
              <a:rPr lang="en-US" altLang="zh-CN" sz="2297" b="1" dirty="0">
                <a:solidFill>
                  <a:srgbClr val="FF0000"/>
                </a:solidFill>
                <a:ea typeface="楷体" panose="02010609060101010101" pitchFamily="49" charset="-122"/>
              </a:rPr>
              <a:t> M giant</a:t>
            </a:r>
            <a:r>
              <a:rPr lang="zh-CN" altLang="en-US" sz="2297" b="1" dirty="0">
                <a:solidFill>
                  <a:srgbClr val="FF0000"/>
                </a:solidFill>
                <a:ea typeface="楷体" panose="02010609060101010101" pitchFamily="49" charset="-122"/>
              </a:rPr>
              <a:t>的新方法，以及通过颜色确定</a:t>
            </a:r>
            <a:r>
              <a:rPr lang="en-US" altLang="zh-CN" sz="2297" b="1" dirty="0">
                <a:solidFill>
                  <a:srgbClr val="FF0000"/>
                </a:solidFill>
                <a:ea typeface="楷体" panose="02010609060101010101" pitchFamily="49" charset="-122"/>
              </a:rPr>
              <a:t>M</a:t>
            </a:r>
            <a:r>
              <a:rPr lang="zh-CN" altLang="en-US" sz="2297" b="1" dirty="0">
                <a:solidFill>
                  <a:srgbClr val="FF0000"/>
                </a:solidFill>
                <a:ea typeface="楷体" panose="02010609060101010101" pitchFamily="49" charset="-122"/>
              </a:rPr>
              <a:t>巨星的距离和金属丰度的方法。</a:t>
            </a:r>
            <a:r>
              <a:rPr lang="en-US" altLang="zh-CN" sz="2297" b="1" dirty="0">
                <a:solidFill>
                  <a:srgbClr val="FF0000"/>
                </a:solidFill>
                <a:ea typeface="楷体" panose="02010609060101010101" pitchFamily="49" charset="-122"/>
              </a:rPr>
              <a:t>L </a:t>
            </a:r>
            <a:r>
              <a:rPr lang="en-US" altLang="zh-CN" sz="2297" b="1" dirty="0" err="1">
                <a:solidFill>
                  <a:srgbClr val="FF0000"/>
                </a:solidFill>
                <a:ea typeface="楷体" panose="02010609060101010101" pitchFamily="49" charset="-122"/>
              </a:rPr>
              <a:t>i</a:t>
            </a:r>
            <a:r>
              <a:rPr lang="en-US" altLang="zh-CN" sz="2297" b="1" dirty="0">
                <a:solidFill>
                  <a:srgbClr val="FF0000"/>
                </a:solidFill>
                <a:ea typeface="楷体" panose="02010609060101010101" pitchFamily="49" charset="-122"/>
              </a:rPr>
              <a:t> et al. (2016)</a:t>
            </a:r>
            <a:endParaRPr lang="en-US" sz="2297" b="1" dirty="0">
              <a:solidFill>
                <a:srgbClr val="FF0000"/>
              </a:solidFill>
              <a:ea typeface="楷体" panose="02010609060101010101" pitchFamily="49" charset="-122"/>
            </a:endParaRPr>
          </a:p>
          <a:p>
            <a:pPr marL="0" indent="0">
              <a:buNone/>
            </a:pPr>
            <a:r>
              <a:rPr lang="en-US" sz="2297">
                <a:ea typeface="楷体" panose="02010609060101010101" pitchFamily="49" charset="-122"/>
              </a:rPr>
              <a:t>DR2-</a:t>
            </a:r>
            <a:r>
              <a:rPr lang="en-US" sz="2297" smtClean="0">
                <a:ea typeface="楷体" panose="02010609060101010101" pitchFamily="49" charset="-122"/>
              </a:rPr>
              <a:t>--17000 </a:t>
            </a:r>
            <a:r>
              <a:rPr lang="en-US" sz="2297" dirty="0">
                <a:ea typeface="楷体" panose="02010609060101010101" pitchFamily="49" charset="-122"/>
              </a:rPr>
              <a:t>M giant</a:t>
            </a:r>
          </a:p>
          <a:p>
            <a:r>
              <a:rPr lang="zh-CN" altLang="en-US" sz="2297" b="1" dirty="0">
                <a:solidFill>
                  <a:srgbClr val="FF0000"/>
                </a:solidFill>
                <a:ea typeface="楷体" panose="02010609060101010101" pitchFamily="49" charset="-122"/>
              </a:rPr>
              <a:t>探测到了人马座星流</a:t>
            </a:r>
            <a:r>
              <a:rPr lang="en-US" altLang="zh-CN" sz="2297" b="1" dirty="0">
                <a:solidFill>
                  <a:srgbClr val="FF0000"/>
                </a:solidFill>
                <a:ea typeface="楷体" panose="02010609060101010101" pitchFamily="49" charset="-122"/>
              </a:rPr>
              <a:t>leading tail</a:t>
            </a:r>
            <a:r>
              <a:rPr lang="zh-CN" altLang="en-US" sz="2297" b="1" dirty="0">
                <a:solidFill>
                  <a:srgbClr val="FF0000"/>
                </a:solidFill>
                <a:ea typeface="楷体" panose="02010609060101010101" pitchFamily="49" charset="-122"/>
              </a:rPr>
              <a:t>附近的两个新子结构。</a:t>
            </a:r>
            <a:r>
              <a:rPr lang="en-US" altLang="zh-CN" sz="2297" b="1" dirty="0">
                <a:solidFill>
                  <a:srgbClr val="FF0000"/>
                </a:solidFill>
                <a:ea typeface="楷体" panose="02010609060101010101" pitchFamily="49" charset="-122"/>
              </a:rPr>
              <a:t>Li et al.(2016)</a:t>
            </a:r>
            <a:endParaRPr lang="en-US" sz="2297" dirty="0">
              <a:ea typeface="楷体" panose="02010609060101010101" pitchFamily="49" charset="-122"/>
            </a:endParaRPr>
          </a:p>
          <a:p>
            <a:pPr marL="0" indent="0">
              <a:buNone/>
            </a:pPr>
            <a:r>
              <a:rPr lang="en-US" sz="2297" dirty="0">
                <a:ea typeface="楷体" panose="02010609060101010101" pitchFamily="49" charset="-122"/>
              </a:rPr>
              <a:t>DR3---24800 M giant</a:t>
            </a:r>
          </a:p>
          <a:p>
            <a:r>
              <a:rPr lang="zh-CN" altLang="en-US" sz="2297" b="1" dirty="0">
                <a:solidFill>
                  <a:srgbClr val="FF0000"/>
                </a:solidFill>
                <a:ea typeface="楷体" panose="02010609060101010101" pitchFamily="49" charset="-122"/>
              </a:rPr>
              <a:t>基于</a:t>
            </a:r>
            <a:r>
              <a:rPr lang="en-US" altLang="zh-CN" sz="2297" b="1" dirty="0">
                <a:solidFill>
                  <a:srgbClr val="FF0000"/>
                </a:solidFill>
                <a:ea typeface="楷体" panose="02010609060101010101" pitchFamily="49" charset="-122"/>
              </a:rPr>
              <a:t>DR1</a:t>
            </a:r>
            <a:r>
              <a:rPr lang="zh-CN" altLang="en-US" sz="2297" b="1" dirty="0">
                <a:solidFill>
                  <a:srgbClr val="FF0000"/>
                </a:solidFill>
                <a:ea typeface="楷体" panose="02010609060101010101" pitchFamily="49" charset="-122"/>
              </a:rPr>
              <a:t>和</a:t>
            </a:r>
            <a:r>
              <a:rPr lang="en-US" altLang="zh-CN" sz="2297" b="1" dirty="0">
                <a:solidFill>
                  <a:srgbClr val="FF0000"/>
                </a:solidFill>
                <a:ea typeface="楷体" panose="02010609060101010101" pitchFamily="49" charset="-122"/>
              </a:rPr>
              <a:t>DR2</a:t>
            </a:r>
            <a:r>
              <a:rPr lang="zh-CN" altLang="en-US" sz="2297" b="1" dirty="0">
                <a:solidFill>
                  <a:srgbClr val="FF0000"/>
                </a:solidFill>
                <a:ea typeface="楷体" panose="02010609060101010101" pitchFamily="49" charset="-122"/>
              </a:rPr>
              <a:t>的工作，我们积累了更多的</a:t>
            </a:r>
            <a:r>
              <a:rPr lang="en-US" altLang="zh-CN" sz="2297" b="1" dirty="0" err="1">
                <a:solidFill>
                  <a:srgbClr val="FF0000"/>
                </a:solidFill>
                <a:ea typeface="楷体" panose="02010609060101010101" pitchFamily="49" charset="-122"/>
              </a:rPr>
              <a:t>Sgr</a:t>
            </a:r>
            <a:r>
              <a:rPr lang="en-US" altLang="zh-CN" sz="2297" b="1" dirty="0">
                <a:solidFill>
                  <a:srgbClr val="FF0000"/>
                </a:solidFill>
                <a:ea typeface="楷体" panose="02010609060101010101" pitchFamily="49" charset="-122"/>
              </a:rPr>
              <a:t> </a:t>
            </a:r>
            <a:r>
              <a:rPr lang="zh-CN" altLang="en-US" sz="2297" b="1" dirty="0">
                <a:solidFill>
                  <a:srgbClr val="FF0000"/>
                </a:solidFill>
                <a:ea typeface="楷体" panose="02010609060101010101" pitchFamily="49" charset="-122"/>
              </a:rPr>
              <a:t>候选体。因为</a:t>
            </a:r>
            <a:r>
              <a:rPr lang="en-US" altLang="zh-CN" sz="2297" b="1" dirty="0">
                <a:solidFill>
                  <a:srgbClr val="FF0000"/>
                </a:solidFill>
                <a:ea typeface="楷体" panose="02010609060101010101" pitchFamily="49" charset="-122"/>
              </a:rPr>
              <a:t>LAMOST</a:t>
            </a:r>
            <a:r>
              <a:rPr lang="zh-CN" altLang="en-US" sz="2297" b="1" dirty="0">
                <a:solidFill>
                  <a:srgbClr val="FF0000"/>
                </a:solidFill>
                <a:ea typeface="楷体" panose="02010609060101010101" pitchFamily="49" charset="-122"/>
              </a:rPr>
              <a:t>在反银心有大量的观测数据，利用这些候选体我们希望能发现</a:t>
            </a:r>
            <a:r>
              <a:rPr lang="en-US" altLang="zh-CN" sz="2297" b="1" dirty="0" err="1">
                <a:solidFill>
                  <a:srgbClr val="FF0000"/>
                </a:solidFill>
                <a:ea typeface="楷体" panose="02010609060101010101" pitchFamily="49" charset="-122"/>
              </a:rPr>
              <a:t>Sgr</a:t>
            </a:r>
            <a:r>
              <a:rPr lang="en-US" altLang="zh-CN" sz="2297" b="1" dirty="0">
                <a:solidFill>
                  <a:srgbClr val="FF0000"/>
                </a:solidFill>
                <a:ea typeface="楷体" panose="02010609060101010101" pitchFamily="49" charset="-122"/>
              </a:rPr>
              <a:t> trailing tail </a:t>
            </a:r>
            <a:r>
              <a:rPr lang="zh-CN" altLang="en-US" sz="2297" b="1" dirty="0">
                <a:solidFill>
                  <a:srgbClr val="FF0000"/>
                </a:solidFill>
                <a:ea typeface="楷体" panose="02010609060101010101" pitchFamily="49" charset="-122"/>
              </a:rPr>
              <a:t>在反银心的候选体。</a:t>
            </a:r>
            <a:endParaRPr lang="en-US" altLang="zh-CN" sz="2297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6543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487926" y="1102630"/>
            <a:ext cx="8229601" cy="6627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74143" tIns="37071" rIns="74143" bIns="37071" rtlCol="0" anchor="ctr">
            <a:normAutofit/>
          </a:bodyPr>
          <a:lstStyle>
            <a:lvl1pPr algn="ctr" defTabSz="1032723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364" indent="-533364">
              <a:lnSpc>
                <a:spcPts val="3590"/>
              </a:lnSpc>
              <a:spcBef>
                <a:spcPts val="431"/>
              </a:spcBef>
              <a:spcAft>
                <a:spcPts val="861"/>
              </a:spcAft>
            </a:pPr>
            <a:r>
              <a:rPr lang="en-US" altLang="zh-CN" sz="2872" b="1" dirty="0" smtClean="0">
                <a:solidFill>
                  <a:srgbClr val="0066FF"/>
                </a:solidFill>
                <a:latin typeface="Segoe UI Semibold" panose="020B0702040204020203" pitchFamily="34" charset="0"/>
                <a:ea typeface="楷体" panose="02010609060101010101" pitchFamily="49" charset="-122"/>
              </a:rPr>
              <a:t>5. </a:t>
            </a:r>
            <a:r>
              <a:rPr lang="zh-CN" altLang="en-US" sz="2872" b="1" dirty="0" smtClean="0">
                <a:solidFill>
                  <a:srgbClr val="0066FF"/>
                </a:solidFill>
                <a:latin typeface="Segoe UI Semibold" panose="020B0702040204020203" pitchFamily="34" charset="0"/>
                <a:ea typeface="楷体" panose="02010609060101010101" pitchFamily="49" charset="-122"/>
              </a:rPr>
              <a:t>双星演化性质的研究 </a:t>
            </a:r>
            <a:r>
              <a:rPr lang="en-US" altLang="zh-CN" sz="2872" b="1" dirty="0" smtClean="0">
                <a:solidFill>
                  <a:srgbClr val="0066FF"/>
                </a:solidFill>
                <a:latin typeface="Segoe UI Semibold" panose="020B0702040204020203" pitchFamily="34" charset="0"/>
                <a:ea typeface="楷体" panose="02010609060101010101" pitchFamily="49" charset="-122"/>
              </a:rPr>
              <a:t>(</a:t>
            </a:r>
            <a:r>
              <a:rPr lang="zh-CN" altLang="en-US" sz="2872" b="1" dirty="0" smtClean="0">
                <a:solidFill>
                  <a:srgbClr val="0066FF"/>
                </a:solidFill>
                <a:latin typeface="Segoe UI Semibold" panose="020B0702040204020203" pitchFamily="34" charset="0"/>
                <a:ea typeface="楷体" panose="02010609060101010101" pitchFamily="49" charset="-122"/>
              </a:rPr>
              <a:t>新宇等</a:t>
            </a:r>
            <a:r>
              <a:rPr lang="en-US" altLang="zh-CN" sz="2872" b="1" dirty="0" smtClean="0">
                <a:solidFill>
                  <a:srgbClr val="0066FF"/>
                </a:solidFill>
                <a:latin typeface="Segoe UI Semibold" panose="020B0702040204020203" pitchFamily="34" charset="0"/>
                <a:ea typeface="楷体" panose="02010609060101010101" pitchFamily="49" charset="-122"/>
              </a:rPr>
              <a:t>)</a:t>
            </a:r>
            <a:endParaRPr lang="zh-CN" altLang="en-US" sz="2872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6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630" y="293903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1.  White-Light Flares on Close Binaries </a:t>
            </a:r>
            <a:br>
              <a:rPr lang="en-US" sz="3200" b="1" dirty="0" smtClean="0">
                <a:solidFill>
                  <a:srgbClr val="000090"/>
                </a:solidFill>
                <a:latin typeface="Times New Roman"/>
                <a:cs typeface="Times New Roman"/>
              </a:rPr>
            </a:br>
            <a:r>
              <a:rPr lang="en-US" sz="3200" b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Observed with </a:t>
            </a:r>
            <a:r>
              <a:rPr lang="en-US" sz="3200" b="1" dirty="0" err="1" smtClean="0">
                <a:solidFill>
                  <a:srgbClr val="000090"/>
                </a:solidFill>
                <a:latin typeface="Times New Roman"/>
                <a:cs typeface="Times New Roman"/>
              </a:rPr>
              <a:t>Kepler</a:t>
            </a:r>
            <a:endParaRPr lang="en-US" sz="3200" b="1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939" y="1451502"/>
            <a:ext cx="8229600" cy="46746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Times New Roman"/>
                <a:cs typeface="Times New Roman"/>
              </a:rPr>
              <a:t>Flared Binaries</a:t>
            </a:r>
          </a:p>
          <a:p>
            <a:endParaRPr lang="en-US" sz="2800" dirty="0">
              <a:solidFill>
                <a:srgbClr val="000090"/>
              </a:solidFill>
            </a:endParaRP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457200" y="2316662"/>
            <a:ext cx="6091394" cy="3809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200" dirty="0" smtClean="0">
                <a:solidFill>
                  <a:srgbClr val="660066"/>
                </a:solidFill>
                <a:latin typeface="Times New Roman"/>
                <a:ea typeface="宋体" charset="0"/>
                <a:cs typeface="Times New Roman"/>
              </a:rPr>
              <a:t>RS </a:t>
            </a:r>
            <a:r>
              <a:rPr lang="en-US" altLang="zh-CN" sz="2200" dirty="0" err="1" smtClean="0">
                <a:solidFill>
                  <a:srgbClr val="660066"/>
                </a:solidFill>
                <a:latin typeface="Times New Roman"/>
                <a:ea typeface="宋体" charset="0"/>
                <a:cs typeface="Times New Roman"/>
              </a:rPr>
              <a:t>CVn</a:t>
            </a:r>
            <a:r>
              <a:rPr lang="en-US" altLang="zh-CN" sz="2200" dirty="0" smtClean="0">
                <a:solidFill>
                  <a:srgbClr val="660066"/>
                </a:solidFill>
                <a:latin typeface="Times New Roman"/>
                <a:ea typeface="宋体" charset="0"/>
                <a:cs typeface="Times New Roman"/>
              </a:rPr>
              <a:t> variables </a:t>
            </a:r>
          </a:p>
          <a:p>
            <a:pPr lvl="1">
              <a:lnSpc>
                <a:spcPct val="90000"/>
              </a:lnSpc>
            </a:pPr>
            <a:r>
              <a:rPr lang="en-US" altLang="zh-CN" sz="2200" dirty="0" smtClean="0">
                <a:solidFill>
                  <a:srgbClr val="660066"/>
                </a:solidFill>
                <a:latin typeface="Times New Roman"/>
                <a:ea typeface="宋体" charset="0"/>
                <a:cs typeface="Times New Roman"/>
              </a:rPr>
              <a:t>Detached binaries</a:t>
            </a:r>
          </a:p>
          <a:p>
            <a:pPr lvl="1">
              <a:lnSpc>
                <a:spcPct val="90000"/>
              </a:lnSpc>
            </a:pPr>
            <a:r>
              <a:rPr lang="en-US" altLang="zh-CN" sz="2200" dirty="0" smtClean="0">
                <a:solidFill>
                  <a:srgbClr val="660066"/>
                </a:solidFill>
                <a:latin typeface="Times New Roman"/>
                <a:ea typeface="宋体" charset="0"/>
                <a:cs typeface="Times New Roman"/>
              </a:rPr>
              <a:t>Active G + K star</a:t>
            </a:r>
          </a:p>
          <a:p>
            <a:pPr>
              <a:lnSpc>
                <a:spcPct val="90000"/>
              </a:lnSpc>
            </a:pPr>
            <a:r>
              <a:rPr lang="en-US" altLang="zh-CN" sz="2200" dirty="0" err="1" smtClean="0">
                <a:solidFill>
                  <a:srgbClr val="660066"/>
                </a:solidFill>
                <a:latin typeface="Times New Roman"/>
                <a:ea typeface="宋体" charset="0"/>
                <a:cs typeface="Times New Roman"/>
              </a:rPr>
              <a:t>Algol</a:t>
            </a:r>
            <a:r>
              <a:rPr lang="en-US" altLang="zh-CN" sz="2200" dirty="0" smtClean="0">
                <a:solidFill>
                  <a:srgbClr val="660066"/>
                </a:solidFill>
                <a:latin typeface="Times New Roman"/>
                <a:ea typeface="宋体" charset="0"/>
                <a:cs typeface="Times New Roman"/>
              </a:rPr>
              <a:t> variables </a:t>
            </a:r>
          </a:p>
          <a:p>
            <a:pPr lvl="1">
              <a:lnSpc>
                <a:spcPct val="90000"/>
              </a:lnSpc>
            </a:pPr>
            <a:r>
              <a:rPr lang="en-US" altLang="zh-CN" sz="2200" dirty="0" smtClean="0">
                <a:solidFill>
                  <a:srgbClr val="660066"/>
                </a:solidFill>
                <a:latin typeface="Times New Roman"/>
                <a:ea typeface="宋体" charset="0"/>
                <a:cs typeface="Times New Roman"/>
              </a:rPr>
              <a:t>Semi-detached binaries</a:t>
            </a:r>
          </a:p>
          <a:p>
            <a:pPr lvl="1">
              <a:lnSpc>
                <a:spcPct val="90000"/>
              </a:lnSpc>
            </a:pPr>
            <a:r>
              <a:rPr lang="en-US" altLang="zh-CN" sz="2200" dirty="0" smtClean="0">
                <a:solidFill>
                  <a:srgbClr val="660066"/>
                </a:solidFill>
                <a:latin typeface="Times New Roman"/>
                <a:ea typeface="宋体" charset="0"/>
                <a:cs typeface="Times New Roman"/>
              </a:rPr>
              <a:t>Early type primary + late type secondary</a:t>
            </a:r>
          </a:p>
          <a:p>
            <a:pPr>
              <a:lnSpc>
                <a:spcPct val="90000"/>
              </a:lnSpc>
            </a:pPr>
            <a:r>
              <a:rPr lang="en-US" altLang="zh-CN" sz="2200" dirty="0" smtClean="0">
                <a:solidFill>
                  <a:srgbClr val="660066"/>
                </a:solidFill>
                <a:latin typeface="Times New Roman"/>
                <a:ea typeface="宋体" charset="0"/>
                <a:cs typeface="Times New Roman"/>
              </a:rPr>
              <a:t>W </a:t>
            </a:r>
            <a:r>
              <a:rPr lang="en-US" altLang="zh-CN" sz="2200" dirty="0" err="1" smtClean="0">
                <a:solidFill>
                  <a:srgbClr val="660066"/>
                </a:solidFill>
                <a:latin typeface="Times New Roman"/>
                <a:ea typeface="宋体" charset="0"/>
                <a:cs typeface="Times New Roman"/>
              </a:rPr>
              <a:t>UMa</a:t>
            </a:r>
            <a:r>
              <a:rPr lang="en-US" altLang="zh-CN" sz="2200" dirty="0" smtClean="0">
                <a:solidFill>
                  <a:srgbClr val="660066"/>
                </a:solidFill>
                <a:latin typeface="Times New Roman"/>
                <a:ea typeface="宋体" charset="0"/>
                <a:cs typeface="Times New Roman"/>
              </a:rPr>
              <a:t> star</a:t>
            </a:r>
          </a:p>
          <a:p>
            <a:pPr lvl="1">
              <a:lnSpc>
                <a:spcPct val="90000"/>
              </a:lnSpc>
            </a:pPr>
            <a:r>
              <a:rPr lang="en-US" altLang="zh-CN" sz="2200" dirty="0" smtClean="0">
                <a:solidFill>
                  <a:srgbClr val="660066"/>
                </a:solidFill>
                <a:latin typeface="Times New Roman"/>
                <a:ea typeface="宋体" charset="0"/>
                <a:cs typeface="Times New Roman"/>
              </a:rPr>
              <a:t>Contact binary</a:t>
            </a:r>
          </a:p>
          <a:p>
            <a:pPr lvl="1">
              <a:lnSpc>
                <a:spcPct val="90000"/>
              </a:lnSpc>
            </a:pPr>
            <a:r>
              <a:rPr lang="en-US" altLang="zh-CN" sz="2200" dirty="0" smtClean="0">
                <a:solidFill>
                  <a:srgbClr val="660066"/>
                </a:solidFill>
                <a:latin typeface="Times New Roman"/>
                <a:ea typeface="宋体" charset="0"/>
                <a:cs typeface="Times New Roman"/>
              </a:rPr>
              <a:t>CSTAR 038663 flares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165" y="2172751"/>
            <a:ext cx="1750227" cy="1400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59575" y="3098400"/>
            <a:ext cx="2171112" cy="1735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https://upload.wikimedia.org/wikipedia/commons/thumb/a/a1/Common_envelope.svg/220px-Common_envelope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45"/>
          <a:stretch>
            <a:fillRect/>
          </a:stretch>
        </p:blipFill>
        <p:spPr bwMode="auto">
          <a:xfrm>
            <a:off x="3556516" y="4642409"/>
            <a:ext cx="3393853" cy="1287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575" y="5286375"/>
            <a:ext cx="23844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445273" y="6333928"/>
            <a:ext cx="4314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err="1" smtClean="0">
                <a:latin typeface="Times New Roman"/>
                <a:cs typeface="Times New Roman"/>
              </a:rPr>
              <a:t>Qian</a:t>
            </a:r>
            <a:r>
              <a:rPr lang="en-US" sz="1200" b="1" dirty="0" smtClean="0">
                <a:latin typeface="Times New Roman"/>
                <a:cs typeface="Times New Roman"/>
              </a:rPr>
              <a:t>, S.-B. et al. 2014, </a:t>
            </a:r>
            <a:r>
              <a:rPr lang="en-US" sz="1200" b="1" dirty="0" err="1" smtClean="0">
                <a:latin typeface="Times New Roman"/>
                <a:cs typeface="Times New Roman"/>
              </a:rPr>
              <a:t>ApJS</a:t>
            </a:r>
            <a:endParaRPr lang="en-US" sz="1200" b="1" dirty="0" smtClean="0">
              <a:latin typeface="Times New Roman"/>
              <a:cs typeface="Times New Roman"/>
            </a:endParaRPr>
          </a:p>
          <a:p>
            <a:pPr algn="r"/>
            <a:r>
              <a:rPr lang="en-US" sz="1200" b="1" dirty="0" err="1" smtClean="0">
                <a:latin typeface="Times New Roman"/>
                <a:cs typeface="Times New Roman"/>
              </a:rPr>
              <a:t>superflares</a:t>
            </a:r>
            <a:r>
              <a:rPr lang="en-US" sz="1200" b="1" dirty="0" smtClean="0">
                <a:latin typeface="Times New Roman"/>
                <a:cs typeface="Times New Roman"/>
              </a:rPr>
              <a:t> on the light curve of contact binary CSTAR 038663</a:t>
            </a:r>
            <a:endParaRPr lang="en-US" sz="12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9375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700764"/>
            <a:ext cx="8229600" cy="5372526"/>
          </a:xfrm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sz="26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We </a:t>
            </a:r>
            <a:r>
              <a:rPr lang="en-US" altLang="zh-CN" sz="2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identify 474 flare binaries </a:t>
            </a:r>
            <a:r>
              <a:rPr lang="en-US" altLang="zh-CN" sz="26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out of 1986 binary samples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CN" sz="1200" dirty="0" smtClean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sz="2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Capture 14210 flares </a:t>
            </a:r>
            <a:r>
              <a:rPr lang="en-US" altLang="zh-CN" sz="26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use 4-terms Fourier series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CN" sz="1200" dirty="0" smtClean="0">
              <a:latin typeface="Times New Roman"/>
              <a:cs typeface="Times New Roman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sz="26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Over-contact &amp; </a:t>
            </a:r>
            <a:r>
              <a:rPr lang="en-US" altLang="zh-CN" sz="2600" dirty="0" err="1" smtClean="0">
                <a:solidFill>
                  <a:srgbClr val="000090"/>
                </a:solidFill>
                <a:latin typeface="Times New Roman"/>
                <a:cs typeface="Times New Roman"/>
              </a:rPr>
              <a:t>Ellipsoidals</a:t>
            </a:r>
            <a:r>
              <a:rPr lang="en-US" altLang="zh-CN" sz="26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600" dirty="0" smtClean="0">
                <a:solidFill>
                  <a:srgbClr val="000090"/>
                </a:solidFill>
                <a:latin typeface="Times New Roman"/>
                <a:cs typeface="Times New Roman"/>
                <a:sym typeface="Wingdings" pitchFamily="2" charset="2"/>
              </a:rPr>
              <a:t> flares inactive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sz="2200" dirty="0" smtClean="0">
                <a:latin typeface="Times New Roman"/>
                <a:cs typeface="Times New Roman"/>
                <a:sym typeface="Wingdings" pitchFamily="2" charset="2"/>
              </a:rPr>
              <a:t>Luminosity ↑ ↔ flares visibility ↓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sz="2200" dirty="0" smtClean="0">
                <a:latin typeface="Times New Roman"/>
                <a:cs typeface="Times New Roman"/>
                <a:sym typeface="Wingdings" pitchFamily="2" charset="2"/>
              </a:rPr>
              <a:t>Common envelops depress flare activity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CN" sz="1300" dirty="0" smtClean="0">
              <a:latin typeface="Times New Roman"/>
              <a:cs typeface="Times New Roman"/>
              <a:sym typeface="Wingdings" pitchFamily="2" charset="2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altLang="zh-CN" sz="26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Al</a:t>
            </a:r>
            <a:r>
              <a:rPr lang="en-US" altLang="zh-CN" sz="2600" baseline="-25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ave</a:t>
            </a:r>
            <a:r>
              <a:rPr lang="en-US" altLang="zh-CN" sz="26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600" dirty="0">
                <a:solidFill>
                  <a:srgbClr val="000090"/>
                </a:solidFill>
                <a:latin typeface="Times New Roman"/>
                <a:cs typeface="Times New Roman"/>
              </a:rPr>
              <a:t>(Activity Level of </a:t>
            </a:r>
            <a:r>
              <a:rPr lang="en-US" altLang="zh-CN" sz="2600" dirty="0" err="1">
                <a:solidFill>
                  <a:srgbClr val="000090"/>
                </a:solidFill>
                <a:latin typeface="Times New Roman"/>
                <a:cs typeface="Times New Roman"/>
              </a:rPr>
              <a:t>flares</a:t>
            </a:r>
            <a:r>
              <a:rPr lang="en-US" altLang="zh-CN" sz="2600" baseline="-25000" dirty="0" err="1">
                <a:solidFill>
                  <a:srgbClr val="000090"/>
                </a:solidFill>
                <a:latin typeface="Times New Roman"/>
                <a:cs typeface="Times New Roman"/>
              </a:rPr>
              <a:t>ave</a:t>
            </a:r>
            <a:r>
              <a:rPr lang="en-US" altLang="zh-CN" sz="2600" dirty="0">
                <a:solidFill>
                  <a:srgbClr val="000090"/>
                </a:solidFill>
                <a:latin typeface="Times New Roman"/>
                <a:cs typeface="Times New Roman"/>
              </a:rPr>
              <a:t>) </a:t>
            </a:r>
            <a:r>
              <a:rPr lang="en-US" altLang="zh-CN" sz="26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↑ --- </a:t>
            </a:r>
            <a:r>
              <a:rPr lang="en-US" altLang="zh-CN" sz="2600" dirty="0" err="1" smtClean="0">
                <a:solidFill>
                  <a:srgbClr val="000090"/>
                </a:solidFill>
                <a:latin typeface="Times New Roman"/>
                <a:cs typeface="Times New Roman"/>
              </a:rPr>
              <a:t>Porb</a:t>
            </a:r>
            <a:r>
              <a:rPr lang="en-US" altLang="zh-CN" sz="26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/Prot ↓ 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sz="2200" dirty="0" smtClean="0">
                <a:solidFill>
                  <a:prstClr val="black"/>
                </a:solidFill>
                <a:latin typeface="Times New Roman"/>
                <a:cs typeface="Times New Roman"/>
              </a:rPr>
              <a:t>Critical value at </a:t>
            </a:r>
            <a:r>
              <a:rPr lang="en-US" altLang="zh-CN" sz="2200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Porb</a:t>
            </a:r>
            <a:r>
              <a:rPr lang="en-US" altLang="zh-CN" sz="22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~ 3 days / Prot ~ 1.5 days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CN" sz="1300" dirty="0" smtClean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sz="26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Effect of orbital phase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sz="2200" dirty="0" smtClean="0">
                <a:solidFill>
                  <a:prstClr val="black"/>
                </a:solidFill>
                <a:latin typeface="Times New Roman"/>
                <a:cs typeface="Times New Roman"/>
              </a:rPr>
              <a:t>Detached &amp; Semi-detached binaries </a:t>
            </a:r>
            <a:r>
              <a:rPr lang="en-US" altLang="zh-CN" sz="2200" dirty="0" smtClean="0">
                <a:solidFill>
                  <a:prstClr val="black"/>
                </a:solidFill>
                <a:latin typeface="Times New Roman"/>
                <a:cs typeface="Times New Roman"/>
                <a:sym typeface="Wingdings" pitchFamily="2" charset="2"/>
              </a:rPr>
              <a:t> no correlation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sz="2200" dirty="0" err="1" smtClean="0">
                <a:solidFill>
                  <a:prstClr val="black"/>
                </a:solidFill>
                <a:latin typeface="Times New Roman"/>
                <a:cs typeface="Times New Roman"/>
                <a:sym typeface="Wingdings" pitchFamily="2" charset="2"/>
              </a:rPr>
              <a:t>Ellipsoidals</a:t>
            </a:r>
            <a:r>
              <a:rPr lang="en-US" altLang="zh-CN" sz="2200" dirty="0" smtClean="0">
                <a:solidFill>
                  <a:prstClr val="black"/>
                </a:solidFill>
                <a:latin typeface="Times New Roman"/>
                <a:cs typeface="Times New Roman"/>
                <a:sym typeface="Wingdings" pitchFamily="2" charset="2"/>
              </a:rPr>
              <a:t>  flares are enhanced at phase 0.25 and 0.75</a:t>
            </a:r>
            <a:endParaRPr lang="en-US" altLang="zh-CN" sz="2200" dirty="0" smtClean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914400" lvl="2" indent="0" eaLnBrk="1" fontAlgn="auto" hangingPunct="1">
              <a:spcAft>
                <a:spcPts val="0"/>
              </a:spcAft>
              <a:buNone/>
              <a:defRPr/>
            </a:pPr>
            <a:endParaRPr lang="en-US" altLang="zh-CN" dirty="0" smtClean="0">
              <a:cs typeface="+mn-cs"/>
              <a:sym typeface="Wingdings" pitchFamily="2" charset="2"/>
            </a:endParaRP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CN" dirty="0" smtClean="0">
              <a:cs typeface="+mn-cs"/>
              <a:sym typeface="Wingdings" pitchFamily="2" charset="2"/>
            </a:endParaRP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CN" dirty="0" smtClean="0">
              <a:cs typeface="+mn-cs"/>
              <a:sym typeface="Wingdings" pitchFamily="2" charset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7113" y="6237312"/>
            <a:ext cx="4009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Times New Roman"/>
                <a:cs typeface="Times New Roman"/>
              </a:rPr>
              <a:t>Gao</a:t>
            </a:r>
            <a:r>
              <a:rPr lang="en-US" sz="2000" b="1" dirty="0" smtClean="0">
                <a:latin typeface="Times New Roman"/>
                <a:cs typeface="Times New Roman"/>
              </a:rPr>
              <a:t>, </a:t>
            </a:r>
            <a:r>
              <a:rPr lang="en-US" sz="2000" b="1" dirty="0" err="1" smtClean="0">
                <a:latin typeface="Times New Roman"/>
                <a:cs typeface="Times New Roman"/>
              </a:rPr>
              <a:t>Xin</a:t>
            </a:r>
            <a:r>
              <a:rPr lang="en-US" sz="2000" b="1" dirty="0" smtClean="0">
                <a:latin typeface="Times New Roman"/>
                <a:cs typeface="Times New Roman"/>
              </a:rPr>
              <a:t> et al. 2016, </a:t>
            </a:r>
            <a:r>
              <a:rPr lang="en-US" sz="2000" b="1" dirty="0" err="1" smtClean="0">
                <a:latin typeface="Times New Roman"/>
                <a:cs typeface="Times New Roman"/>
              </a:rPr>
              <a:t>ApJS</a:t>
            </a:r>
            <a:r>
              <a:rPr lang="en-US" sz="2000" b="1" dirty="0" smtClean="0">
                <a:latin typeface="Times New Roman"/>
                <a:cs typeface="Times New Roman"/>
              </a:rPr>
              <a:t>, 224, 37 </a:t>
            </a:r>
            <a:endParaRPr lang="en-US" sz="20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2006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3600" b="1" dirty="0">
                <a:solidFill>
                  <a:srgbClr val="000090"/>
                </a:solidFill>
                <a:latin typeface="Times New Roman"/>
                <a:ea typeface="宋体" charset="0"/>
                <a:cs typeface="Times New Roman"/>
              </a:rPr>
              <a:t>Effect of Orbital Period</a:t>
            </a:r>
            <a:endParaRPr lang="zh-CN" altLang="en-US" sz="3600" b="1" dirty="0">
              <a:solidFill>
                <a:srgbClr val="000090"/>
              </a:solidFill>
              <a:latin typeface="Times New Roman"/>
              <a:ea typeface="宋体" charset="0"/>
              <a:cs typeface="Times New Roman"/>
            </a:endParaRPr>
          </a:p>
        </p:txBody>
      </p:sp>
      <p:pic>
        <p:nvPicPr>
          <p:cNvPr id="163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438" y="1000125"/>
            <a:ext cx="9001125" cy="5857875"/>
          </a:xfrm>
        </p:spPr>
      </p:pic>
      <p:sp>
        <p:nvSpPr>
          <p:cNvPr id="6" name="圆角矩形标注 5"/>
          <p:cNvSpPr/>
          <p:nvPr/>
        </p:nvSpPr>
        <p:spPr>
          <a:xfrm>
            <a:off x="1489025" y="2786063"/>
            <a:ext cx="1511349" cy="785812"/>
          </a:xfrm>
          <a:prstGeom prst="wedgeRoundRectCallout">
            <a:avLst>
              <a:gd name="adj1" fmla="val 73840"/>
              <a:gd name="adj2" fmla="val -183188"/>
              <a:gd name="adj3" fmla="val 16667"/>
            </a:avLst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altLang="zh-CN" dirty="0">
                <a:solidFill>
                  <a:srgbClr val="000000"/>
                </a:solidFill>
                <a:latin typeface="Times New Roman"/>
                <a:ea typeface="宋体" charset="0"/>
                <a:cs typeface="Times New Roman"/>
              </a:rPr>
              <a:t>Critical ~ </a:t>
            </a:r>
            <a:endParaRPr lang="en-US" altLang="zh-CN" dirty="0" smtClean="0">
              <a:solidFill>
                <a:srgbClr val="000000"/>
              </a:solidFill>
              <a:latin typeface="Times New Roman"/>
              <a:ea typeface="宋体" charset="0"/>
              <a:cs typeface="Times New Roman"/>
            </a:endParaRPr>
          </a:p>
          <a:p>
            <a:pPr algn="ctr"/>
            <a:r>
              <a:rPr lang="en-US" altLang="zh-CN" dirty="0" smtClean="0">
                <a:solidFill>
                  <a:srgbClr val="000000"/>
                </a:solidFill>
                <a:latin typeface="Times New Roman"/>
                <a:ea typeface="宋体" charset="0"/>
                <a:cs typeface="Times New Roman"/>
              </a:rPr>
              <a:t>3 </a:t>
            </a:r>
            <a:r>
              <a:rPr lang="en-US" altLang="zh-CN" dirty="0">
                <a:solidFill>
                  <a:srgbClr val="000000"/>
                </a:solidFill>
                <a:latin typeface="Times New Roman"/>
                <a:ea typeface="宋体" charset="0"/>
                <a:cs typeface="Times New Roman"/>
              </a:rPr>
              <a:t>days</a:t>
            </a:r>
            <a:endParaRPr lang="zh-CN" altLang="en-US" dirty="0">
              <a:solidFill>
                <a:srgbClr val="000000"/>
              </a:solidFill>
              <a:latin typeface="Times New Roman"/>
              <a:ea typeface="宋体" charset="0"/>
              <a:cs typeface="Times New Roman"/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3204751" y="2524834"/>
            <a:ext cx="2286000" cy="857250"/>
          </a:xfrm>
          <a:prstGeom prst="wedgeRoundRectCallout">
            <a:avLst>
              <a:gd name="adj1" fmla="val -1829"/>
              <a:gd name="adj2" fmla="val -102591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altLang="zh-CN" sz="2000" dirty="0" err="1">
                <a:solidFill>
                  <a:srgbClr val="000000"/>
                </a:solidFill>
                <a:latin typeface="Times New Roman"/>
                <a:ea typeface="宋体" charset="0"/>
                <a:cs typeface="Times New Roman"/>
              </a:rPr>
              <a:t>P</a:t>
            </a:r>
            <a:r>
              <a:rPr lang="en-US" altLang="zh-CN" sz="1600" dirty="0" err="1">
                <a:solidFill>
                  <a:srgbClr val="000000"/>
                </a:solidFill>
                <a:latin typeface="Times New Roman"/>
                <a:ea typeface="宋体" charset="0"/>
                <a:cs typeface="Times New Roman"/>
              </a:rPr>
              <a:t>orb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ea typeface="宋体" charset="0"/>
                <a:cs typeface="Times New Roman"/>
              </a:rPr>
              <a:t> ↑ 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ea typeface="宋体" charset="0"/>
                <a:cs typeface="Times New Roman"/>
                <a:sym typeface="Wingdings" charset="0"/>
              </a:rPr>
              <a:t>↔ AL</a:t>
            </a:r>
            <a:r>
              <a:rPr lang="en-US" altLang="zh-CN" sz="1600" baseline="-25000" dirty="0">
                <a:solidFill>
                  <a:srgbClr val="000000"/>
                </a:solidFill>
                <a:latin typeface="Times New Roman"/>
                <a:ea typeface="宋体" charset="0"/>
                <a:cs typeface="Times New Roman"/>
                <a:sym typeface="Wingdings" charset="0"/>
              </a:rPr>
              <a:t>ave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ea typeface="宋体" charset="0"/>
                <a:cs typeface="Times New Roman"/>
                <a:sym typeface="Wingdings" charset="0"/>
              </a:rPr>
              <a:t> ↓ </a:t>
            </a:r>
            <a:endParaRPr lang="zh-CN" altLang="en-US" sz="2000" dirty="0">
              <a:solidFill>
                <a:srgbClr val="000000"/>
              </a:solidFill>
              <a:latin typeface="Times New Roman"/>
              <a:ea typeface="宋体" charset="0"/>
              <a:cs typeface="Times New Roman"/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5715000" y="1500188"/>
            <a:ext cx="2357438" cy="714375"/>
          </a:xfrm>
          <a:prstGeom prst="wedgeRoundRectCallout">
            <a:avLst>
              <a:gd name="adj1" fmla="val 1236"/>
              <a:gd name="adj2" fmla="val 122086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altLang="zh-CN" dirty="0">
                <a:solidFill>
                  <a:srgbClr val="000000"/>
                </a:solidFill>
                <a:latin typeface="Times New Roman"/>
                <a:ea typeface="宋体" charset="0"/>
                <a:cs typeface="Times New Roman"/>
              </a:rPr>
              <a:t>No correlation ↔ </a:t>
            </a:r>
            <a:endParaRPr lang="en-US" altLang="zh-CN" dirty="0" smtClean="0">
              <a:solidFill>
                <a:srgbClr val="000000"/>
              </a:solidFill>
              <a:latin typeface="Times New Roman"/>
              <a:ea typeface="宋体" charset="0"/>
              <a:cs typeface="Times New Roman"/>
            </a:endParaRPr>
          </a:p>
          <a:p>
            <a:pPr algn="ctr"/>
            <a:r>
              <a:rPr lang="en-US" altLang="zh-CN" dirty="0" err="1" smtClean="0">
                <a:solidFill>
                  <a:srgbClr val="000000"/>
                </a:solidFill>
                <a:latin typeface="Times New Roman"/>
                <a:ea typeface="宋体" charset="0"/>
                <a:cs typeface="Times New Roman"/>
              </a:rPr>
              <a:t>Porb</a:t>
            </a:r>
            <a:r>
              <a:rPr lang="en-US" altLang="zh-CN" dirty="0" smtClean="0">
                <a:solidFill>
                  <a:srgbClr val="000000"/>
                </a:solidFill>
                <a:latin typeface="Times New Roman"/>
                <a:ea typeface="宋体" charset="0"/>
                <a:cs typeface="Times New Roman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/>
                <a:ea typeface="宋体" charset="0"/>
                <a:cs typeface="Times New Roman"/>
              </a:rPr>
              <a:t>&gt; 35 days</a:t>
            </a:r>
            <a:endParaRPr lang="zh-CN" altLang="en-US" dirty="0">
              <a:solidFill>
                <a:srgbClr val="000000"/>
              </a:solidFill>
              <a:latin typeface="Times New Roman"/>
              <a:ea typeface="宋体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6357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3600" b="1" dirty="0">
                <a:solidFill>
                  <a:srgbClr val="000090"/>
                </a:solidFill>
                <a:latin typeface="Times New Roman"/>
                <a:ea typeface="宋体" charset="0"/>
                <a:cs typeface="Times New Roman"/>
              </a:rPr>
              <a:t>Effect of Rotation</a:t>
            </a:r>
            <a:endParaRPr lang="zh-CN" altLang="en-US" sz="3600" b="1" dirty="0">
              <a:solidFill>
                <a:srgbClr val="000090"/>
              </a:solidFill>
              <a:latin typeface="Times New Roman"/>
              <a:ea typeface="宋体" charset="0"/>
              <a:cs typeface="Times New Roman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72063" y="1143000"/>
            <a:ext cx="3829050" cy="5429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zh-CN" sz="2000" dirty="0">
                <a:latin typeface="Times New Roman"/>
                <a:ea typeface="宋体" charset="0"/>
                <a:cs typeface="Times New Roman"/>
              </a:rPr>
              <a:t>Only Detached Systems </a:t>
            </a:r>
            <a:endParaRPr lang="zh-CN" altLang="en-US" sz="2000" dirty="0">
              <a:latin typeface="Times New Roman"/>
              <a:ea typeface="宋体" charset="0"/>
              <a:cs typeface="Times New Roman"/>
            </a:endParaRP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1625"/>
            <a:ext cx="8858250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圆角矩形标注 4"/>
          <p:cNvSpPr/>
          <p:nvPr/>
        </p:nvSpPr>
        <p:spPr>
          <a:xfrm>
            <a:off x="2143125" y="3286125"/>
            <a:ext cx="1594036" cy="928688"/>
          </a:xfrm>
          <a:prstGeom prst="wedgeRoundRectCallout">
            <a:avLst>
              <a:gd name="adj1" fmla="val 18159"/>
              <a:gd name="adj2" fmla="val -157433"/>
              <a:gd name="adj3" fmla="val 16667"/>
            </a:avLst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altLang="zh-CN" dirty="0">
                <a:solidFill>
                  <a:srgbClr val="000000"/>
                </a:solidFill>
                <a:latin typeface="Times New Roman"/>
                <a:ea typeface="宋体" charset="0"/>
                <a:cs typeface="Times New Roman"/>
              </a:rPr>
              <a:t>Critical ~ </a:t>
            </a:r>
            <a:endParaRPr lang="en-US" altLang="zh-CN" dirty="0" smtClean="0">
              <a:solidFill>
                <a:srgbClr val="000000"/>
              </a:solidFill>
              <a:latin typeface="Times New Roman"/>
              <a:ea typeface="宋体" charset="0"/>
              <a:cs typeface="Times New Roman"/>
            </a:endParaRPr>
          </a:p>
          <a:p>
            <a:pPr algn="ctr"/>
            <a:r>
              <a:rPr lang="en-US" altLang="zh-CN" dirty="0" smtClean="0">
                <a:solidFill>
                  <a:srgbClr val="000000"/>
                </a:solidFill>
                <a:latin typeface="Times New Roman"/>
                <a:ea typeface="宋体" charset="0"/>
                <a:cs typeface="Times New Roman"/>
              </a:rPr>
              <a:t>1.5 </a:t>
            </a:r>
            <a:r>
              <a:rPr lang="en-US" altLang="zh-CN" dirty="0">
                <a:solidFill>
                  <a:srgbClr val="000000"/>
                </a:solidFill>
                <a:latin typeface="Times New Roman"/>
                <a:ea typeface="宋体" charset="0"/>
                <a:cs typeface="Times New Roman"/>
              </a:rPr>
              <a:t>days</a:t>
            </a:r>
            <a:endParaRPr lang="zh-CN" altLang="en-US" dirty="0">
              <a:solidFill>
                <a:srgbClr val="000000"/>
              </a:solidFill>
              <a:latin typeface="Times New Roman"/>
              <a:ea typeface="宋体" charset="0"/>
              <a:cs typeface="Times New Roman"/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5715000" y="2071688"/>
            <a:ext cx="2286000" cy="857250"/>
          </a:xfrm>
          <a:prstGeom prst="wedgeRoundRectCallout">
            <a:avLst>
              <a:gd name="adj1" fmla="val -106656"/>
              <a:gd name="adj2" fmla="val 94189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altLang="zh-CN" sz="2000" dirty="0" err="1">
                <a:solidFill>
                  <a:srgbClr val="000000"/>
                </a:solidFill>
                <a:latin typeface="Times New Roman"/>
                <a:ea typeface="宋体" charset="0"/>
                <a:cs typeface="Times New Roman"/>
              </a:rPr>
              <a:t>P</a:t>
            </a:r>
            <a:r>
              <a:rPr lang="en-US" altLang="zh-CN" sz="1600" dirty="0" err="1">
                <a:solidFill>
                  <a:srgbClr val="000000"/>
                </a:solidFill>
                <a:latin typeface="Times New Roman"/>
                <a:ea typeface="宋体" charset="0"/>
                <a:cs typeface="Times New Roman"/>
              </a:rPr>
              <a:t>orb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ea typeface="宋体" charset="0"/>
                <a:cs typeface="Times New Roman"/>
              </a:rPr>
              <a:t> ↑ 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ea typeface="宋体" charset="0"/>
                <a:cs typeface="Times New Roman"/>
                <a:sym typeface="Wingdings" charset="0"/>
              </a:rPr>
              <a:t>↔ AL</a:t>
            </a:r>
            <a:r>
              <a:rPr lang="en-US" altLang="zh-CN" sz="1600" baseline="-25000" dirty="0">
                <a:solidFill>
                  <a:srgbClr val="000000"/>
                </a:solidFill>
                <a:latin typeface="Times New Roman"/>
                <a:ea typeface="宋体" charset="0"/>
                <a:cs typeface="Times New Roman"/>
                <a:sym typeface="Wingdings" charset="0"/>
              </a:rPr>
              <a:t>ave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ea typeface="宋体" charset="0"/>
                <a:cs typeface="Times New Roman"/>
                <a:sym typeface="Wingdings" charset="0"/>
              </a:rPr>
              <a:t> ↓ </a:t>
            </a:r>
            <a:endParaRPr lang="zh-CN" altLang="en-US" sz="2000" dirty="0">
              <a:solidFill>
                <a:srgbClr val="000000"/>
              </a:solidFill>
              <a:latin typeface="Times New Roman"/>
              <a:ea typeface="宋体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794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zh-CN" sz="3600" b="1" dirty="0">
                <a:solidFill>
                  <a:srgbClr val="000090"/>
                </a:solidFill>
                <a:latin typeface="Times New Roman"/>
                <a:ea typeface="宋体" charset="0"/>
                <a:cs typeface="Times New Roman"/>
              </a:rPr>
              <a:t>41 non-eclipse </a:t>
            </a:r>
            <a:r>
              <a:rPr lang="en-US" altLang="zh-CN" sz="3600" b="1" dirty="0" err="1">
                <a:solidFill>
                  <a:srgbClr val="000090"/>
                </a:solidFill>
                <a:latin typeface="Times New Roman"/>
                <a:ea typeface="宋体" charset="0"/>
                <a:cs typeface="Times New Roman"/>
              </a:rPr>
              <a:t>ellipsoidals</a:t>
            </a:r>
            <a:endParaRPr lang="zh-CN" altLang="en-US" sz="3600" b="1" dirty="0">
              <a:solidFill>
                <a:srgbClr val="000090"/>
              </a:solidFill>
              <a:latin typeface="Times New Roman"/>
              <a:ea typeface="宋体" charset="0"/>
              <a:cs typeface="Times New Roman"/>
            </a:endParaRPr>
          </a:p>
        </p:txBody>
      </p:sp>
      <p:sp>
        <p:nvSpPr>
          <p:cNvPr id="25603" name="内容占位符 2"/>
          <p:cNvSpPr>
            <a:spLocks noGrp="1"/>
          </p:cNvSpPr>
          <p:nvPr>
            <p:ph idx="1"/>
          </p:nvPr>
        </p:nvSpPr>
        <p:spPr>
          <a:xfrm>
            <a:off x="5649536" y="2157412"/>
            <a:ext cx="3208714" cy="1114425"/>
          </a:xfrm>
        </p:spPr>
        <p:txBody>
          <a:bodyPr>
            <a:normAutofit/>
          </a:bodyPr>
          <a:lstStyle/>
          <a:p>
            <a:pPr eaLnBrk="1" hangingPunct="1">
              <a:buFont typeface="Wingdings" charset="0"/>
              <a:buChar char="u"/>
            </a:pPr>
            <a:r>
              <a:rPr lang="en-US" altLang="zh-CN" sz="2000" dirty="0" smtClean="0">
                <a:latin typeface="Calibri" charset="0"/>
                <a:ea typeface="宋体" charset="0"/>
              </a:rPr>
              <a:t>  </a:t>
            </a:r>
            <a:r>
              <a:rPr lang="en-US" altLang="zh-CN" sz="2000" dirty="0" smtClean="0">
                <a:latin typeface="Times New Roman"/>
                <a:ea typeface="宋体" charset="0"/>
                <a:cs typeface="Times New Roman"/>
              </a:rPr>
              <a:t>Morphology </a:t>
            </a:r>
            <a:r>
              <a:rPr lang="en-US" altLang="zh-CN" sz="2000" dirty="0">
                <a:latin typeface="Times New Roman"/>
                <a:ea typeface="宋体" charset="0"/>
                <a:cs typeface="Times New Roman"/>
              </a:rPr>
              <a:t>&gt; 0.7</a:t>
            </a:r>
          </a:p>
          <a:p>
            <a:pPr eaLnBrk="1" hangingPunct="1">
              <a:buFont typeface="Wingdings" charset="0"/>
              <a:buChar char="u"/>
            </a:pPr>
            <a:r>
              <a:rPr lang="en-US" altLang="zh-CN" sz="2000" dirty="0" smtClean="0">
                <a:latin typeface="Times New Roman"/>
                <a:ea typeface="宋体" charset="0"/>
                <a:cs typeface="Times New Roman"/>
              </a:rPr>
              <a:t>  Totally 450 flares</a:t>
            </a:r>
            <a:endParaRPr lang="zh-CN" altLang="en-US" sz="2000" dirty="0">
              <a:latin typeface="Times New Roman"/>
              <a:ea typeface="宋体" charset="0"/>
              <a:cs typeface="Times New Roman"/>
            </a:endParaRP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4438"/>
            <a:ext cx="5649536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内容占位符 2"/>
          <p:cNvSpPr txBox="1">
            <a:spLocks/>
          </p:cNvSpPr>
          <p:nvPr/>
        </p:nvSpPr>
        <p:spPr>
          <a:xfrm>
            <a:off x="5649536" y="3926935"/>
            <a:ext cx="3313810" cy="94921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marL="0" indent="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zh-CN" sz="2000" dirty="0" smtClean="0">
                <a:latin typeface="Times New Roman"/>
                <a:cs typeface="Times New Roman"/>
              </a:rPr>
              <a:t>Flare </a:t>
            </a:r>
            <a:r>
              <a:rPr lang="en-US" altLang="zh-CN" sz="2000" dirty="0">
                <a:latin typeface="Times New Roman"/>
                <a:cs typeface="Times New Roman"/>
              </a:rPr>
              <a:t>enhancement </a:t>
            </a:r>
            <a:r>
              <a:rPr lang="en-US" altLang="zh-CN" sz="2000" dirty="0" smtClean="0">
                <a:latin typeface="Times New Roman"/>
                <a:cs typeface="Times New Roman"/>
              </a:rPr>
              <a:t>shows up at phase 0.25 </a:t>
            </a:r>
            <a:r>
              <a:rPr lang="en-US" altLang="zh-CN" sz="2000" dirty="0">
                <a:latin typeface="Times New Roman"/>
                <a:cs typeface="Times New Roman"/>
              </a:rPr>
              <a:t>&amp; </a:t>
            </a:r>
            <a:r>
              <a:rPr lang="en-US" altLang="zh-CN" sz="2000" dirty="0" smtClean="0">
                <a:latin typeface="Times New Roman"/>
                <a:cs typeface="Times New Roman"/>
              </a:rPr>
              <a:t>0.75 </a:t>
            </a:r>
            <a:endParaRPr lang="en-US" altLang="zh-CN" sz="2000" dirty="0">
              <a:latin typeface="Times New Roman"/>
              <a:cs typeface="Times New Roman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en-US" altLang="zh-CN" sz="20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64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2.  Challenges to the Scenario of </a:t>
            </a:r>
            <a:br>
              <a:rPr lang="en-US" sz="3200" b="1" dirty="0" smtClean="0">
                <a:solidFill>
                  <a:srgbClr val="000090"/>
                </a:solidFill>
                <a:latin typeface="Times New Roman"/>
                <a:cs typeface="Times New Roman"/>
              </a:rPr>
            </a:br>
            <a:r>
              <a:rPr lang="en-US" sz="3200" b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Multiple Stellar Populations</a:t>
            </a:r>
            <a:endParaRPr lang="en-US" sz="3200" b="1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3802" y="1519834"/>
            <a:ext cx="80786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660066"/>
                </a:solidFill>
                <a:latin typeface="Times New Roman"/>
                <a:cs typeface="Times New Roman"/>
              </a:rPr>
              <a:t>In 2016, we found for three intermediate-age star clusters, NGC 1783, NGC 1806 and NGC 411, there are some young stellar sequences, however, they are less centrally concentrated than equal luminous RGB stars.</a:t>
            </a:r>
            <a:endParaRPr lang="en-US" sz="2000" dirty="0">
              <a:solidFill>
                <a:srgbClr val="660066"/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4" descr="l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83" y="2846186"/>
            <a:ext cx="5664134" cy="3147495"/>
          </a:xfrm>
          <a:prstGeom prst="rect">
            <a:avLst/>
          </a:prstGeom>
        </p:spPr>
      </p:pic>
      <p:pic>
        <p:nvPicPr>
          <p:cNvPr id="6" name="Picture 5" descr="l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117" y="2743991"/>
            <a:ext cx="3098218" cy="34433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12375" y="6040255"/>
            <a:ext cx="24867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/>
                <a:cs typeface="Times New Roman"/>
              </a:rPr>
              <a:t>Li et al. 2016, Nature</a:t>
            </a:r>
            <a:endParaRPr lang="en-US" sz="20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12239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27" y="3937007"/>
            <a:ext cx="5273107" cy="1691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27" y="1770040"/>
            <a:ext cx="5273107" cy="18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5863808" y="1826885"/>
            <a:ext cx="2913103" cy="862099"/>
          </a:xfrm>
          <a:prstGeom prst="rect">
            <a:avLst/>
          </a:prstGeom>
          <a:noFill/>
        </p:spPr>
        <p:txBody>
          <a:bodyPr lIns="74615" tIns="37308" rIns="74615" bIns="37308">
            <a:spAutoFit/>
          </a:bodyPr>
          <a:lstStyle/>
          <a:p>
            <a:pPr>
              <a:defRPr/>
            </a:pPr>
            <a:r>
              <a:rPr lang="en-US" altLang="zh-CN" sz="1704" b="1" dirty="0">
                <a:solidFill>
                  <a:srgbClr val="FF0000"/>
                </a:solidFill>
                <a:latin typeface="Comic Sans MS" panose="030F0702030302020204" pitchFamily="66" charset="0"/>
              </a:rPr>
              <a:t>Global distribution of star clusters in the MW Disk </a:t>
            </a:r>
          </a:p>
          <a:p>
            <a:pPr>
              <a:defRPr/>
            </a:pPr>
            <a:r>
              <a:rPr lang="en-US" altLang="zh-CN" sz="1704" dirty="0"/>
              <a:t>(Kharchenko+,2013)</a:t>
            </a:r>
            <a:endParaRPr lang="zh-CN" altLang="en-US" sz="1704" dirty="0"/>
          </a:p>
        </p:txBody>
      </p:sp>
      <p:sp>
        <p:nvSpPr>
          <p:cNvPr id="6" name="文本框 5"/>
          <p:cNvSpPr txBox="1"/>
          <p:nvPr/>
        </p:nvSpPr>
        <p:spPr>
          <a:xfrm>
            <a:off x="6064516" y="3128081"/>
            <a:ext cx="2712395" cy="381134"/>
          </a:xfrm>
          <a:prstGeom prst="rect">
            <a:avLst/>
          </a:prstGeom>
          <a:noFill/>
        </p:spPr>
        <p:txBody>
          <a:bodyPr lIns="74615" tIns="37308" rIns="74615" bIns="37308">
            <a:spAutoFit/>
          </a:bodyPr>
          <a:lstStyle/>
          <a:p>
            <a:pPr>
              <a:defRPr/>
            </a:pPr>
            <a:r>
              <a:rPr lang="en-US" altLang="zh-CN" sz="1987" dirty="0">
                <a:solidFill>
                  <a:srgbClr val="00B050"/>
                </a:solidFill>
                <a:latin typeface="MS Reference Sans Serif" panose="020B0604030504040204" pitchFamily="34" charset="0"/>
                <a:ea typeface="Gungsuh" panose="02030600000101010101" pitchFamily="18" charset="-127"/>
              </a:rPr>
              <a:t>3006 star clusters</a:t>
            </a:r>
            <a:endParaRPr lang="zh-CN" altLang="en-US" sz="1987" dirty="0">
              <a:solidFill>
                <a:srgbClr val="00B050"/>
              </a:solidFill>
              <a:latin typeface="MS Reference Sans Serif" panose="020B0604030504040204" pitchFamily="34" charset="0"/>
              <a:ea typeface="Gungsuh" panose="02030600000101010101" pitchFamily="18" charset="-127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122914" y="4169755"/>
            <a:ext cx="2595599" cy="122084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839"/>
              </a:lnSpc>
              <a:spcAft>
                <a:spcPts val="426"/>
              </a:spcAft>
              <a:defRPr/>
            </a:pPr>
            <a:r>
              <a:rPr lang="en-US" altLang="zh-CN" sz="2271" b="1" dirty="0">
                <a:solidFill>
                  <a:srgbClr val="FF0000"/>
                </a:solidFill>
                <a:latin typeface="MS Reference Sans Serif" panose="020B0604030504040204" pitchFamily="34" charset="0"/>
                <a:ea typeface="楷体" panose="02010609060101010101" pitchFamily="49" charset="-122"/>
              </a:rPr>
              <a:t>DR1+DR2+DR3</a:t>
            </a:r>
          </a:p>
          <a:p>
            <a:pPr>
              <a:lnSpc>
                <a:spcPts val="2839"/>
              </a:lnSpc>
              <a:spcAft>
                <a:spcPts val="426"/>
              </a:spcAft>
              <a:defRPr/>
            </a:pPr>
            <a:r>
              <a:rPr lang="zh-CN" altLang="zh-CN" sz="2271" b="1" dirty="0">
                <a:solidFill>
                  <a:srgbClr val="0066FF"/>
                </a:solidFill>
                <a:latin typeface="MS Reference Sans Serif" panose="020B0604030504040204" pitchFamily="34" charset="0"/>
                <a:ea typeface="楷体" panose="02010609060101010101" pitchFamily="49" charset="-122"/>
              </a:rPr>
              <a:t>716</a:t>
            </a:r>
            <a:r>
              <a:rPr lang="zh-CN" altLang="zh-CN" sz="2271" b="1" dirty="0">
                <a:latin typeface="MS Reference Sans Serif" panose="020B0604030504040204" pitchFamily="34" charset="0"/>
                <a:ea typeface="楷体" panose="02010609060101010101" pitchFamily="49" charset="-122"/>
              </a:rPr>
              <a:t>个星团</a:t>
            </a:r>
            <a:r>
              <a:rPr lang="zh-CN" altLang="en-US" sz="2271" b="1" dirty="0">
                <a:latin typeface="MS Reference Sans Serif" panose="020B0604030504040204" pitchFamily="34" charset="0"/>
                <a:ea typeface="楷体" panose="02010609060101010101" pitchFamily="49" charset="-122"/>
              </a:rPr>
              <a:t>天区有</a:t>
            </a:r>
            <a:r>
              <a:rPr lang="en-US" altLang="zh-CN" sz="2271" b="1" dirty="0">
                <a:latin typeface="MS Reference Sans Serif" panose="020B0604030504040204" pitchFamily="34" charset="0"/>
                <a:ea typeface="楷体" panose="02010609060101010101" pitchFamily="49" charset="-122"/>
              </a:rPr>
              <a:t>LAMOST</a:t>
            </a:r>
            <a:r>
              <a:rPr lang="zh-CN" altLang="en-US" sz="2271" b="1" dirty="0">
                <a:latin typeface="MS Reference Sans Serif" panose="020B0604030504040204" pitchFamily="34" charset="0"/>
                <a:ea typeface="楷体" panose="02010609060101010101" pitchFamily="49" charset="-122"/>
              </a:rPr>
              <a:t>观测数据</a:t>
            </a:r>
            <a:endParaRPr lang="en-US" altLang="zh-CN" sz="2271" b="1" dirty="0">
              <a:latin typeface="MS Reference Sans Serif" panose="020B0604030504040204" pitchFamily="34" charset="0"/>
              <a:ea typeface="楷体" panose="02010609060101010101" pitchFamily="49" charset="-122"/>
            </a:endParaRPr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332835" y="1063593"/>
            <a:ext cx="8530027" cy="45244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5pPr>
            <a:lvl6pPr marL="524584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6pPr>
            <a:lvl7pPr marL="1049169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7pPr>
            <a:lvl8pPr marL="1573753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8pPr>
            <a:lvl9pPr marL="2098338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en-US" altLang="zh-CN" sz="2584" b="1" kern="0" dirty="0">
                <a:solidFill>
                  <a:srgbClr val="0066FF"/>
                </a:solidFill>
                <a:latin typeface="Segoe UI Semibold" panose="020B0702040204020203" pitchFamily="34" charset="0"/>
                <a:ea typeface="楷体" panose="02010609060101010101" pitchFamily="49" charset="-122"/>
                <a:cs typeface="Times New Roman"/>
              </a:rPr>
              <a:t>1. </a:t>
            </a:r>
            <a:r>
              <a:rPr lang="zh-CN" altLang="en-US" sz="2584" b="1" kern="0" dirty="0">
                <a:solidFill>
                  <a:srgbClr val="0066FF"/>
                </a:solidFill>
                <a:latin typeface="Segoe UI Semibold" panose="020B0702040204020203" pitchFamily="34" charset="0"/>
                <a:ea typeface="楷体" panose="02010609060101010101" pitchFamily="49" charset="-122"/>
                <a:cs typeface="Times New Roman"/>
              </a:rPr>
              <a:t>利用</a:t>
            </a:r>
            <a:r>
              <a:rPr lang="en-US" altLang="zh-CN" sz="2584" b="1" kern="0" dirty="0">
                <a:solidFill>
                  <a:srgbClr val="0066FF"/>
                </a:solidFill>
                <a:latin typeface="Segoe UI Semibold" panose="020B0702040204020203" pitchFamily="34" charset="0"/>
                <a:ea typeface="楷体" panose="02010609060101010101" pitchFamily="49" charset="-122"/>
                <a:cs typeface="Times New Roman"/>
              </a:rPr>
              <a:t>LAMOST </a:t>
            </a:r>
            <a:r>
              <a:rPr lang="zh-CN" altLang="en-US" sz="2584" b="1" kern="0" dirty="0">
                <a:solidFill>
                  <a:srgbClr val="0066FF"/>
                </a:solidFill>
                <a:latin typeface="Segoe UI Semibold" panose="020B0702040204020203" pitchFamily="34" charset="0"/>
                <a:ea typeface="楷体" panose="02010609060101010101" pitchFamily="49" charset="-122"/>
                <a:cs typeface="Times New Roman"/>
              </a:rPr>
              <a:t>巡天研究疏散星团性质</a:t>
            </a:r>
            <a:r>
              <a:rPr lang="en-US" altLang="zh-CN" sz="2584" b="1" kern="0" dirty="0">
                <a:solidFill>
                  <a:srgbClr val="0066FF"/>
                </a:solidFill>
                <a:latin typeface="Segoe UI Semibold" panose="020B0702040204020203" pitchFamily="34" charset="0"/>
                <a:ea typeface="楷体" panose="02010609060101010101" pitchFamily="49" charset="-122"/>
                <a:cs typeface="Times New Roman"/>
              </a:rPr>
              <a:t> </a:t>
            </a:r>
            <a:endParaRPr lang="zh-CN" altLang="en-US" sz="2584" kern="0" dirty="0">
              <a:solidFill>
                <a:srgbClr val="0066FF"/>
              </a:solidFill>
              <a:latin typeface="Segoe UI Semibold" panose="020B0702040204020203" pitchFamily="34" charset="0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4262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2222"/>
            <a:ext cx="8229600" cy="4525963"/>
          </a:xfrm>
        </p:spPr>
        <p:txBody>
          <a:bodyPr>
            <a:normAutofit fontScale="92500"/>
          </a:bodyPr>
          <a:lstStyle/>
          <a:p>
            <a:pPr algn="just"/>
            <a:r>
              <a:rPr lang="en-US" sz="2800" dirty="0" smtClean="0">
                <a:latin typeface="Times New Roman"/>
                <a:cs typeface="Times New Roman"/>
              </a:rPr>
              <a:t>We propose </a:t>
            </a:r>
            <a:r>
              <a:rPr lang="en-US" sz="2800" dirty="0">
                <a:latin typeface="Times New Roman"/>
                <a:cs typeface="Times New Roman"/>
              </a:rPr>
              <a:t>that globular clusters can sweep up stray gas and dust they encounter while moving about their respective host galaxies. </a:t>
            </a:r>
            <a:endParaRPr lang="en-US" sz="2800" dirty="0" smtClean="0">
              <a:latin typeface="Times New Roman"/>
              <a:cs typeface="Times New Roman"/>
            </a:endParaRPr>
          </a:p>
          <a:p>
            <a:pPr algn="just"/>
            <a:endParaRPr lang="en-US" sz="1100" dirty="0" smtClean="0">
              <a:latin typeface="Times New Roman"/>
              <a:cs typeface="Times New Roman"/>
            </a:endParaRPr>
          </a:p>
          <a:p>
            <a:pPr algn="just"/>
            <a:r>
              <a:rPr lang="en-US" sz="2800" dirty="0" smtClean="0">
                <a:latin typeface="Times New Roman"/>
                <a:cs typeface="Times New Roman"/>
              </a:rPr>
              <a:t>The </a:t>
            </a:r>
            <a:r>
              <a:rPr lang="en-US" sz="2800" dirty="0">
                <a:latin typeface="Times New Roman"/>
                <a:cs typeface="Times New Roman"/>
              </a:rPr>
              <a:t>theory of newborn stars arising in clusters as they "adopt" interstellar gases actually dates back to a 1952 paper. More than a half-century later, this once speculative idea suddenly has </a:t>
            </a:r>
            <a:r>
              <a:rPr lang="en-US" sz="2800" dirty="0">
                <a:solidFill>
                  <a:srgbClr val="FF0000"/>
                </a:solidFill>
                <a:latin typeface="Times New Roman"/>
                <a:cs typeface="Times New Roman"/>
              </a:rPr>
              <a:t>key evidence to support </a:t>
            </a:r>
            <a:r>
              <a:rPr lang="en-US" sz="2800" dirty="0">
                <a:latin typeface="Times New Roman"/>
                <a:cs typeface="Times New Roman"/>
              </a:rPr>
              <a:t>it. </a:t>
            </a:r>
            <a:endParaRPr lang="en-US" sz="2800" dirty="0" smtClean="0">
              <a:latin typeface="Times New Roman"/>
              <a:cs typeface="Times New Roman"/>
            </a:endParaRPr>
          </a:p>
          <a:p>
            <a:pPr algn="just"/>
            <a:endParaRPr lang="en-US" sz="1100" dirty="0" smtClean="0">
              <a:latin typeface="Times New Roman"/>
              <a:cs typeface="Times New Roman"/>
            </a:endParaRPr>
          </a:p>
          <a:p>
            <a:pPr algn="just"/>
            <a:r>
              <a:rPr lang="en-US" sz="2800" dirty="0" smtClean="0">
                <a:latin typeface="Times New Roman"/>
                <a:cs typeface="Times New Roman"/>
              </a:rPr>
              <a:t>Future </a:t>
            </a:r>
            <a:r>
              <a:rPr lang="en-US" sz="2800" dirty="0">
                <a:latin typeface="Times New Roman"/>
                <a:cs typeface="Times New Roman"/>
              </a:rPr>
              <a:t>studies will aim to extend the findings to other </a:t>
            </a:r>
            <a:r>
              <a:rPr lang="en-US" sz="2800" dirty="0" err="1">
                <a:latin typeface="Times New Roman"/>
                <a:cs typeface="Times New Roman"/>
              </a:rPr>
              <a:t>Magellanic</a:t>
            </a:r>
            <a:r>
              <a:rPr lang="en-US" sz="2800" dirty="0">
                <a:latin typeface="Times New Roman"/>
                <a:cs typeface="Times New Roman"/>
              </a:rPr>
              <a:t> Cloud as well as Milky Way globular clusters. </a:t>
            </a:r>
          </a:p>
        </p:txBody>
      </p:sp>
    </p:spTree>
    <p:extLst>
      <p:ext uri="{BB962C8B-B14F-4D97-AF65-F5344CB8AC3E}">
        <p14:creationId xmlns:p14="http://schemas.microsoft.com/office/powerpoint/2010/main" val="26215124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97495" y="1050933"/>
            <a:ext cx="8478329" cy="7237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zh-CN" altLang="en-US" sz="2584" b="1" dirty="0">
                <a:solidFill>
                  <a:srgbClr val="C00000"/>
                </a:solidFill>
                <a:latin typeface="Segoe UI Semibold" panose="020B0702040204020203" pitchFamily="34" charset="0"/>
                <a:ea typeface="楷体" panose="02010609060101010101" pitchFamily="49" charset="-122"/>
              </a:rPr>
              <a:t>二、</a:t>
            </a:r>
            <a:r>
              <a:rPr lang="zh-CN" altLang="zh-CN" sz="2584" b="1" dirty="0">
                <a:solidFill>
                  <a:srgbClr val="C00000"/>
                </a:solidFill>
                <a:latin typeface="Segoe UI Semibold" panose="020B0702040204020203" pitchFamily="34" charset="0"/>
                <a:ea typeface="楷体" panose="02010609060101010101" pitchFamily="49" charset="-122"/>
              </a:rPr>
              <a:t>人才培养、合作交流、数据共享等方面的情况</a:t>
            </a:r>
            <a:endParaRPr lang="zh-CN" altLang="en-US" sz="2584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09787" y="2136572"/>
            <a:ext cx="8374935" cy="3050131"/>
          </a:xfrm>
        </p:spPr>
        <p:txBody>
          <a:bodyPr>
            <a:normAutofit/>
          </a:bodyPr>
          <a:lstStyle/>
          <a:p>
            <a:pPr>
              <a:lnSpc>
                <a:spcPts val="3590"/>
              </a:lnSpc>
              <a:spcBef>
                <a:spcPts val="0"/>
              </a:spcBef>
              <a:spcAft>
                <a:spcPts val="431"/>
              </a:spcAft>
            </a:pPr>
            <a:r>
              <a:rPr lang="en-US" altLang="zh-CN" sz="2297" dirty="0">
                <a:latin typeface="Segoe UI Semibold" panose="020B0702040204020203" pitchFamily="34" charset="0"/>
                <a:ea typeface="楷体" panose="02010609060101010101" pitchFamily="49" charset="-122"/>
              </a:rPr>
              <a:t>2016</a:t>
            </a:r>
            <a:r>
              <a:rPr lang="zh-CN" altLang="en-US" sz="2297" dirty="0">
                <a:latin typeface="Segoe UI Semibold" panose="020B0702040204020203" pitchFamily="34" charset="0"/>
                <a:ea typeface="楷体" panose="02010609060101010101" pitchFamily="49" charset="-122"/>
              </a:rPr>
              <a:t>年</a:t>
            </a:r>
            <a:r>
              <a:rPr lang="zh-CN" altLang="zh-CN" sz="2297" dirty="0">
                <a:latin typeface="Segoe UI Semibold" panose="020B0702040204020203" pitchFamily="34" charset="0"/>
                <a:ea typeface="楷体" panose="02010609060101010101" pitchFamily="49" charset="-122"/>
              </a:rPr>
              <a:t>培养毕业博士研究生</a:t>
            </a:r>
            <a:r>
              <a:rPr lang="en-US" altLang="zh-CN" sz="2297" dirty="0">
                <a:latin typeface="Segoe UI Semibold" panose="020B0702040204020203" pitchFamily="34" charset="0"/>
                <a:ea typeface="楷体" panose="02010609060101010101" pitchFamily="49" charset="-122"/>
              </a:rPr>
              <a:t>2</a:t>
            </a:r>
            <a:r>
              <a:rPr lang="zh-CN" altLang="zh-CN" sz="2297" dirty="0">
                <a:latin typeface="Segoe UI Semibold" panose="020B0702040204020203" pitchFamily="34" charset="0"/>
                <a:ea typeface="楷体" panose="02010609060101010101" pitchFamily="49" charset="-122"/>
              </a:rPr>
              <a:t>人，在读研究生</a:t>
            </a:r>
            <a:r>
              <a:rPr lang="en-US" altLang="zh-CN" sz="2297" dirty="0">
                <a:latin typeface="Segoe UI Semibold" panose="020B0702040204020203" pitchFamily="34" charset="0"/>
                <a:ea typeface="楷体" panose="02010609060101010101" pitchFamily="49" charset="-122"/>
              </a:rPr>
              <a:t>10</a:t>
            </a:r>
            <a:r>
              <a:rPr lang="zh-CN" altLang="zh-CN" sz="2297" dirty="0">
                <a:latin typeface="Segoe UI Semibold" panose="020B0702040204020203" pitchFamily="34" charset="0"/>
                <a:ea typeface="楷体" panose="02010609060101010101" pitchFamily="49" charset="-122"/>
              </a:rPr>
              <a:t>人。新入站博士后</a:t>
            </a:r>
            <a:r>
              <a:rPr lang="en-US" altLang="zh-CN" sz="2297" dirty="0">
                <a:latin typeface="Segoe UI Semibold" panose="020B0702040204020203" pitchFamily="34" charset="0"/>
                <a:ea typeface="楷体" panose="02010609060101010101" pitchFamily="49" charset="-122"/>
              </a:rPr>
              <a:t>1</a:t>
            </a:r>
            <a:r>
              <a:rPr lang="zh-CN" altLang="zh-CN" sz="2297" dirty="0">
                <a:latin typeface="Segoe UI Semibold" panose="020B0702040204020203" pitchFamily="34" charset="0"/>
                <a:ea typeface="楷体" panose="02010609060101010101" pitchFamily="49" charset="-122"/>
              </a:rPr>
              <a:t>人。</a:t>
            </a:r>
            <a:endParaRPr lang="en-US" altLang="zh-CN" sz="2297" dirty="0">
              <a:latin typeface="Segoe UI Semibold" panose="020B0702040204020203" pitchFamily="34" charset="0"/>
              <a:ea typeface="楷体" panose="02010609060101010101" pitchFamily="49" charset="-122"/>
            </a:endParaRPr>
          </a:p>
          <a:p>
            <a:pPr>
              <a:lnSpc>
                <a:spcPts val="3590"/>
              </a:lnSpc>
              <a:spcBef>
                <a:spcPts val="0"/>
              </a:spcBef>
              <a:spcAft>
                <a:spcPts val="431"/>
              </a:spcAft>
            </a:pPr>
            <a:r>
              <a:rPr lang="zh-CN" altLang="zh-CN" sz="2297" dirty="0">
                <a:latin typeface="Segoe UI Semibold" panose="020B0702040204020203" pitchFamily="34" charset="0"/>
                <a:ea typeface="楷体" panose="02010609060101010101" pitchFamily="49" charset="-122"/>
              </a:rPr>
              <a:t>课题组成员和项目个研究课题之间充分合作，有关数据充分共享。如我们基于</a:t>
            </a:r>
            <a:r>
              <a:rPr lang="en-US" altLang="zh-CN" sz="2297" dirty="0">
                <a:latin typeface="Segoe UI Semibold" panose="020B0702040204020203" pitchFamily="34" charset="0"/>
                <a:ea typeface="楷体" panose="02010609060101010101" pitchFamily="49" charset="-122"/>
              </a:rPr>
              <a:t>LAMOST</a:t>
            </a:r>
            <a:r>
              <a:rPr lang="zh-CN" altLang="zh-CN" sz="2297" dirty="0">
                <a:latin typeface="Segoe UI Semibold" panose="020B0702040204020203" pitchFamily="34" charset="0"/>
                <a:ea typeface="楷体" panose="02010609060101010101" pitchFamily="49" charset="-122"/>
              </a:rPr>
              <a:t>巡天数据，利用光谱匹配获得</a:t>
            </a:r>
            <a:r>
              <a:rPr lang="en-US" altLang="zh-CN" sz="2297" dirty="0">
                <a:latin typeface="Segoe UI Semibold" panose="020B0702040204020203" pitchFamily="34" charset="0"/>
                <a:ea typeface="楷体" panose="02010609060101010101" pitchFamily="49" charset="-122"/>
              </a:rPr>
              <a:t>M</a:t>
            </a:r>
            <a:r>
              <a:rPr lang="zh-CN" altLang="zh-CN" sz="2297" dirty="0">
                <a:latin typeface="Segoe UI Semibold" panose="020B0702040204020203" pitchFamily="34" charset="0"/>
                <a:ea typeface="楷体" panose="02010609060101010101" pitchFamily="49" charset="-122"/>
              </a:rPr>
              <a:t>巨星样本与项目组其他成员共享，并取得了很好的科学应用成果。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4344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7927" y="1257721"/>
            <a:ext cx="8219843" cy="60810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CN" altLang="en-US" sz="2872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三、经费使用情况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4603" y="2343360"/>
            <a:ext cx="7806266" cy="1654308"/>
          </a:xfrm>
        </p:spPr>
        <p:txBody>
          <a:bodyPr>
            <a:normAutofit/>
          </a:bodyPr>
          <a:lstStyle/>
          <a:p>
            <a:pPr>
              <a:lnSpc>
                <a:spcPts val="2872"/>
              </a:lnSpc>
              <a:spcBef>
                <a:spcPts val="431"/>
              </a:spcBef>
              <a:spcAft>
                <a:spcPts val="431"/>
              </a:spcAft>
            </a:pPr>
            <a:r>
              <a:rPr lang="en-US" altLang="zh-CN" sz="2010" dirty="0">
                <a:latin typeface="Segoe UI Semibold" panose="020B0702040204020203" pitchFamily="34" charset="0"/>
                <a:ea typeface="楷体" panose="02010609060101010101" pitchFamily="49" charset="-122"/>
              </a:rPr>
              <a:t>2016</a:t>
            </a:r>
            <a:r>
              <a:rPr lang="zh-CN" altLang="zh-CN" sz="2010" dirty="0">
                <a:latin typeface="Segoe UI Semibold" panose="020B0702040204020203" pitchFamily="34" charset="0"/>
                <a:ea typeface="楷体" panose="02010609060101010101" pitchFamily="49" charset="-122"/>
              </a:rPr>
              <a:t>年到位课题经费</a:t>
            </a:r>
            <a:r>
              <a:rPr lang="en-US" altLang="zh-CN" sz="2010" dirty="0">
                <a:latin typeface="Segoe UI Semibold" panose="020B0702040204020203" pitchFamily="34" charset="0"/>
                <a:ea typeface="楷体" panose="02010609060101010101" pitchFamily="49" charset="-122"/>
              </a:rPr>
              <a:t>206</a:t>
            </a:r>
            <a:r>
              <a:rPr lang="zh-CN" altLang="zh-CN" sz="2010" dirty="0">
                <a:latin typeface="Segoe UI Semibold" panose="020B0702040204020203" pitchFamily="34" charset="0"/>
                <a:ea typeface="楷体" panose="02010609060101010101" pitchFamily="49" charset="-122"/>
              </a:rPr>
              <a:t>万</a:t>
            </a:r>
            <a:r>
              <a:rPr lang="zh-CN" altLang="en-US" sz="2010" dirty="0">
                <a:latin typeface="Segoe UI Semibold" panose="020B0702040204020203" pitchFamily="34" charset="0"/>
                <a:ea typeface="楷体" panose="02010609060101010101" pitchFamily="49" charset="-122"/>
              </a:rPr>
              <a:t>。</a:t>
            </a:r>
            <a:endParaRPr lang="en-US" altLang="zh-CN" sz="2010" dirty="0">
              <a:latin typeface="Segoe UI Semibold" panose="020B0702040204020203" pitchFamily="34" charset="0"/>
              <a:ea typeface="楷体" panose="02010609060101010101" pitchFamily="49" charset="-122"/>
            </a:endParaRPr>
          </a:p>
          <a:p>
            <a:pPr>
              <a:lnSpc>
                <a:spcPts val="2872"/>
              </a:lnSpc>
              <a:spcBef>
                <a:spcPts val="431"/>
              </a:spcBef>
              <a:spcAft>
                <a:spcPts val="431"/>
              </a:spcAft>
            </a:pPr>
            <a:r>
              <a:rPr lang="zh-CN" altLang="zh-CN" sz="2010" dirty="0">
                <a:latin typeface="Segoe UI Semibold" panose="020B0702040204020203" pitchFamily="34" charset="0"/>
                <a:ea typeface="楷体" panose="02010609060101010101" pitchFamily="49" charset="-122"/>
              </a:rPr>
              <a:t>按照合同形式分别拨付外单位课题组成员</a:t>
            </a:r>
            <a:r>
              <a:rPr lang="en-US" altLang="zh-CN" sz="2010" dirty="0">
                <a:latin typeface="Segoe UI Semibold" panose="020B0702040204020203" pitchFamily="34" charset="0"/>
                <a:ea typeface="楷体" panose="02010609060101010101" pitchFamily="49" charset="-122"/>
              </a:rPr>
              <a:t>4</a:t>
            </a:r>
            <a:r>
              <a:rPr lang="zh-CN" altLang="zh-CN" sz="2010" dirty="0">
                <a:latin typeface="Segoe UI Semibold" panose="020B0702040204020203" pitchFamily="34" charset="0"/>
                <a:ea typeface="楷体" panose="02010609060101010101" pitchFamily="49" charset="-122"/>
              </a:rPr>
              <a:t>人</a:t>
            </a:r>
            <a:r>
              <a:rPr lang="zh-CN" altLang="en-US" sz="2010" dirty="0">
                <a:latin typeface="Segoe UI Semibold" panose="020B0702040204020203" pitchFamily="34" charset="0"/>
                <a:ea typeface="楷体" panose="02010609060101010101" pitchFamily="49" charset="-122"/>
              </a:rPr>
              <a:t>共</a:t>
            </a:r>
            <a:r>
              <a:rPr lang="en-US" altLang="zh-CN" sz="2010" dirty="0">
                <a:latin typeface="Segoe UI Semibold" panose="020B0702040204020203" pitchFamily="34" charset="0"/>
                <a:ea typeface="楷体" panose="02010609060101010101" pitchFamily="49" charset="-122"/>
              </a:rPr>
              <a:t>120</a:t>
            </a:r>
            <a:r>
              <a:rPr lang="zh-CN" altLang="en-US" sz="2010" dirty="0">
                <a:latin typeface="Segoe UI Semibold" panose="020B0702040204020203" pitchFamily="34" charset="0"/>
                <a:ea typeface="楷体" panose="02010609060101010101" pitchFamily="49" charset="-122"/>
              </a:rPr>
              <a:t>万</a:t>
            </a:r>
            <a:r>
              <a:rPr lang="zh-CN" altLang="zh-CN" sz="2010" dirty="0">
                <a:latin typeface="Segoe UI Semibold" panose="020B0702040204020203" pitchFamily="34" charset="0"/>
                <a:ea typeface="楷体" panose="02010609060101010101" pitchFamily="49" charset="-122"/>
              </a:rPr>
              <a:t>元。</a:t>
            </a:r>
            <a:endParaRPr lang="en-US" altLang="zh-CN" sz="2010" dirty="0">
              <a:latin typeface="Segoe UI Semibold" panose="020B0702040204020203" pitchFamily="34" charset="0"/>
              <a:ea typeface="楷体" panose="02010609060101010101" pitchFamily="49" charset="-122"/>
            </a:endParaRPr>
          </a:p>
          <a:p>
            <a:pPr>
              <a:lnSpc>
                <a:spcPts val="2872"/>
              </a:lnSpc>
              <a:spcBef>
                <a:spcPts val="431"/>
              </a:spcBef>
              <a:spcAft>
                <a:spcPts val="431"/>
              </a:spcAft>
            </a:pPr>
            <a:r>
              <a:rPr lang="zh-CN" altLang="en-US" sz="2010" dirty="0">
                <a:latin typeface="Segoe UI Semibold" panose="020B0702040204020203" pitchFamily="34" charset="0"/>
                <a:ea typeface="楷体" panose="02010609060101010101" pitchFamily="49" charset="-122"/>
              </a:rPr>
              <a:t>经费使用正常</a:t>
            </a:r>
            <a:endParaRPr lang="zh-CN" altLang="zh-CN" sz="2010" dirty="0">
              <a:latin typeface="Segoe UI Semibold" panose="020B0702040204020203" pitchFamily="34" charset="0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5901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6959" y="1516206"/>
            <a:ext cx="8219843" cy="60810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CN" altLang="en-US" sz="2872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四、存在问题与建议</a:t>
            </a:r>
          </a:p>
        </p:txBody>
      </p:sp>
    </p:spTree>
    <p:extLst>
      <p:ext uri="{BB962C8B-B14F-4D97-AF65-F5344CB8AC3E}">
        <p14:creationId xmlns:p14="http://schemas.microsoft.com/office/powerpoint/2010/main" val="17368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CN" altLang="en-US" sz="2584" b="1" dirty="0">
                <a:solidFill>
                  <a:srgbClr val="0066FF"/>
                </a:solidFill>
                <a:ea typeface="楷体" panose="02010609060101010101" pitchFamily="49" charset="-122"/>
              </a:rPr>
              <a:t>现有</a:t>
            </a:r>
            <a:r>
              <a:rPr lang="en-US" altLang="zh-CN" sz="2584" b="1" dirty="0">
                <a:solidFill>
                  <a:srgbClr val="0066FF"/>
                </a:solidFill>
                <a:ea typeface="楷体" panose="02010609060101010101" pitchFamily="49" charset="-122"/>
              </a:rPr>
              <a:t>LAMOST</a:t>
            </a:r>
            <a:r>
              <a:rPr lang="zh-CN" altLang="en-US" sz="2584" b="1" dirty="0">
                <a:solidFill>
                  <a:srgbClr val="0066FF"/>
                </a:solidFill>
                <a:ea typeface="楷体" panose="02010609060101010101" pitchFamily="49" charset="-122"/>
              </a:rPr>
              <a:t>观测数据对星团研究的限制</a:t>
            </a:r>
            <a:r>
              <a:rPr lang="zh-CN" altLang="en-US" sz="2584" b="1" dirty="0">
                <a:solidFill>
                  <a:srgbClr val="FF0000"/>
                </a:solidFill>
                <a:ea typeface="楷体" panose="02010609060101010101" pitchFamily="49" charset="-122"/>
              </a:rPr>
              <a:t>（钟靖报告）</a:t>
            </a:r>
            <a:endParaRPr lang="zh-CN" altLang="en-US" sz="2584" dirty="0">
              <a:solidFill>
                <a:srgbClr val="FF0000"/>
              </a:solidFill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489554" y="2301760"/>
            <a:ext cx="8227391" cy="1586483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特点：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巡天均匀扫描模式，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多数星团核心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区域光谱数较少，星团成员星的光谱采样率偏低</a:t>
            </a:r>
            <a:endParaRPr lang="en-US" altLang="zh-CN" b="1" dirty="0">
              <a:latin typeface="楷体" panose="02010609060101010101" pitchFamily="49" charset="-122"/>
              <a:ea typeface="楷体" panose="02010609060101010101" pitchFamily="49" charset="-122"/>
              <a:sym typeface="Wingdings" panose="05000000000000000000" pitchFamily="2" charset="2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	 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星团成员的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视向速度“信号”不明显</a:t>
            </a:r>
            <a:endParaRPr lang="en-US" altLang="zh-CN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sz="half" idx="2"/>
          </p:nvPr>
        </p:nvSpPr>
        <p:spPr>
          <a:xfrm>
            <a:off x="901504" y="3997669"/>
            <a:ext cx="8013055" cy="1675527"/>
          </a:xfrm>
        </p:spPr>
        <p:txBody>
          <a:bodyPr>
            <a:normAutofit fontScale="92500" lnSpcReduction="10000"/>
          </a:bodyPr>
          <a:lstStyle/>
          <a:p>
            <a:pPr marL="257172" indent="-257172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rgbClr val="0066FF"/>
                </a:solidFill>
                <a:ea typeface="楷体" panose="02010609060101010101" pitchFamily="49" charset="-122"/>
              </a:rPr>
              <a:t>平均而言，星团天区</a:t>
            </a:r>
            <a:r>
              <a:rPr lang="zh-CN" altLang="en-US" b="1" dirty="0">
                <a:solidFill>
                  <a:srgbClr val="0066FF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采样率 </a:t>
            </a:r>
            <a:r>
              <a:rPr lang="en-US" altLang="zh-CN" b="1" dirty="0">
                <a:solidFill>
                  <a:srgbClr val="0066FF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~ 300/</a:t>
            </a:r>
            <a:r>
              <a:rPr lang="zh-CN" altLang="en-US" b="1" dirty="0">
                <a:solidFill>
                  <a:srgbClr val="0066FF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平方度  </a:t>
            </a:r>
            <a:r>
              <a:rPr lang="en-US" altLang="zh-CN" b="1" dirty="0">
                <a:solidFill>
                  <a:srgbClr val="0066FF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-- (r = 9-17 mag)</a:t>
            </a:r>
          </a:p>
          <a:p>
            <a:pPr marL="257172" indent="-257172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rgbClr val="0066FF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背景场星密度 </a:t>
            </a:r>
            <a:r>
              <a:rPr lang="en-US" altLang="zh-CN" b="1" dirty="0">
                <a:solidFill>
                  <a:srgbClr val="0066FF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~ 1500/</a:t>
            </a:r>
            <a:r>
              <a:rPr lang="zh-CN" altLang="en-US" b="1" dirty="0">
                <a:solidFill>
                  <a:srgbClr val="0066FF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平方度  </a:t>
            </a:r>
            <a:r>
              <a:rPr lang="en-US" altLang="zh-CN" b="1" dirty="0">
                <a:solidFill>
                  <a:srgbClr val="0066FF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-- (r = 9-15 mag)</a:t>
            </a:r>
          </a:p>
          <a:p>
            <a:pPr marL="257172" indent="-257172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b="1" dirty="0">
                <a:solidFill>
                  <a:srgbClr val="0066FF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b="1" dirty="0">
                <a:solidFill>
                  <a:srgbClr val="0066FF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星团天区采样密度应至少 </a:t>
            </a:r>
            <a:r>
              <a:rPr lang="en-US" altLang="zh-CN" b="1" dirty="0">
                <a:solidFill>
                  <a:srgbClr val="0066FF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&gt; 1500/</a:t>
            </a:r>
            <a:r>
              <a:rPr lang="zh-CN" altLang="en-US" b="1" dirty="0">
                <a:solidFill>
                  <a:srgbClr val="0066FF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平方度 </a:t>
            </a:r>
            <a:r>
              <a:rPr lang="zh-CN" altLang="en-US" b="1" dirty="0" smtClean="0">
                <a:solidFill>
                  <a:srgbClr val="0066FF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为宜</a:t>
            </a:r>
            <a:endParaRPr lang="en-US" altLang="zh-CN" b="1" dirty="0">
              <a:solidFill>
                <a:srgbClr val="0066FF"/>
              </a:solidFill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64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462848" y="1833794"/>
            <a:ext cx="8306291" cy="1152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97" b="1" dirty="0">
                <a:solidFill>
                  <a:srgbClr val="FF0000"/>
                </a:solidFill>
                <a:ea typeface="楷体" panose="02010609060101010101" pitchFamily="49" charset="-122"/>
              </a:rPr>
              <a:t>观测建议：</a:t>
            </a:r>
            <a:r>
              <a:rPr lang="zh-CN" altLang="en-US" sz="2297" b="1" dirty="0">
                <a:ea typeface="楷体" panose="02010609060101010101" pitchFamily="49" charset="-122"/>
              </a:rPr>
              <a:t>结合银盘区域时域观测，选取包含尽量多星团的</a:t>
            </a:r>
            <a:r>
              <a:rPr lang="en-US" altLang="zh-CN" sz="2297" b="1" dirty="0">
                <a:ea typeface="楷体" panose="02010609060101010101" pitchFamily="49" charset="-122"/>
              </a:rPr>
              <a:t>plate</a:t>
            </a:r>
            <a:r>
              <a:rPr lang="zh-CN" altLang="en-US" sz="2297" b="1" dirty="0">
                <a:ea typeface="楷体" panose="02010609060101010101" pitchFamily="49" charset="-122"/>
              </a:rPr>
              <a:t>天区</a:t>
            </a:r>
            <a:r>
              <a:rPr lang="en-US" altLang="zh-CN" sz="2297" b="1" dirty="0">
                <a:ea typeface="楷体" panose="02010609060101010101" pitchFamily="49" charset="-122"/>
              </a:rPr>
              <a:t>,</a:t>
            </a:r>
            <a:r>
              <a:rPr lang="zh-CN" altLang="en-US" sz="2297" b="1" dirty="0">
                <a:ea typeface="楷体" panose="02010609060101010101" pitchFamily="49" charset="-122"/>
              </a:rPr>
              <a:t>开展近完备 </a:t>
            </a:r>
            <a:r>
              <a:rPr lang="en-US" altLang="zh-CN" sz="2297" b="1" dirty="0">
                <a:ea typeface="楷体" panose="02010609060101010101" pitchFamily="49" charset="-122"/>
              </a:rPr>
              <a:t>(r</a:t>
            </a:r>
            <a:r>
              <a:rPr lang="en-US" altLang="zh-CN" sz="2297" b="1" dirty="0">
                <a:ea typeface="楷体" panose="02010609060101010101" pitchFamily="49" charset="-122"/>
                <a:cs typeface="Times New Roman" panose="02020603050405020304" pitchFamily="18" charset="0"/>
              </a:rPr>
              <a:t>~</a:t>
            </a:r>
            <a:r>
              <a:rPr lang="en-US" altLang="zh-CN" sz="2297" b="1" dirty="0">
                <a:ea typeface="楷体" panose="02010609060101010101" pitchFamily="49" charset="-122"/>
              </a:rPr>
              <a:t>10-15 mag) </a:t>
            </a:r>
            <a:r>
              <a:rPr lang="zh-CN" altLang="en-US" sz="2297" b="1" dirty="0">
                <a:ea typeface="楷体" panose="02010609060101010101" pitchFamily="49" charset="-122"/>
              </a:rPr>
              <a:t>光谱观测</a:t>
            </a:r>
            <a:endParaRPr lang="en-US" altLang="zh-CN" sz="2297" b="1" dirty="0"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0313" y="3015423"/>
            <a:ext cx="8289155" cy="2743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297" b="1" dirty="0">
                <a:solidFill>
                  <a:srgbClr val="FF0000"/>
                </a:solidFill>
                <a:ea typeface="楷体" panose="02010609060101010101" pitchFamily="49" charset="-122"/>
              </a:rPr>
              <a:t>观测模式：</a:t>
            </a:r>
            <a:endParaRPr lang="en-US" altLang="zh-CN" sz="2297" b="1" dirty="0">
              <a:solidFill>
                <a:srgbClr val="FF0000"/>
              </a:solidFill>
              <a:ea typeface="楷体" panose="02010609060101010101" pitchFamily="49" charset="-122"/>
            </a:endParaRPr>
          </a:p>
          <a:p>
            <a:pPr marL="369252" indent="-369252"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u"/>
            </a:pPr>
            <a:r>
              <a:rPr lang="zh-CN" altLang="en-US" sz="2297" b="1" dirty="0">
                <a:ea typeface="楷体" panose="02010609060101010101" pitchFamily="49" charset="-122"/>
              </a:rPr>
              <a:t>同一天</a:t>
            </a:r>
            <a:r>
              <a:rPr lang="en-US" altLang="zh-CN" sz="2297" b="1" dirty="0">
                <a:ea typeface="楷体" panose="02010609060101010101" pitchFamily="49" charset="-122"/>
                <a:sym typeface="Wingdings" panose="05000000000000000000" pitchFamily="2" charset="2"/>
              </a:rPr>
              <a:t></a:t>
            </a:r>
            <a:r>
              <a:rPr lang="zh-CN" altLang="en-US" sz="2297" b="1" dirty="0">
                <a:ea typeface="楷体" panose="02010609060101010101" pitchFamily="49" charset="-122"/>
                <a:sym typeface="Wingdings" panose="05000000000000000000" pitchFamily="2" charset="2"/>
              </a:rPr>
              <a:t>固定光纤对星团天区的</a:t>
            </a:r>
            <a:r>
              <a:rPr lang="en-US" altLang="zh-CN" sz="2297" b="1" dirty="0">
                <a:ea typeface="楷体" panose="02010609060101010101" pitchFamily="49" charset="-122"/>
                <a:sym typeface="Wingdings" panose="05000000000000000000" pitchFamily="2" charset="2"/>
              </a:rPr>
              <a:t>3000</a:t>
            </a:r>
            <a:r>
              <a:rPr lang="en-US" altLang="zh-CN" sz="2297" b="1" dirty="0">
                <a:ea typeface="楷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~</a:t>
            </a:r>
            <a:r>
              <a:rPr lang="en-US" altLang="zh-CN" sz="2297" b="1" dirty="0">
                <a:ea typeface="楷体" panose="02010609060101010101" pitchFamily="49" charset="-122"/>
                <a:sym typeface="Wingdings" panose="05000000000000000000" pitchFamily="2" charset="2"/>
              </a:rPr>
              <a:t>4000</a:t>
            </a:r>
            <a:r>
              <a:rPr lang="zh-CN" altLang="en-US" sz="2297" b="1" dirty="0">
                <a:ea typeface="楷体" panose="02010609060101010101" pitchFamily="49" charset="-122"/>
                <a:sym typeface="Wingdings" panose="05000000000000000000" pitchFamily="2" charset="2"/>
              </a:rPr>
              <a:t>目标进行</a:t>
            </a:r>
            <a:r>
              <a:rPr lang="en-US" altLang="zh-CN" sz="2297" b="1" dirty="0">
                <a:ea typeface="楷体" panose="02010609060101010101" pitchFamily="49" charset="-122"/>
                <a:sym typeface="Wingdings" panose="05000000000000000000" pitchFamily="2" charset="2"/>
              </a:rPr>
              <a:t>3</a:t>
            </a:r>
            <a:r>
              <a:rPr lang="en-US" altLang="zh-CN" sz="2297" b="1" dirty="0">
                <a:ea typeface="楷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~</a:t>
            </a:r>
            <a:r>
              <a:rPr lang="en-US" altLang="zh-CN" sz="2297" b="1" dirty="0">
                <a:ea typeface="楷体" panose="02010609060101010101" pitchFamily="49" charset="-122"/>
                <a:sym typeface="Wingdings" panose="05000000000000000000" pitchFamily="2" charset="2"/>
              </a:rPr>
              <a:t>3.5</a:t>
            </a:r>
            <a:r>
              <a:rPr lang="zh-CN" altLang="en-US" sz="2297" b="1" dirty="0">
                <a:ea typeface="楷体" panose="02010609060101010101" pitchFamily="49" charset="-122"/>
                <a:sym typeface="Wingdings" panose="05000000000000000000" pitchFamily="2" charset="2"/>
              </a:rPr>
              <a:t>小时的时域观测</a:t>
            </a:r>
            <a:endParaRPr lang="en-US" altLang="zh-CN" sz="2297" b="1" dirty="0">
              <a:ea typeface="楷体" panose="02010609060101010101" pitchFamily="49" charset="-122"/>
              <a:sym typeface="Wingdings" panose="05000000000000000000" pitchFamily="2" charset="2"/>
            </a:endParaRPr>
          </a:p>
          <a:p>
            <a:pPr marL="369252" indent="-369252"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u"/>
            </a:pPr>
            <a:r>
              <a:rPr lang="zh-CN" altLang="en-US" sz="2297" b="1" dirty="0">
                <a:ea typeface="楷体" panose="02010609060101010101" pitchFamily="49" charset="-122"/>
                <a:sym typeface="Wingdings" panose="05000000000000000000" pitchFamily="2" charset="2"/>
              </a:rPr>
              <a:t>不同天</a:t>
            </a:r>
            <a:r>
              <a:rPr lang="en-US" altLang="zh-CN" sz="2297" b="1" dirty="0">
                <a:ea typeface="楷体" panose="02010609060101010101" pitchFamily="49" charset="-122"/>
                <a:sym typeface="Wingdings" panose="05000000000000000000" pitchFamily="2" charset="2"/>
              </a:rPr>
              <a:t></a:t>
            </a:r>
            <a:r>
              <a:rPr lang="zh-CN" altLang="en-US" sz="2297" b="1" dirty="0">
                <a:ea typeface="楷体" panose="02010609060101010101" pitchFamily="49" charset="-122"/>
                <a:sym typeface="Wingdings" panose="05000000000000000000" pitchFamily="2" charset="2"/>
              </a:rPr>
              <a:t>降低已观测源的优先级，尽可能观测新的恒星目标 （</a:t>
            </a:r>
            <a:r>
              <a:rPr lang="en-US" altLang="zh-CN" sz="2297" b="1" dirty="0">
                <a:ea typeface="楷体" panose="02010609060101010101" pitchFamily="49" charset="-122"/>
                <a:sym typeface="Wingdings" panose="05000000000000000000" pitchFamily="2" charset="2"/>
              </a:rPr>
              <a:t>10</a:t>
            </a:r>
            <a:r>
              <a:rPr lang="en-US" altLang="zh-CN" sz="2297" b="1" dirty="0">
                <a:ea typeface="楷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~</a:t>
            </a:r>
            <a:r>
              <a:rPr lang="en-US" altLang="zh-CN" sz="2297" b="1" dirty="0">
                <a:ea typeface="楷体" panose="02010609060101010101" pitchFamily="49" charset="-122"/>
                <a:sym typeface="Wingdings" panose="05000000000000000000" pitchFamily="2" charset="2"/>
              </a:rPr>
              <a:t>15</a:t>
            </a:r>
            <a:r>
              <a:rPr lang="zh-CN" altLang="en-US" sz="2297" b="1" dirty="0">
                <a:ea typeface="楷体" panose="02010609060101010101" pitchFamily="49" charset="-122"/>
                <a:sym typeface="Wingdings" panose="05000000000000000000" pitchFamily="2" charset="2"/>
              </a:rPr>
              <a:t>天）</a:t>
            </a:r>
            <a:r>
              <a:rPr lang="en-US" altLang="zh-CN" sz="2297" b="1" dirty="0">
                <a:ea typeface="楷体" panose="02010609060101010101" pitchFamily="49" charset="-122"/>
                <a:sym typeface="Wingdings" panose="05000000000000000000" pitchFamily="2" charset="2"/>
              </a:rPr>
              <a:t>  </a:t>
            </a:r>
            <a:endParaRPr lang="en-US" altLang="zh-CN" sz="2297" b="1" dirty="0"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53176" y="1009471"/>
            <a:ext cx="8306292" cy="6226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297" b="1" dirty="0">
                <a:solidFill>
                  <a:srgbClr val="006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LAMOST</a:t>
            </a:r>
            <a:r>
              <a:rPr lang="zh-CN" altLang="en-US" sz="2297" b="1" dirty="0">
                <a:solidFill>
                  <a:srgbClr val="006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二期中疏散星团观测建议</a:t>
            </a:r>
          </a:p>
        </p:txBody>
      </p:sp>
    </p:spTree>
    <p:extLst>
      <p:ext uri="{BB962C8B-B14F-4D97-AF65-F5344CB8AC3E}">
        <p14:creationId xmlns:p14="http://schemas.microsoft.com/office/powerpoint/2010/main" val="313286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53176" y="1009471"/>
            <a:ext cx="8306292" cy="6226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297" b="1" dirty="0">
                <a:solidFill>
                  <a:srgbClr val="006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LAMOST</a:t>
            </a:r>
            <a:r>
              <a:rPr lang="zh-CN" altLang="en-US" sz="2297" b="1" dirty="0">
                <a:solidFill>
                  <a:srgbClr val="006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二期中疏散星团观测建议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902" y="1981481"/>
            <a:ext cx="4953566" cy="368697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50909" y="1981480"/>
            <a:ext cx="3352726" cy="3273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0" indent="-21431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297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尽可能地保证了星团天区高采样率的完备观测，有利于星团性质的获取</a:t>
            </a:r>
            <a:endParaRPr lang="en-US" altLang="zh-CN" sz="2297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14310" indent="-21431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297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同时保证了变源候选体（变星、双星）能够进行长时间连续观测</a:t>
            </a:r>
            <a:endParaRPr lang="en-US" altLang="zh-CN" sz="2297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8786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01505" y="1154327"/>
            <a:ext cx="7258214" cy="857262"/>
          </a:xfrm>
        </p:spPr>
        <p:txBody>
          <a:bodyPr/>
          <a:lstStyle/>
          <a:p>
            <a:r>
              <a:rPr lang="zh-CN" altLang="en-US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论文发表情况</a:t>
            </a:r>
            <a:endParaRPr lang="zh-CN" altLang="en-US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7927" y="2239966"/>
            <a:ext cx="8168146" cy="2067885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  <a:spcBef>
                <a:spcPts val="431"/>
              </a:spcBef>
              <a:spcAft>
                <a:spcPts val="431"/>
              </a:spcAft>
            </a:pPr>
            <a:r>
              <a:rPr lang="zh-CN" altLang="en-US" b="1" dirty="0" smtClean="0">
                <a:solidFill>
                  <a:srgbClr val="0066FF"/>
                </a:solidFill>
                <a:latin typeface="Segoe UI Semibold" panose="020B0702040204020203" pitchFamily="34" charset="0"/>
                <a:ea typeface="楷体" panose="02010609060101010101" pitchFamily="49" charset="-122"/>
              </a:rPr>
              <a:t>课题组成员及其所属个单位课题组人员在</a:t>
            </a:r>
            <a:r>
              <a:rPr lang="en-US" altLang="zh-CN" b="1" dirty="0" smtClean="0">
                <a:solidFill>
                  <a:srgbClr val="0066FF"/>
                </a:solidFill>
                <a:latin typeface="Segoe UI Semibold" panose="020B0702040204020203" pitchFamily="34" charset="0"/>
                <a:ea typeface="楷体" panose="02010609060101010101" pitchFamily="49" charset="-122"/>
              </a:rPr>
              <a:t>2016</a:t>
            </a:r>
            <a:r>
              <a:rPr lang="zh-CN" altLang="en-US" b="1" dirty="0" smtClean="0">
                <a:solidFill>
                  <a:srgbClr val="0066FF"/>
                </a:solidFill>
                <a:latin typeface="Segoe UI Semibold" panose="020B0702040204020203" pitchFamily="34" charset="0"/>
                <a:ea typeface="楷体" panose="02010609060101010101" pitchFamily="49" charset="-122"/>
              </a:rPr>
              <a:t>年发表（含已经接受）标注</a:t>
            </a:r>
            <a:r>
              <a:rPr lang="en-US" altLang="zh-CN" b="1" dirty="0" smtClean="0">
                <a:solidFill>
                  <a:srgbClr val="0066FF"/>
                </a:solidFill>
                <a:latin typeface="Segoe UI Semibold" panose="020B0702040204020203" pitchFamily="34" charset="0"/>
                <a:ea typeface="楷体" panose="02010609060101010101" pitchFamily="49" charset="-122"/>
              </a:rPr>
              <a:t>973</a:t>
            </a:r>
            <a:r>
              <a:rPr lang="zh-CN" altLang="en-US" b="1" dirty="0" smtClean="0">
                <a:solidFill>
                  <a:srgbClr val="0066FF"/>
                </a:solidFill>
                <a:latin typeface="Segoe UI Semibold" panose="020B0702040204020203" pitchFamily="34" charset="0"/>
                <a:ea typeface="楷体" panose="02010609060101010101" pitchFamily="49" charset="-122"/>
              </a:rPr>
              <a:t>资助</a:t>
            </a:r>
            <a:r>
              <a:rPr lang="en-US" altLang="zh-CN" b="1" dirty="0" smtClean="0">
                <a:solidFill>
                  <a:srgbClr val="0066FF"/>
                </a:solidFill>
                <a:latin typeface="Segoe UI Semibold" panose="020B0702040204020203" pitchFamily="34" charset="0"/>
                <a:ea typeface="楷体" panose="02010609060101010101" pitchFamily="49" charset="-122"/>
              </a:rPr>
              <a:t>SCI</a:t>
            </a:r>
            <a:r>
              <a:rPr lang="zh-CN" altLang="en-US" b="1" dirty="0" smtClean="0">
                <a:solidFill>
                  <a:srgbClr val="0066FF"/>
                </a:solidFill>
                <a:latin typeface="Segoe UI Semibold" panose="020B0702040204020203" pitchFamily="34" charset="0"/>
                <a:ea typeface="楷体" panose="02010609060101010101" pitchFamily="49" charset="-122"/>
              </a:rPr>
              <a:t>论文</a:t>
            </a:r>
            <a:r>
              <a:rPr lang="en-US" altLang="zh-CN" b="1" dirty="0" smtClean="0">
                <a:solidFill>
                  <a:srgbClr val="0066FF"/>
                </a:solidFill>
                <a:latin typeface="Segoe UI Semibold" panose="020B0702040204020203" pitchFamily="34" charset="0"/>
                <a:ea typeface="楷体" panose="02010609060101010101" pitchFamily="49" charset="-122"/>
              </a:rPr>
              <a:t>13</a:t>
            </a:r>
            <a:r>
              <a:rPr lang="zh-CN" altLang="en-US" b="1" dirty="0" smtClean="0">
                <a:solidFill>
                  <a:srgbClr val="0066FF"/>
                </a:solidFill>
                <a:latin typeface="Segoe UI Semibold" panose="020B0702040204020203" pitchFamily="34" charset="0"/>
                <a:ea typeface="楷体" panose="02010609060101010101" pitchFamily="49" charset="-122"/>
              </a:rPr>
              <a:t>篇（其中有不少与其它课题重复作者）。</a:t>
            </a:r>
            <a:endParaRPr lang="zh-CN" altLang="en-US" b="1" dirty="0">
              <a:solidFill>
                <a:srgbClr val="0066FF"/>
              </a:solidFill>
              <a:latin typeface="Segoe UI Semibold" panose="020B0702040204020203" pitchFamily="34" charset="0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3947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7660" y="999235"/>
            <a:ext cx="8576898" cy="45301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altLang="zh-CN" sz="2297" dirty="0"/>
              <a:t>PUBLICATION LISTS</a:t>
            </a:r>
            <a:endParaRPr lang="zh-CN" altLang="en-US" sz="2297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7661" y="1826389"/>
            <a:ext cx="8581723" cy="3515405"/>
          </a:xfrm>
        </p:spPr>
        <p:txBody>
          <a:bodyPr>
            <a:noAutofit/>
          </a:bodyPr>
          <a:lstStyle/>
          <a:p>
            <a:pPr marL="533364" indent="-533364">
              <a:buFont typeface="+mj-lt"/>
              <a:buAutoNum type="arabicPeriod"/>
            </a:pPr>
            <a:r>
              <a:rPr lang="en-US" altLang="zh-CN" sz="1723" dirty="0"/>
              <a:t>Li, Jing; Liu, Chao; Carlin, Jeffrey L.; </a:t>
            </a:r>
            <a:r>
              <a:rPr lang="en-US" altLang="zh-CN" sz="1723" dirty="0" err="1"/>
              <a:t>Zhong</a:t>
            </a:r>
            <a:r>
              <a:rPr lang="en-US" altLang="zh-CN" sz="1723" dirty="0"/>
              <a:t>, Jing; </a:t>
            </a:r>
            <a:r>
              <a:rPr lang="en-US" altLang="zh-CN" sz="1723" dirty="0" err="1"/>
              <a:t>Hou</a:t>
            </a:r>
            <a:r>
              <a:rPr lang="en-US" altLang="zh-CN" sz="1723" dirty="0"/>
              <a:t>, </a:t>
            </a:r>
            <a:r>
              <a:rPr lang="en-US" altLang="zh-CN" sz="1723" dirty="0" err="1"/>
              <a:t>Jin</a:t>
            </a:r>
            <a:r>
              <a:rPr lang="en-US" altLang="zh-CN" sz="1723" dirty="0"/>
              <a:t>-Liang; Deng, Li-</a:t>
            </a:r>
            <a:r>
              <a:rPr lang="en-US" altLang="zh-CN" sz="1723" dirty="0" err="1"/>
              <a:t>Cai</a:t>
            </a:r>
            <a:r>
              <a:rPr lang="en-US" altLang="zh-CN" sz="1723" dirty="0"/>
              <a:t>; Newberg, Heidi Jo; Zhang, Yong; </a:t>
            </a:r>
            <a:r>
              <a:rPr lang="en-US" altLang="zh-CN" sz="1723" dirty="0" err="1"/>
              <a:t>Hou</a:t>
            </a:r>
            <a:r>
              <a:rPr lang="en-US" altLang="zh-CN" sz="1723" dirty="0"/>
              <a:t>, Yong-Hui; Wang, Yue-</a:t>
            </a:r>
            <a:r>
              <a:rPr lang="en-US" altLang="zh-CN" sz="1723" dirty="0" err="1"/>
              <a:t>Fei</a:t>
            </a:r>
            <a:r>
              <a:rPr lang="en-US" altLang="zh-CN" sz="1723" dirty="0"/>
              <a:t> (2016), New tidal debris nearby the Sagittarius leading tail from the LAMOST DR2 M giant stars, Research in Astronomy and Astrophysics, 16, 125</a:t>
            </a:r>
          </a:p>
          <a:p>
            <a:pPr marL="533364" indent="-533364">
              <a:buFont typeface="+mj-lt"/>
              <a:buAutoNum type="arabicPeriod"/>
            </a:pPr>
            <a:r>
              <a:rPr lang="en-US" altLang="zh-CN" sz="1723" dirty="0"/>
              <a:t>Li, Jing; Smith, Martin C.; </a:t>
            </a:r>
            <a:r>
              <a:rPr lang="en-US" altLang="zh-CN" sz="1723" dirty="0" err="1"/>
              <a:t>Zhong</a:t>
            </a:r>
            <a:r>
              <a:rPr lang="en-US" altLang="zh-CN" sz="1723" dirty="0"/>
              <a:t>, Jing; </a:t>
            </a:r>
            <a:r>
              <a:rPr lang="en-US" altLang="zh-CN" sz="1723" dirty="0" err="1"/>
              <a:t>Hou</a:t>
            </a:r>
            <a:r>
              <a:rPr lang="en-US" altLang="zh-CN" sz="1723" dirty="0"/>
              <a:t>, </a:t>
            </a:r>
            <a:r>
              <a:rPr lang="en-US" altLang="zh-CN" sz="1723" dirty="0" err="1"/>
              <a:t>Jinliang</a:t>
            </a:r>
            <a:r>
              <a:rPr lang="en-US" altLang="zh-CN" sz="1723" dirty="0"/>
              <a:t> et al. (2016), Selecting M Giants with Infrared Photometry: Distances, Metallicities, and the Sagittarius Stream, The Astrophysical Journal, 823, 59</a:t>
            </a:r>
          </a:p>
          <a:p>
            <a:pPr marL="533364" indent="-533364">
              <a:buFont typeface="+mj-lt"/>
              <a:buAutoNum type="arabicPeriod"/>
            </a:pPr>
            <a:r>
              <a:rPr lang="en-US" altLang="zh-CN" sz="1723" dirty="0"/>
              <a:t>Shen, Shi-Yin; </a:t>
            </a:r>
            <a:r>
              <a:rPr lang="en-US" altLang="zh-CN" sz="1723" dirty="0" err="1"/>
              <a:t>Argudo-Fernández</a:t>
            </a:r>
            <a:r>
              <a:rPr lang="en-US" altLang="zh-CN" sz="1723" dirty="0"/>
              <a:t>, Maria; Chen, Li; Chen, Xiao-Yan; Feng, </a:t>
            </a:r>
            <a:r>
              <a:rPr lang="en-US" altLang="zh-CN" sz="1723" dirty="0" err="1"/>
              <a:t>Shuai</a:t>
            </a:r>
            <a:r>
              <a:rPr lang="en-US" altLang="zh-CN" sz="1723" dirty="0"/>
              <a:t>; </a:t>
            </a:r>
            <a:r>
              <a:rPr lang="en-US" altLang="zh-CN" sz="1723" dirty="0" err="1"/>
              <a:t>Hou</a:t>
            </a:r>
            <a:r>
              <a:rPr lang="en-US" altLang="zh-CN" sz="1723" dirty="0"/>
              <a:t>, </a:t>
            </a:r>
            <a:r>
              <a:rPr lang="en-US" altLang="zh-CN" sz="1723" dirty="0" err="1"/>
              <a:t>Jin</a:t>
            </a:r>
            <a:r>
              <a:rPr lang="en-US" altLang="zh-CN" sz="1723" dirty="0"/>
              <a:t>-Liang et al. A sample of galaxy pairs identified from the LAMOST spectral survey and the Sloan Digital Sky Survey, Research in Astronomy and Astrophysics, 16, 43</a:t>
            </a:r>
          </a:p>
          <a:p>
            <a:pPr marL="533364" indent="-533364">
              <a:buFont typeface="+mj-lt"/>
              <a:buAutoNum type="arabicPeriod"/>
            </a:pPr>
            <a:r>
              <a:rPr lang="en-US" altLang="zh-CN" sz="1723" dirty="0" err="1"/>
              <a:t>Zhong</a:t>
            </a:r>
            <a:r>
              <a:rPr lang="en-US" altLang="zh-CN" sz="1723" dirty="0"/>
              <a:t>, Jing; </a:t>
            </a:r>
            <a:r>
              <a:rPr lang="en-US" altLang="zh-CN" sz="1723" dirty="0" err="1"/>
              <a:t>Lépine</a:t>
            </a:r>
            <a:r>
              <a:rPr lang="en-US" altLang="zh-CN" sz="1723" dirty="0"/>
              <a:t>, </a:t>
            </a:r>
            <a:r>
              <a:rPr lang="en-US" altLang="zh-CN" sz="1723" dirty="0" err="1"/>
              <a:t>Sébastien</a:t>
            </a:r>
            <a:r>
              <a:rPr lang="en-US" altLang="zh-CN" sz="1723" dirty="0"/>
              <a:t>; Li, Jing; Chen, Li; </a:t>
            </a:r>
            <a:r>
              <a:rPr lang="en-US" altLang="zh-CN" sz="1723" dirty="0" err="1"/>
              <a:t>Hou</a:t>
            </a:r>
            <a:r>
              <a:rPr lang="en-US" altLang="zh-CN" sz="1723" dirty="0"/>
              <a:t>, </a:t>
            </a:r>
            <a:r>
              <a:rPr lang="en-US" altLang="zh-CN" sz="1723" dirty="0" err="1"/>
              <a:t>Jinliang</a:t>
            </a:r>
            <a:r>
              <a:rPr lang="en-US" altLang="zh-CN" sz="1723" dirty="0"/>
              <a:t> (2016), A catalog of M-type star candidates in the LAMOST data release 1, IAU Symposium, 317, 371</a:t>
            </a:r>
          </a:p>
        </p:txBody>
      </p:sp>
    </p:spTree>
    <p:extLst>
      <p:ext uri="{BB962C8B-B14F-4D97-AF65-F5344CB8AC3E}">
        <p14:creationId xmlns:p14="http://schemas.microsoft.com/office/powerpoint/2010/main" val="77000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7661" y="1722995"/>
            <a:ext cx="8421807" cy="4032376"/>
          </a:xfrm>
        </p:spPr>
        <p:txBody>
          <a:bodyPr>
            <a:normAutofit fontScale="77500" lnSpcReduction="20000"/>
          </a:bodyPr>
          <a:lstStyle/>
          <a:p>
            <a:pPr marL="533364" indent="-533364">
              <a:buFont typeface="+mj-lt"/>
              <a:buAutoNum type="arabicPeriod" startAt="5"/>
            </a:pPr>
            <a:r>
              <a:rPr lang="en-US" altLang="zh-CN" dirty="0" smtClean="0"/>
              <a:t>Huang</a:t>
            </a:r>
            <a:r>
              <a:rPr lang="en-US" altLang="zh-CN" dirty="0"/>
              <a:t>, Y., Liu, X.W., Yuan, H.B., et al., The Milky Way's rotation curve out to 100 </a:t>
            </a:r>
            <a:r>
              <a:rPr lang="en-US" altLang="zh-CN" dirty="0" err="1"/>
              <a:t>kpc</a:t>
            </a:r>
            <a:r>
              <a:rPr lang="en-US" altLang="zh-CN" dirty="0"/>
              <a:t> and its constraint on the Galactic mass distribution, 2016, MNRAS, 463, 2623</a:t>
            </a:r>
          </a:p>
          <a:p>
            <a:pPr marL="533364" indent="-533364">
              <a:buFont typeface="+mj-lt"/>
              <a:buAutoNum type="arabicPeriod" startAt="5"/>
            </a:pPr>
            <a:r>
              <a:rPr lang="en-US" altLang="zh-CN" dirty="0" smtClean="0"/>
              <a:t>Chen</a:t>
            </a:r>
            <a:r>
              <a:rPr lang="en-US" altLang="zh-CN" dirty="0"/>
              <a:t>, B.Q., Liu, X.W., Xiang, M.S., et al., The LAMOST Spectroscopic Survey of Star Clusters in M31. II. Metallicities, Ages, and Masses, 2016, AJ, 152, 45</a:t>
            </a:r>
          </a:p>
          <a:p>
            <a:pPr marL="533364" indent="-533364">
              <a:buFont typeface="+mj-lt"/>
              <a:buAutoNum type="arabicPeriod" startAt="5"/>
            </a:pPr>
            <a:r>
              <a:rPr lang="en-US" altLang="zh-CN" dirty="0" smtClean="0"/>
              <a:t>Li</a:t>
            </a:r>
            <a:r>
              <a:rPr lang="en-US" altLang="zh-CN" dirty="0"/>
              <a:t>, J., Han, C., Xiang, M.S., et al., A method of measuring the [</a:t>
            </a:r>
            <a:r>
              <a:rPr lang="el-GR" altLang="zh-CN" dirty="0"/>
              <a:t>α/</a:t>
            </a:r>
            <a:r>
              <a:rPr lang="en-US" altLang="zh-CN" dirty="0"/>
              <a:t>Fe] ratios from the spectra of the LAMOST survey, 2016, RAA, 16, 110</a:t>
            </a:r>
          </a:p>
          <a:p>
            <a:pPr marL="533364" indent="-533364">
              <a:buFont typeface="+mj-lt"/>
              <a:buAutoNum type="arabicPeriod" startAt="5"/>
            </a:pPr>
            <a:r>
              <a:rPr lang="en-US" altLang="zh-CN" dirty="0" smtClean="0"/>
              <a:t>Ren</a:t>
            </a:r>
            <a:r>
              <a:rPr lang="en-US" altLang="zh-CN" dirty="0"/>
              <a:t>, J.J., Liu, X.W., Xiang, M.S., et al., On the LSP3 estimates of surface gravity for LAMOST-Kepler stars with </a:t>
            </a:r>
            <a:r>
              <a:rPr lang="en-US" altLang="zh-CN" dirty="0" err="1"/>
              <a:t>asteroseismic</a:t>
            </a:r>
            <a:r>
              <a:rPr lang="en-US" altLang="zh-CN" dirty="0"/>
              <a:t> measurements, 2016, RAA, 16, </a:t>
            </a:r>
            <a:r>
              <a:rPr lang="en-US" altLang="zh-CN" dirty="0" smtClean="0"/>
              <a:t>45</a:t>
            </a:r>
          </a:p>
          <a:p>
            <a:pPr marL="533364" indent="-533364">
              <a:buFont typeface="+mj-lt"/>
              <a:buAutoNum type="arabicPeriod" startAt="5"/>
            </a:pPr>
            <a:r>
              <a:rPr lang="en-US" altLang="zh-CN" dirty="0" err="1"/>
              <a:t>Mengyao</a:t>
            </a:r>
            <a:r>
              <a:rPr lang="en-US" altLang="zh-CN" dirty="0"/>
              <a:t> </a:t>
            </a:r>
            <a:r>
              <a:rPr lang="en-US" altLang="zh-CN" dirty="0" err="1"/>
              <a:t>Xue</a:t>
            </a:r>
            <a:r>
              <a:rPr lang="en-US" altLang="zh-CN" dirty="0"/>
              <a:t>, B. W. Jiang, Jian Gao, </a:t>
            </a:r>
            <a:r>
              <a:rPr lang="en-US" altLang="zh-CN" dirty="0" err="1"/>
              <a:t>Jiaming</a:t>
            </a:r>
            <a:r>
              <a:rPr lang="en-US" altLang="zh-CN" dirty="0"/>
              <a:t> Liu, Shu Wang, and </a:t>
            </a:r>
            <a:r>
              <a:rPr lang="en-US" altLang="zh-CN" dirty="0" err="1"/>
              <a:t>Aigen</a:t>
            </a:r>
            <a:r>
              <a:rPr lang="en-US" altLang="zh-CN" dirty="0"/>
              <a:t> Li</a:t>
            </a:r>
            <a:r>
              <a:rPr lang="zh-CN" altLang="en-US" dirty="0"/>
              <a:t>，</a:t>
            </a:r>
            <a:r>
              <a:rPr lang="en-US" altLang="zh-CN" dirty="0"/>
              <a:t>A precise determination of the mid-infrared interstellar extinction law based on the apogee spectroscopic survey</a:t>
            </a:r>
            <a:r>
              <a:rPr lang="zh-CN" altLang="en-US" dirty="0"/>
              <a:t>，</a:t>
            </a:r>
            <a:r>
              <a:rPr lang="en-US" altLang="zh-CN" dirty="0"/>
              <a:t>The Astrophysical Journal Supplement Series, 224:23 (18pp), 2016 June</a:t>
            </a:r>
            <a:r>
              <a:rPr lang="zh-CN" altLang="en-US" dirty="0" smtClean="0"/>
              <a:t>：</a:t>
            </a:r>
            <a:endParaRPr lang="zh-CN" altLang="en-US" dirty="0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337660" y="999235"/>
            <a:ext cx="8576898" cy="45301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altLang="zh-CN" sz="2297" dirty="0"/>
              <a:t>PUBLICATION LISTS</a:t>
            </a:r>
            <a:endParaRPr lang="zh-CN" altLang="en-US" sz="2297" dirty="0"/>
          </a:p>
        </p:txBody>
      </p:sp>
    </p:spTree>
    <p:extLst>
      <p:ext uri="{BB962C8B-B14F-4D97-AF65-F5344CB8AC3E}">
        <p14:creationId xmlns:p14="http://schemas.microsoft.com/office/powerpoint/2010/main" val="129754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6230" y="1114620"/>
            <a:ext cx="8323237" cy="60099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ts val="2839"/>
              </a:lnSpc>
              <a:spcAft>
                <a:spcPts val="1277"/>
              </a:spcAft>
              <a:defRPr/>
            </a:pPr>
            <a:r>
              <a:rPr lang="zh-CN" altLang="en-US" sz="2555" b="1" dirty="0">
                <a:solidFill>
                  <a:srgbClr val="FF0000"/>
                </a:solidFill>
                <a:latin typeface="Segoe UI Semibold" panose="020B0702040204020203" pitchFamily="34" charset="0"/>
                <a:ea typeface="楷体" panose="02010609060101010101" pitchFamily="49" charset="-122"/>
              </a:rPr>
              <a:t>探索不同方法确定星团成员及星团参数</a:t>
            </a:r>
            <a:endParaRPr lang="en-US" altLang="zh-CN" sz="2555" b="1" dirty="0">
              <a:solidFill>
                <a:srgbClr val="FF0000"/>
              </a:solidFill>
              <a:latin typeface="Segoe UI Semibold" panose="020B0702040204020203" pitchFamily="34" charset="0"/>
              <a:ea typeface="楷体" panose="02010609060101010101" pitchFamily="49" charset="-122"/>
            </a:endParaRPr>
          </a:p>
        </p:txBody>
      </p:sp>
      <p:sp>
        <p:nvSpPr>
          <p:cNvPr id="58371" name="内容占位符 2"/>
          <p:cNvSpPr>
            <a:spLocks noGrp="1"/>
          </p:cNvSpPr>
          <p:nvPr>
            <p:ph idx="1"/>
          </p:nvPr>
        </p:nvSpPr>
        <p:spPr>
          <a:xfrm>
            <a:off x="419040" y="2204864"/>
            <a:ext cx="8473440" cy="3112939"/>
          </a:xfrm>
        </p:spPr>
        <p:txBody>
          <a:bodyPr>
            <a:normAutofit/>
          </a:bodyPr>
          <a:lstStyle/>
          <a:p>
            <a:pPr>
              <a:lnSpc>
                <a:spcPts val="3590"/>
              </a:lnSpc>
              <a:spcBef>
                <a:spcPts val="431"/>
              </a:spcBef>
              <a:spcAft>
                <a:spcPts val="861"/>
              </a:spcAft>
              <a:buFont typeface="Wingdings" panose="05000000000000000000" pitchFamily="2" charset="2"/>
              <a:buChar char="l"/>
            </a:pPr>
            <a:r>
              <a:rPr lang="zh-CN" altLang="en-US" sz="2297" b="1" dirty="0">
                <a:solidFill>
                  <a:srgbClr val="0000FF"/>
                </a:solidFill>
                <a:latin typeface="Segoe UI Semibold" panose="020B0702040204020203" pitchFamily="34" charset="0"/>
                <a:ea typeface="楷体" panose="02010609060101010101" pitchFamily="49" charset="-122"/>
              </a:rPr>
              <a:t>利用自行和位置信息获得初始参数，用自行确定星团成员概率。</a:t>
            </a:r>
            <a:r>
              <a:rPr lang="zh-CN" altLang="en-US" sz="2297" b="1" dirty="0">
                <a:solidFill>
                  <a:srgbClr val="FF0000"/>
                </a:solidFill>
                <a:latin typeface="Segoe UI Semibold" panose="020B0702040204020203" pitchFamily="34" charset="0"/>
                <a:ea typeface="楷体" panose="02010609060101010101" pitchFamily="49" charset="-122"/>
              </a:rPr>
              <a:t>利用</a:t>
            </a:r>
            <a:r>
              <a:rPr lang="en-US" altLang="zh-CN" sz="2297" b="1" dirty="0">
                <a:solidFill>
                  <a:srgbClr val="FF0000"/>
                </a:solidFill>
                <a:latin typeface="Segoe UI Semibold" panose="020B0702040204020203" pitchFamily="34" charset="0"/>
                <a:ea typeface="楷体" panose="02010609060101010101" pitchFamily="49" charset="-122"/>
              </a:rPr>
              <a:t>LAMOST</a:t>
            </a:r>
            <a:r>
              <a:rPr lang="zh-CN" altLang="en-US" sz="2297" b="1" dirty="0">
                <a:solidFill>
                  <a:srgbClr val="FF0000"/>
                </a:solidFill>
                <a:latin typeface="Segoe UI Semibold" panose="020B0702040204020203" pitchFamily="34" charset="0"/>
                <a:ea typeface="楷体" panose="02010609060101010101" pitchFamily="49" charset="-122"/>
              </a:rPr>
              <a:t>视向速度信息确认</a:t>
            </a:r>
            <a:r>
              <a:rPr lang="zh-CN" altLang="en-US" sz="2297" b="1" dirty="0">
                <a:solidFill>
                  <a:srgbClr val="0000FF"/>
                </a:solidFill>
                <a:latin typeface="Segoe UI Semibold" panose="020B0702040204020203" pitchFamily="34" charset="0"/>
                <a:ea typeface="楷体" panose="02010609060101010101" pitchFamily="49" charset="-122"/>
              </a:rPr>
              <a:t>（</a:t>
            </a:r>
            <a:r>
              <a:rPr lang="en-US" altLang="zh-CN" sz="2297" b="1" dirty="0" err="1">
                <a:solidFill>
                  <a:srgbClr val="0000FF"/>
                </a:solidFill>
                <a:latin typeface="Segoe UI Semibold" panose="020B0702040204020203" pitchFamily="34" charset="0"/>
                <a:ea typeface="楷体" panose="02010609060101010101" pitchFamily="49" charset="-122"/>
              </a:rPr>
              <a:t>Zhong</a:t>
            </a:r>
            <a:r>
              <a:rPr lang="en-US" altLang="zh-CN" sz="2297" b="1" dirty="0">
                <a:solidFill>
                  <a:srgbClr val="0000FF"/>
                </a:solidFill>
                <a:latin typeface="Segoe UI Semibold" panose="020B0702040204020203" pitchFamily="34" charset="0"/>
                <a:ea typeface="楷体" panose="02010609060101010101" pitchFamily="49" charset="-122"/>
              </a:rPr>
              <a:t> et al. 2017 in pre.</a:t>
            </a:r>
            <a:r>
              <a:rPr lang="zh-CN" altLang="en-US" sz="2297" b="1" dirty="0">
                <a:solidFill>
                  <a:srgbClr val="0000FF"/>
                </a:solidFill>
                <a:latin typeface="Segoe UI Semibold" panose="020B0702040204020203" pitchFamily="34" charset="0"/>
                <a:ea typeface="楷体" panose="02010609060101010101" pitchFamily="49" charset="-122"/>
              </a:rPr>
              <a:t>）</a:t>
            </a:r>
            <a:r>
              <a:rPr lang="en-US" altLang="zh-CN" sz="2297" b="1" dirty="0">
                <a:solidFill>
                  <a:srgbClr val="0000FF"/>
                </a:solidFill>
                <a:latin typeface="Segoe UI Semibold" panose="020B0702040204020203" pitchFamily="34" charset="0"/>
                <a:ea typeface="楷体" panose="02010609060101010101" pitchFamily="49" charset="-122"/>
              </a:rPr>
              <a:t>  </a:t>
            </a:r>
          </a:p>
          <a:p>
            <a:pPr>
              <a:lnSpc>
                <a:spcPts val="3590"/>
              </a:lnSpc>
              <a:spcBef>
                <a:spcPts val="431"/>
              </a:spcBef>
              <a:spcAft>
                <a:spcPts val="861"/>
              </a:spcAft>
              <a:buFont typeface="Wingdings" panose="05000000000000000000" pitchFamily="2" charset="2"/>
              <a:buChar char="l"/>
            </a:pPr>
            <a:r>
              <a:rPr lang="zh-CN" altLang="en-US" sz="2297" b="1" dirty="0">
                <a:solidFill>
                  <a:srgbClr val="0000FF"/>
                </a:solidFill>
                <a:latin typeface="Segoe UI Semibold" panose="020B0702040204020203" pitchFamily="34" charset="0"/>
                <a:ea typeface="楷体" panose="02010609060101010101" pitchFamily="49" charset="-122"/>
              </a:rPr>
              <a:t>贝叶斯推断方法</a:t>
            </a:r>
            <a:r>
              <a:rPr lang="en-US" altLang="zh-CN" sz="2297" b="1" dirty="0">
                <a:solidFill>
                  <a:srgbClr val="0000FF"/>
                </a:solidFill>
                <a:latin typeface="Segoe UI Semibold" panose="020B0702040204020203" pitchFamily="34" charset="0"/>
                <a:ea typeface="楷体" panose="02010609060101010101" pitchFamily="49" charset="-122"/>
              </a:rPr>
              <a:t>: </a:t>
            </a:r>
            <a:r>
              <a:rPr lang="zh-CN" altLang="en-US" sz="2297" b="1" dirty="0">
                <a:solidFill>
                  <a:srgbClr val="0000FF"/>
                </a:solidFill>
                <a:latin typeface="Segoe UI Semibold" panose="020B0702040204020203" pitchFamily="34" charset="0"/>
                <a:ea typeface="楷体" panose="02010609060101010101" pitchFamily="49" charset="-122"/>
              </a:rPr>
              <a:t>同时使用尽可能多的数据，包括位置，自行，</a:t>
            </a:r>
            <a:r>
              <a:rPr lang="zh-CN" altLang="en-US" sz="2297" b="1" dirty="0" smtClean="0">
                <a:solidFill>
                  <a:srgbClr val="0000FF"/>
                </a:solidFill>
                <a:latin typeface="Segoe UI Semibold" panose="020B0702040204020203" pitchFamily="34" charset="0"/>
                <a:ea typeface="楷体" panose="02010609060101010101" pitchFamily="49" charset="-122"/>
              </a:rPr>
              <a:t>视向速度以及测光数据（</a:t>
            </a:r>
            <a:r>
              <a:rPr lang="en-US" altLang="zh-CN" sz="2297" b="1" dirty="0">
                <a:solidFill>
                  <a:srgbClr val="0000FF"/>
                </a:solidFill>
                <a:latin typeface="Segoe UI Semibold" panose="020B0702040204020203" pitchFamily="34" charset="0"/>
                <a:ea typeface="楷体" panose="02010609060101010101" pitchFamily="49" charset="-122"/>
              </a:rPr>
              <a:t>Li</a:t>
            </a:r>
            <a:r>
              <a:rPr lang="zh-CN" altLang="en-US" sz="2297" b="1" dirty="0">
                <a:solidFill>
                  <a:srgbClr val="0000FF"/>
                </a:solidFill>
                <a:latin typeface="Segoe UI Semibold" panose="020B0702040204020203" pitchFamily="34" charset="0"/>
                <a:ea typeface="楷体" panose="02010609060101010101" pitchFamily="49" charset="-122"/>
              </a:rPr>
              <a:t>，</a:t>
            </a:r>
            <a:r>
              <a:rPr lang="en-US" altLang="zh-CN" sz="2297" b="1" dirty="0">
                <a:solidFill>
                  <a:srgbClr val="0000FF"/>
                </a:solidFill>
                <a:latin typeface="Segoe UI Semibold" panose="020B0702040204020203" pitchFamily="34" charset="0"/>
                <a:ea typeface="楷体" panose="02010609060101010101" pitchFamily="49" charset="-122"/>
              </a:rPr>
              <a:t>Shao et al. 2017, in pre.</a:t>
            </a:r>
            <a:r>
              <a:rPr lang="zh-CN" altLang="en-US" sz="2297" b="1" dirty="0">
                <a:solidFill>
                  <a:srgbClr val="0000FF"/>
                </a:solidFill>
                <a:latin typeface="Segoe UI Semibold" panose="020B0702040204020203" pitchFamily="34" charset="0"/>
                <a:ea typeface="楷体" panose="02010609060101010101" pitchFamily="49" charset="-122"/>
              </a:rPr>
              <a:t>）</a:t>
            </a:r>
            <a:endParaRPr lang="en-US" altLang="zh-CN" sz="2297" b="1" dirty="0">
              <a:solidFill>
                <a:srgbClr val="0000FF"/>
              </a:solidFill>
              <a:latin typeface="Segoe UI Semibold" panose="020B0702040204020203" pitchFamily="34" charset="0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9471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4532" y="980728"/>
            <a:ext cx="8229601" cy="5760640"/>
          </a:xfrm>
        </p:spPr>
        <p:txBody>
          <a:bodyPr>
            <a:normAutofit fontScale="62500" lnSpcReduction="20000"/>
          </a:bodyPr>
          <a:lstStyle/>
          <a:p>
            <a:pPr marL="533364" indent="-533364">
              <a:buFont typeface="+mj-lt"/>
              <a:buAutoNum type="arabicPeriod" startAt="10"/>
            </a:pPr>
            <a:r>
              <a:rPr lang="en-US" altLang="zh-CN" dirty="0" smtClean="0"/>
              <a:t>Q</a:t>
            </a:r>
            <a:r>
              <a:rPr lang="en-US" altLang="zh-CN" dirty="0"/>
              <a:t>. Gao, Y. Xin, J.-F. Liu, X.-B. Zhang, S. Gao, White-light Flares on Close Binaries Observed with KEPLER, 2016, </a:t>
            </a:r>
            <a:r>
              <a:rPr lang="en-US" altLang="zh-CN" dirty="0" err="1"/>
              <a:t>ApJS</a:t>
            </a:r>
            <a:r>
              <a:rPr lang="en-US" altLang="zh-CN" dirty="0"/>
              <a:t>, 224, 37</a:t>
            </a:r>
          </a:p>
          <a:p>
            <a:pPr marL="533364" indent="-533364">
              <a:buFont typeface="+mj-lt"/>
              <a:buAutoNum type="arabicPeriod" startAt="10"/>
            </a:pPr>
            <a:r>
              <a:rPr lang="en-US" altLang="zh-CN" dirty="0" smtClean="0"/>
              <a:t>C</a:t>
            </a:r>
            <a:r>
              <a:rPr lang="en-US" altLang="zh-CN" dirty="0"/>
              <a:t>. Li, R. de </a:t>
            </a:r>
            <a:r>
              <a:rPr lang="en-US" altLang="zh-CN" dirty="0" err="1"/>
              <a:t>Grijs</a:t>
            </a:r>
            <a:r>
              <a:rPr lang="en-US" altLang="zh-CN" dirty="0"/>
              <a:t>, L. Deng, A.M. Geller, Y. Xin, Y. Hu, C. </a:t>
            </a:r>
            <a:r>
              <a:rPr lang="en-US" altLang="zh-CN" dirty="0" err="1"/>
              <a:t>Faucher-Giguère</a:t>
            </a:r>
            <a:r>
              <a:rPr lang="en-US" altLang="zh-CN" dirty="0"/>
              <a:t>,  Formation of new stellar populations from gas accreted by massive young star clusters, 2016, Nature, 529, 502</a:t>
            </a:r>
          </a:p>
          <a:p>
            <a:pPr marL="533364" indent="-533364">
              <a:buFont typeface="+mj-lt"/>
              <a:buAutoNum type="arabicPeriod" startAt="10"/>
            </a:pPr>
            <a:r>
              <a:rPr lang="en-US" altLang="zh-CN" dirty="0" smtClean="0"/>
              <a:t>C</a:t>
            </a:r>
            <a:r>
              <a:rPr lang="en-US" altLang="zh-CN" dirty="0"/>
              <a:t>. Li, R. de </a:t>
            </a:r>
            <a:r>
              <a:rPr lang="en-US" altLang="zh-CN" dirty="0" err="1"/>
              <a:t>Grijs</a:t>
            </a:r>
            <a:r>
              <a:rPr lang="en-US" altLang="zh-CN" dirty="0"/>
              <a:t>, L. Deng, A.M. Geller, Y. Xin, Y. Hu, C. </a:t>
            </a:r>
            <a:r>
              <a:rPr lang="en-US" altLang="zh-CN" dirty="0" err="1"/>
              <a:t>Faucher-Giguère</a:t>
            </a:r>
            <a:r>
              <a:rPr lang="en-US" altLang="zh-CN" dirty="0"/>
              <a:t>,  Erratum: Formation of new stellar populations from gas accreted by massive young star clusters, 2016, Nature, 539, </a:t>
            </a:r>
            <a:r>
              <a:rPr lang="en-US" altLang="zh-CN" dirty="0" smtClean="0"/>
              <a:t>123</a:t>
            </a:r>
          </a:p>
          <a:p>
            <a:pPr marL="514350" indent="-514350">
              <a:buAutoNum type="arabicPeriod" startAt="13"/>
            </a:pPr>
            <a:r>
              <a:rPr lang="en-US" altLang="zh-CN" dirty="0" smtClean="0"/>
              <a:t>Yu</a:t>
            </a:r>
            <a:r>
              <a:rPr lang="en-US" altLang="zh-CN" dirty="0"/>
              <a:t>, P.-C., Lin, C.-C., Lin, H.-W., et al</a:t>
            </a:r>
            <a:r>
              <a:rPr lang="en-US" altLang="zh-CN" dirty="0" smtClean="0"/>
              <a:t>.,  </a:t>
            </a:r>
            <a:r>
              <a:rPr lang="en-US" altLang="zh-CN" dirty="0"/>
              <a:t>Be Stars in the Open Cluster NGC 6830, </a:t>
            </a:r>
            <a:r>
              <a:rPr lang="en-US" altLang="zh-CN" dirty="0" smtClean="0"/>
              <a:t> 2016,AJ</a:t>
            </a:r>
            <a:r>
              <a:rPr lang="en-US" altLang="zh-CN" dirty="0"/>
              <a:t>, </a:t>
            </a:r>
            <a:r>
              <a:rPr lang="en-US" altLang="zh-CN" dirty="0" smtClean="0"/>
              <a:t>151</a:t>
            </a:r>
          </a:p>
          <a:p>
            <a:pPr marL="0" indent="0">
              <a:buNone/>
            </a:pPr>
            <a:endParaRPr lang="en-US" altLang="zh-CN" dirty="0" smtClean="0"/>
          </a:p>
          <a:p>
            <a:pPr marL="514350" indent="-514350" algn="just">
              <a:buAutoNum type="arabicPeriod" startAt="14"/>
            </a:pPr>
            <a:r>
              <a:rPr lang="en-US" altLang="zh-CN" dirty="0" err="1" smtClean="0">
                <a:solidFill>
                  <a:srgbClr val="C00000"/>
                </a:solidFill>
              </a:rPr>
              <a:t>Mingjie</a:t>
            </a:r>
            <a:r>
              <a:rPr lang="en-US" altLang="zh-CN" dirty="0" smtClean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Jian, </a:t>
            </a:r>
            <a:r>
              <a:rPr lang="en-US" altLang="zh-CN" dirty="0" err="1">
                <a:solidFill>
                  <a:srgbClr val="C00000"/>
                </a:solidFill>
              </a:rPr>
              <a:t>Shuang</a:t>
            </a:r>
            <a:r>
              <a:rPr lang="en-US" altLang="zh-CN" dirty="0">
                <a:solidFill>
                  <a:srgbClr val="C00000"/>
                </a:solidFill>
              </a:rPr>
              <a:t> Gao, He Zhao, and </a:t>
            </a:r>
            <a:r>
              <a:rPr lang="en-US" altLang="zh-CN" dirty="0" err="1">
                <a:solidFill>
                  <a:srgbClr val="C00000"/>
                </a:solidFill>
              </a:rPr>
              <a:t>Biwei</a:t>
            </a:r>
            <a:r>
              <a:rPr lang="en-US" altLang="zh-CN" dirty="0">
                <a:solidFill>
                  <a:srgbClr val="C00000"/>
                </a:solidFill>
              </a:rPr>
              <a:t> Jiang</a:t>
            </a:r>
            <a:r>
              <a:rPr lang="zh-CN" altLang="en-US" dirty="0">
                <a:solidFill>
                  <a:srgbClr val="C00000"/>
                </a:solidFill>
              </a:rPr>
              <a:t>，</a:t>
            </a:r>
            <a:r>
              <a:rPr lang="en-US" altLang="zh-CN" dirty="0">
                <a:solidFill>
                  <a:srgbClr val="C00000"/>
                </a:solidFill>
              </a:rPr>
              <a:t>Revision of stellar intrinsic colors in </a:t>
            </a:r>
            <a:endParaRPr lang="en-US" altLang="zh-CN" dirty="0" smtClean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r>
              <a:rPr lang="en-US" altLang="zh-CN" dirty="0" smtClean="0">
                <a:solidFill>
                  <a:srgbClr val="C00000"/>
                </a:solidFill>
              </a:rPr>
              <a:t>           the infrared </a:t>
            </a:r>
            <a:r>
              <a:rPr lang="en-US" altLang="zh-CN" dirty="0">
                <a:solidFill>
                  <a:srgbClr val="C00000"/>
                </a:solidFill>
              </a:rPr>
              <a:t>by spectroscopic surveys</a:t>
            </a:r>
            <a:r>
              <a:rPr lang="zh-CN" altLang="en-US" dirty="0">
                <a:solidFill>
                  <a:srgbClr val="C00000"/>
                </a:solidFill>
              </a:rPr>
              <a:t>，</a:t>
            </a:r>
            <a:r>
              <a:rPr lang="en-US" altLang="zh-CN" dirty="0">
                <a:solidFill>
                  <a:srgbClr val="C00000"/>
                </a:solidFill>
              </a:rPr>
              <a:t>The Astronomical Journal, 153:5 (16pp), 2017 </a:t>
            </a:r>
            <a:endParaRPr lang="en-US" altLang="zh-CN" dirty="0" smtClean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r>
              <a:rPr lang="en-US" altLang="zh-CN" dirty="0">
                <a:solidFill>
                  <a:srgbClr val="C00000"/>
                </a:solidFill>
              </a:rPr>
              <a:t> </a:t>
            </a:r>
            <a:r>
              <a:rPr lang="en-US" altLang="zh-CN" dirty="0" smtClean="0">
                <a:solidFill>
                  <a:srgbClr val="C00000"/>
                </a:solidFill>
              </a:rPr>
              <a:t>          January</a:t>
            </a:r>
          </a:p>
          <a:p>
            <a:pPr marL="514350" indent="-514350" algn="just">
              <a:buAutoNum type="arabicPeriod" startAt="15"/>
            </a:pPr>
            <a:r>
              <a:rPr lang="en-US" altLang="zh-CN" dirty="0" smtClean="0">
                <a:solidFill>
                  <a:srgbClr val="C00000"/>
                </a:solidFill>
              </a:rPr>
              <a:t>Zhao</a:t>
            </a:r>
            <a:r>
              <a:rPr lang="en-US" altLang="zh-CN" dirty="0">
                <a:solidFill>
                  <a:srgbClr val="C00000"/>
                </a:solidFill>
              </a:rPr>
              <a:t>, G., </a:t>
            </a:r>
            <a:r>
              <a:rPr lang="en-US" altLang="zh-CN" dirty="0" err="1">
                <a:solidFill>
                  <a:srgbClr val="C00000"/>
                </a:solidFill>
              </a:rPr>
              <a:t>Mashonkina</a:t>
            </a:r>
            <a:r>
              <a:rPr lang="en-US" altLang="zh-CN" dirty="0">
                <a:solidFill>
                  <a:srgbClr val="C00000"/>
                </a:solidFill>
              </a:rPr>
              <a:t>, L., Yan, H.L., et al., Systematic non-LTE study of the $-2.6 \le$ [Fe/H] </a:t>
            </a:r>
            <a:endParaRPr lang="en-US" altLang="zh-CN" dirty="0" smtClean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r>
              <a:rPr lang="en-US" altLang="zh-CN" dirty="0">
                <a:solidFill>
                  <a:srgbClr val="C00000"/>
                </a:solidFill>
              </a:rPr>
              <a:t> </a:t>
            </a:r>
            <a:r>
              <a:rPr lang="en-US" altLang="zh-CN" dirty="0" smtClean="0">
                <a:solidFill>
                  <a:srgbClr val="C00000"/>
                </a:solidFill>
              </a:rPr>
              <a:t>          $\</a:t>
            </a:r>
            <a:r>
              <a:rPr lang="en-US" altLang="zh-CN" dirty="0">
                <a:solidFill>
                  <a:srgbClr val="C00000"/>
                </a:solidFill>
              </a:rPr>
              <a:t>le 0.2$ F and G dwarfs in the solar </a:t>
            </a:r>
            <a:r>
              <a:rPr lang="en-US" altLang="zh-CN" dirty="0" err="1">
                <a:solidFill>
                  <a:srgbClr val="C00000"/>
                </a:solidFill>
              </a:rPr>
              <a:t>neighbourhood</a:t>
            </a:r>
            <a:r>
              <a:rPr lang="en-US" altLang="zh-CN" dirty="0">
                <a:solidFill>
                  <a:srgbClr val="C00000"/>
                </a:solidFill>
              </a:rPr>
              <a:t>. II. Abundance patterns from Li to </a:t>
            </a:r>
            <a:r>
              <a:rPr lang="en-US" altLang="zh-CN" dirty="0" err="1">
                <a:solidFill>
                  <a:srgbClr val="C00000"/>
                </a:solidFill>
              </a:rPr>
              <a:t>Eu</a:t>
            </a:r>
            <a:r>
              <a:rPr lang="en-US" altLang="zh-CN" dirty="0">
                <a:solidFill>
                  <a:srgbClr val="C00000"/>
                </a:solidFill>
              </a:rPr>
              <a:t>, </a:t>
            </a:r>
            <a:endParaRPr lang="en-US" altLang="zh-CN" dirty="0" smtClean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r>
              <a:rPr lang="en-US" altLang="zh-CN" dirty="0">
                <a:solidFill>
                  <a:srgbClr val="C00000"/>
                </a:solidFill>
              </a:rPr>
              <a:t> </a:t>
            </a:r>
            <a:r>
              <a:rPr lang="en-US" altLang="zh-CN" dirty="0" smtClean="0">
                <a:solidFill>
                  <a:srgbClr val="C00000"/>
                </a:solidFill>
              </a:rPr>
              <a:t>          2016</a:t>
            </a:r>
            <a:r>
              <a:rPr lang="en-US" altLang="zh-CN" dirty="0">
                <a:solidFill>
                  <a:srgbClr val="C00000"/>
                </a:solidFill>
              </a:rPr>
              <a:t>, </a:t>
            </a:r>
            <a:r>
              <a:rPr lang="en-US" altLang="zh-CN" dirty="0" err="1">
                <a:solidFill>
                  <a:srgbClr val="C00000"/>
                </a:solidFill>
              </a:rPr>
              <a:t>ApJ</a:t>
            </a:r>
            <a:r>
              <a:rPr lang="en-US" altLang="zh-CN" dirty="0">
                <a:solidFill>
                  <a:srgbClr val="C00000"/>
                </a:solidFill>
              </a:rPr>
              <a:t> </a:t>
            </a:r>
            <a:r>
              <a:rPr lang="en-US" altLang="zh-CN" dirty="0" smtClean="0">
                <a:solidFill>
                  <a:srgbClr val="C00000"/>
                </a:solidFill>
              </a:rPr>
              <a:t>accepted</a:t>
            </a:r>
          </a:p>
          <a:p>
            <a:pPr marL="514350" indent="-514350" algn="just">
              <a:buAutoNum type="arabicPeriod" startAt="16"/>
            </a:pPr>
            <a:r>
              <a:rPr lang="en-US" altLang="zh-CN" dirty="0" smtClean="0">
                <a:solidFill>
                  <a:srgbClr val="C00000"/>
                </a:solidFill>
              </a:rPr>
              <a:t>Yu</a:t>
            </a:r>
            <a:r>
              <a:rPr lang="en-US" altLang="zh-CN" dirty="0">
                <a:solidFill>
                  <a:srgbClr val="C00000"/>
                </a:solidFill>
              </a:rPr>
              <a:t>, P.-C., Lin, C.-C., et al., Searching for Be Stars in open clusters with </a:t>
            </a:r>
            <a:r>
              <a:rPr lang="en-US" altLang="zh-CN" dirty="0" smtClean="0">
                <a:solidFill>
                  <a:srgbClr val="C00000"/>
                </a:solidFill>
              </a:rPr>
              <a:t>PTF/</a:t>
            </a:r>
            <a:r>
              <a:rPr lang="en-US" altLang="zh-CN" dirty="0" err="1" smtClean="0">
                <a:solidFill>
                  <a:srgbClr val="C00000"/>
                </a:solidFill>
              </a:rPr>
              <a:t>iPTF</a:t>
            </a:r>
            <a:r>
              <a:rPr lang="en-US" altLang="zh-CN" dirty="0">
                <a:solidFill>
                  <a:srgbClr val="C00000"/>
                </a:solidFill>
              </a:rPr>
              <a:t>: I. Cluster </a:t>
            </a:r>
            <a:endParaRPr lang="en-US" altLang="zh-CN" dirty="0" smtClean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r>
              <a:rPr lang="en-US" altLang="zh-CN" dirty="0">
                <a:solidFill>
                  <a:srgbClr val="C00000"/>
                </a:solidFill>
              </a:rPr>
              <a:t> </a:t>
            </a:r>
            <a:r>
              <a:rPr lang="en-US" altLang="zh-CN" dirty="0" smtClean="0">
                <a:solidFill>
                  <a:srgbClr val="C00000"/>
                </a:solidFill>
              </a:rPr>
              <a:t>          Sample </a:t>
            </a:r>
            <a:r>
              <a:rPr lang="en-US" altLang="zh-CN" dirty="0">
                <a:solidFill>
                  <a:srgbClr val="C00000"/>
                </a:solidFill>
              </a:rPr>
              <a:t>and Be Star Candidates, in prep. (2017)</a:t>
            </a:r>
          </a:p>
          <a:p>
            <a:pPr marL="0" indent="0" algn="just">
              <a:buNone/>
            </a:pPr>
            <a:r>
              <a:rPr lang="en-US" altLang="zh-CN" dirty="0" smtClean="0">
                <a:solidFill>
                  <a:srgbClr val="C00000"/>
                </a:solidFill>
              </a:rPr>
              <a:t>17.      Yang</a:t>
            </a:r>
            <a:r>
              <a:rPr lang="en-US" altLang="zh-CN" dirty="0">
                <a:solidFill>
                  <a:srgbClr val="C00000"/>
                </a:solidFill>
              </a:rPr>
              <a:t>, L., Lin, C.-C., et al., The Properties of Six Open Clusters, in prep. (2017)</a:t>
            </a:r>
          </a:p>
          <a:p>
            <a:pPr marL="514350" indent="-514350" algn="just">
              <a:buAutoNum type="arabicPeriod" startAt="18"/>
            </a:pPr>
            <a:r>
              <a:rPr lang="en-US" altLang="zh-CN" dirty="0" err="1" smtClean="0">
                <a:solidFill>
                  <a:srgbClr val="C00000"/>
                </a:solidFill>
              </a:rPr>
              <a:t>Chojnowski</a:t>
            </a:r>
            <a:r>
              <a:rPr lang="en-US" altLang="zh-CN" dirty="0">
                <a:solidFill>
                  <a:srgbClr val="C00000"/>
                </a:solidFill>
              </a:rPr>
              <a:t>, S. D., Wisniewski, J. P., Whelan, D. G., et al., (including: Lin, C.-C.), </a:t>
            </a:r>
            <a:r>
              <a:rPr lang="en-US" altLang="zh-CN" dirty="0" smtClean="0">
                <a:solidFill>
                  <a:srgbClr val="C00000"/>
                </a:solidFill>
              </a:rPr>
              <a:t>High-</a:t>
            </a:r>
          </a:p>
          <a:p>
            <a:pPr marL="0" indent="0" algn="just">
              <a:buNone/>
            </a:pPr>
            <a:r>
              <a:rPr lang="en-US" altLang="zh-CN" dirty="0">
                <a:solidFill>
                  <a:srgbClr val="C00000"/>
                </a:solidFill>
              </a:rPr>
              <a:t> </a:t>
            </a:r>
            <a:r>
              <a:rPr lang="en-US" altLang="zh-CN" dirty="0" smtClean="0">
                <a:solidFill>
                  <a:srgbClr val="C00000"/>
                </a:solidFill>
              </a:rPr>
              <a:t>          Resolution</a:t>
            </a:r>
            <a:r>
              <a:rPr lang="en-US" altLang="zh-CN" dirty="0">
                <a:solidFill>
                  <a:srgbClr val="C00000"/>
                </a:solidFill>
              </a:rPr>
              <a:t>, H-Band Spectroscopy of BE Stars with SDSS-III/APOGEE: II. Line Profile and </a:t>
            </a:r>
            <a:r>
              <a:rPr lang="en-US" altLang="zh-CN" dirty="0" smtClean="0">
                <a:solidFill>
                  <a:srgbClr val="C00000"/>
                </a:solidFill>
              </a:rPr>
              <a:t> </a:t>
            </a:r>
          </a:p>
          <a:p>
            <a:pPr marL="0" indent="0" algn="just">
              <a:buNone/>
            </a:pPr>
            <a:r>
              <a:rPr lang="en-US" altLang="zh-CN" dirty="0">
                <a:solidFill>
                  <a:srgbClr val="C00000"/>
                </a:solidFill>
              </a:rPr>
              <a:t> </a:t>
            </a:r>
            <a:r>
              <a:rPr lang="en-US" altLang="zh-CN" dirty="0" smtClean="0">
                <a:solidFill>
                  <a:srgbClr val="C00000"/>
                </a:solidFill>
              </a:rPr>
              <a:t>          Radial </a:t>
            </a:r>
            <a:r>
              <a:rPr lang="en-US" altLang="zh-CN" dirty="0">
                <a:solidFill>
                  <a:srgbClr val="C00000"/>
                </a:solidFill>
              </a:rPr>
              <a:t>Velocity Variability, AJ, in revision (2017)</a:t>
            </a:r>
          </a:p>
          <a:p>
            <a:pPr marL="514350" indent="-514350" algn="just">
              <a:buAutoNum type="arabicPeriod" startAt="19"/>
            </a:pPr>
            <a:r>
              <a:rPr lang="en-US" altLang="zh-CN" dirty="0" smtClean="0">
                <a:solidFill>
                  <a:srgbClr val="C00000"/>
                </a:solidFill>
              </a:rPr>
              <a:t>Lee</a:t>
            </a:r>
            <a:r>
              <a:rPr lang="en-US" altLang="zh-CN" dirty="0">
                <a:solidFill>
                  <a:srgbClr val="C00000"/>
                </a:solidFill>
              </a:rPr>
              <a:t>, C.-H. &amp; Lin, C.-C., Double-lined M-dwarf Eclipsing Binaries from Catalina Sky Survey and </a:t>
            </a:r>
            <a:r>
              <a:rPr lang="en-US" altLang="zh-CN" dirty="0" smtClean="0">
                <a:solidFill>
                  <a:srgbClr val="C00000"/>
                </a:solidFill>
              </a:rPr>
              <a:t>LAMOST</a:t>
            </a:r>
            <a:r>
              <a:rPr lang="en-US" altLang="zh-CN" dirty="0">
                <a:solidFill>
                  <a:srgbClr val="C00000"/>
                </a:solidFill>
              </a:rPr>
              <a:t>, 2017, RAA, 17, 2, 15</a:t>
            </a:r>
            <a:endParaRPr lang="en-US" altLang="zh-CN" dirty="0" smtClean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endParaRPr lang="en-US" altLang="zh-CN" dirty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endParaRPr lang="en-US" altLang="zh-CN" dirty="0" smtClean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endParaRPr lang="en-US" altLang="zh-CN" dirty="0" smtClean="0">
              <a:solidFill>
                <a:srgbClr val="C00000"/>
              </a:solidFill>
            </a:endParaRPr>
          </a:p>
          <a:p>
            <a:pPr marL="533364" indent="-533364">
              <a:buFont typeface="+mj-lt"/>
              <a:buAutoNum type="arabicPeriod" startAt="10"/>
            </a:pPr>
            <a:endParaRPr lang="en-US" altLang="zh-CN" dirty="0">
              <a:solidFill>
                <a:srgbClr val="C00000"/>
              </a:solidFill>
            </a:endParaRPr>
          </a:p>
          <a:p>
            <a:endParaRPr lang="zh-CN" altLang="en-US" dirty="0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388847" y="332656"/>
            <a:ext cx="8576898" cy="45301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altLang="zh-CN" sz="2297" dirty="0"/>
              <a:t>PUBLICATION LISTS</a:t>
            </a:r>
            <a:endParaRPr lang="zh-CN" altLang="en-US" sz="2297" dirty="0"/>
          </a:p>
        </p:txBody>
      </p:sp>
    </p:spTree>
    <p:extLst>
      <p:ext uri="{BB962C8B-B14F-4D97-AF65-F5344CB8AC3E}">
        <p14:creationId xmlns:p14="http://schemas.microsoft.com/office/powerpoint/2010/main" val="17689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63384" y="2653543"/>
            <a:ext cx="7371721" cy="11648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CN" altLang="en-US" sz="6318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谢谢大家 ！</a:t>
            </a:r>
          </a:p>
        </p:txBody>
      </p:sp>
    </p:spTree>
    <p:extLst>
      <p:ext uri="{BB962C8B-B14F-4D97-AF65-F5344CB8AC3E}">
        <p14:creationId xmlns:p14="http://schemas.microsoft.com/office/powerpoint/2010/main" val="387894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57202" y="1063196"/>
            <a:ext cx="8353963" cy="64511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CN" altLang="en-US" sz="2584" b="1" dirty="0">
                <a:solidFill>
                  <a:srgbClr val="FF0000"/>
                </a:solidFill>
                <a:latin typeface="Segoe UI Semibold" panose="020B0702040204020203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利用</a:t>
            </a:r>
            <a:r>
              <a:rPr lang="en-US" altLang="zh-CN" sz="2584" b="1" dirty="0">
                <a:solidFill>
                  <a:srgbClr val="FF0000"/>
                </a:solidFill>
                <a:latin typeface="Segoe UI Semibold" panose="020B0702040204020203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LAMOST</a:t>
            </a:r>
            <a:r>
              <a:rPr lang="zh-CN" altLang="en-US" sz="2584" b="1" dirty="0">
                <a:solidFill>
                  <a:srgbClr val="FF0000"/>
                </a:solidFill>
                <a:latin typeface="Segoe UI Semibold" panose="020B0702040204020203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巡天数据寻找星团成员星的重要性</a:t>
            </a:r>
            <a:endParaRPr lang="zh-CN" altLang="en-US" sz="2584" dirty="0"/>
          </a:p>
        </p:txBody>
      </p:sp>
      <p:sp>
        <p:nvSpPr>
          <p:cNvPr id="5" name="内容占位符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CN" sz="1651" dirty="0">
              <a:solidFill>
                <a:srgbClr val="FFFF00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Times New Roman" panose="02020603050405020304" pitchFamily="18" charset="0"/>
            </a:endParaRPr>
          </a:p>
          <a:p>
            <a:endParaRPr lang="zh-CN" altLang="en-US" sz="1651" dirty="0">
              <a:solidFill>
                <a:srgbClr val="FFFF00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half" idx="2"/>
          </p:nvPr>
        </p:nvSpPr>
        <p:spPr>
          <a:xfrm>
            <a:off x="3951634" y="2136572"/>
            <a:ext cx="4704439" cy="3515405"/>
          </a:xfrm>
        </p:spPr>
        <p:txBody>
          <a:bodyPr>
            <a:normAutofit/>
          </a:bodyPr>
          <a:lstStyle/>
          <a:p>
            <a:pPr lvl="1">
              <a:lnSpc>
                <a:spcPts val="3231"/>
              </a:lnSpc>
              <a:spcBef>
                <a:spcPts val="431"/>
              </a:spcBef>
              <a:spcAft>
                <a:spcPts val="431"/>
              </a:spcAft>
            </a:pPr>
            <a:r>
              <a:rPr lang="en-US" altLang="zh-CN" sz="2297" b="1" dirty="0">
                <a:solidFill>
                  <a:srgbClr val="0066FF"/>
                </a:solidFill>
                <a:latin typeface="Segoe UI Semibold" panose="020B0702040204020203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LAMOST</a:t>
            </a:r>
            <a:r>
              <a:rPr lang="zh-CN" altLang="en-US" sz="2297" b="1" dirty="0">
                <a:solidFill>
                  <a:srgbClr val="0066FF"/>
                </a:solidFill>
                <a:latin typeface="Segoe UI Semibold" panose="020B0702040204020203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光谱数量巨大</a:t>
            </a:r>
            <a:endParaRPr lang="en-US" altLang="zh-CN" sz="2297" b="1" dirty="0">
              <a:solidFill>
                <a:srgbClr val="0066FF"/>
              </a:solidFill>
              <a:latin typeface="Segoe UI Semibold" panose="020B0702040204020203" pitchFamily="34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1">
              <a:lnSpc>
                <a:spcPts val="3231"/>
              </a:lnSpc>
              <a:spcBef>
                <a:spcPts val="431"/>
              </a:spcBef>
              <a:spcAft>
                <a:spcPts val="431"/>
              </a:spcAft>
            </a:pPr>
            <a:r>
              <a:rPr lang="zh-CN" altLang="en-US" sz="2297" b="1" dirty="0">
                <a:solidFill>
                  <a:srgbClr val="0066FF"/>
                </a:solidFill>
                <a:latin typeface="Segoe UI Semibold" panose="020B0702040204020203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利用星团成员星可以对恒星参数进行校正</a:t>
            </a:r>
            <a:endParaRPr lang="en-US" altLang="zh-CN" sz="2297" b="1" dirty="0">
              <a:solidFill>
                <a:srgbClr val="0066FF"/>
              </a:solidFill>
              <a:latin typeface="Segoe UI Semibold" panose="020B0702040204020203" pitchFamily="34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2">
              <a:lnSpc>
                <a:spcPts val="3231"/>
              </a:lnSpc>
              <a:spcBef>
                <a:spcPts val="431"/>
              </a:spcBef>
              <a:spcAft>
                <a:spcPts val="431"/>
              </a:spcAft>
            </a:pPr>
            <a:r>
              <a:rPr lang="zh-CN" altLang="en-US" sz="2297" b="1" dirty="0">
                <a:solidFill>
                  <a:srgbClr val="0066FF"/>
                </a:solidFill>
                <a:latin typeface="Segoe UI Semibold" panose="020B0702040204020203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视向速度，有效温度，表面重力，消光和距离</a:t>
            </a:r>
            <a:endParaRPr lang="en-US" altLang="zh-CN" sz="2297" b="1" dirty="0">
              <a:solidFill>
                <a:srgbClr val="0066FF"/>
              </a:solidFill>
              <a:latin typeface="Segoe UI Semibold" panose="020B0702040204020203" pitchFamily="34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1">
              <a:lnSpc>
                <a:spcPts val="3231"/>
              </a:lnSpc>
              <a:spcBef>
                <a:spcPts val="431"/>
              </a:spcBef>
              <a:spcAft>
                <a:spcPts val="431"/>
              </a:spcAft>
            </a:pPr>
            <a:r>
              <a:rPr lang="zh-CN" altLang="en-US" sz="2297" b="1" dirty="0">
                <a:solidFill>
                  <a:srgbClr val="0066FF"/>
                </a:solidFill>
                <a:latin typeface="Segoe UI Semibold" panose="020B0702040204020203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大量星团成员星对星团物理和恒星物理很有价值</a:t>
            </a:r>
            <a:endParaRPr lang="en-US" altLang="zh-CN" sz="2297" b="1" dirty="0">
              <a:solidFill>
                <a:srgbClr val="0066FF"/>
              </a:solidFill>
              <a:latin typeface="Segoe UI Semibold" panose="020B0702040204020203" pitchFamily="34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661120161"/>
              </p:ext>
            </p:extLst>
          </p:nvPr>
        </p:nvGraphicFramePr>
        <p:xfrm>
          <a:off x="457202" y="2057382"/>
          <a:ext cx="4890255" cy="34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1089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图示 7"/>
          <p:cNvGraphicFramePr/>
          <p:nvPr>
            <p:extLst/>
          </p:nvPr>
        </p:nvGraphicFramePr>
        <p:xfrm>
          <a:off x="1263385" y="2498452"/>
          <a:ext cx="6514471" cy="3328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8" name="组合 17"/>
          <p:cNvGrpSpPr/>
          <p:nvPr/>
        </p:nvGrpSpPr>
        <p:grpSpPr>
          <a:xfrm>
            <a:off x="622060" y="1059622"/>
            <a:ext cx="2688229" cy="2974987"/>
            <a:chOff x="93428" y="269872"/>
            <a:chExt cx="3048001" cy="3966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28" y="1343533"/>
              <a:ext cx="3048001" cy="2892932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527503" y="269872"/>
              <a:ext cx="2286020" cy="1065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297" b="1" dirty="0">
                  <a:solidFill>
                    <a:srgbClr val="0066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有明显的主序（测光数据）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310288" y="1154326"/>
            <a:ext cx="2723515" cy="2278571"/>
            <a:chOff x="3071040" y="181091"/>
            <a:chExt cx="3158400" cy="3002515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1040" y="550423"/>
              <a:ext cx="3158400" cy="2633183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3455084" y="181091"/>
              <a:ext cx="2774356" cy="529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10" b="1" dirty="0">
                  <a:solidFill>
                    <a:srgbClr val="0066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有精确的视向速度</a:t>
              </a:r>
              <a:endParaRPr lang="en-US" altLang="zh-CN" sz="2010" b="1" dirty="0">
                <a:solidFill>
                  <a:srgbClr val="0066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033803" y="1070669"/>
            <a:ext cx="2454048" cy="2875302"/>
            <a:chOff x="6229440" y="609457"/>
            <a:chExt cx="2782480" cy="3108458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9440" y="1491931"/>
              <a:ext cx="2782480" cy="2225984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6836960" y="609457"/>
              <a:ext cx="1567440" cy="864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297" b="1" dirty="0">
                  <a:solidFill>
                    <a:srgbClr val="0066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有精确的自行测量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42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08" y="4254187"/>
            <a:ext cx="7289295" cy="1675271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564887" y="1774693"/>
            <a:ext cx="4207787" cy="2227619"/>
            <a:chOff x="96363" y="1163875"/>
            <a:chExt cx="3259608" cy="1827967"/>
          </a:xfrm>
        </p:grpSpPr>
        <p:grpSp>
          <p:nvGrpSpPr>
            <p:cNvPr id="4" name="组合 3"/>
            <p:cNvGrpSpPr/>
            <p:nvPr/>
          </p:nvGrpSpPr>
          <p:grpSpPr>
            <a:xfrm>
              <a:off x="96363" y="1163875"/>
              <a:ext cx="3251632" cy="1827745"/>
              <a:chOff x="96363" y="1163875"/>
              <a:chExt cx="3251632" cy="1827745"/>
            </a:xfrm>
          </p:grpSpPr>
          <p:pic>
            <p:nvPicPr>
              <p:cNvPr id="2" name="图片 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363" y="1163875"/>
                <a:ext cx="3251632" cy="1827745"/>
              </a:xfrm>
              <a:prstGeom prst="rect">
                <a:avLst/>
              </a:prstGeom>
            </p:spPr>
          </p:pic>
          <p:sp>
            <p:nvSpPr>
              <p:cNvPr id="3" name="文本框 2"/>
              <p:cNvSpPr txBox="1"/>
              <p:nvPr/>
            </p:nvSpPr>
            <p:spPr>
              <a:xfrm>
                <a:off x="381000" y="2644118"/>
                <a:ext cx="491537" cy="238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92" dirty="0"/>
                  <a:t>g &lt; 15</a:t>
                </a:r>
                <a:endParaRPr lang="zh-CN" altLang="en-US" sz="1292" dirty="0"/>
              </a:p>
            </p:txBody>
          </p:sp>
        </p:grpSp>
        <p:sp>
          <p:nvSpPr>
            <p:cNvPr id="5" name="文本框 4"/>
            <p:cNvSpPr txBox="1"/>
            <p:nvPr/>
          </p:nvSpPr>
          <p:spPr>
            <a:xfrm>
              <a:off x="2441571" y="2752910"/>
              <a:ext cx="914400" cy="238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92" dirty="0"/>
                <a:t>radius=1.5</a:t>
              </a:r>
              <a:r>
                <a:rPr lang="en-US" altLang="zh-CN" sz="933" dirty="0"/>
                <a:t>°</a:t>
              </a:r>
              <a:endParaRPr lang="zh-CN" altLang="en-US" sz="933" dirty="0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572977" y="1774693"/>
            <a:ext cx="3770509" cy="2330742"/>
            <a:chOff x="4554665" y="841352"/>
            <a:chExt cx="4275126" cy="3107613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85"/>
            <a:stretch/>
          </p:blipFill>
          <p:spPr>
            <a:xfrm>
              <a:off x="4554665" y="841352"/>
              <a:ext cx="4275126" cy="3107613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5667259" y="3577129"/>
              <a:ext cx="2570480" cy="35992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sz="1154" dirty="0"/>
                <a:t>LAMOST spectra</a:t>
              </a:r>
              <a:r>
                <a:rPr lang="zh-CN" altLang="en-US" sz="1154" dirty="0"/>
                <a:t>： </a:t>
              </a:r>
              <a:r>
                <a:rPr lang="en-US" altLang="zh-CN" sz="1154" dirty="0"/>
                <a:t>6926</a:t>
              </a:r>
              <a:endParaRPr lang="zh-CN" altLang="en-US" sz="1154" dirty="0"/>
            </a:p>
          </p:txBody>
        </p:sp>
      </p:grp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384533" y="1007976"/>
            <a:ext cx="8374934" cy="66332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zh-CN" altLang="en-US" sz="3159" b="1" dirty="0">
                <a:solidFill>
                  <a:srgbClr val="C00000"/>
                </a:solidFill>
                <a:latin typeface="MS Reference Sans Serif" panose="020B0604030504040204" pitchFamily="34" charset="0"/>
                <a:ea typeface="楷体" panose="02010609060101010101" pitchFamily="49" charset="-122"/>
              </a:rPr>
              <a:t>自行</a:t>
            </a:r>
            <a:r>
              <a:rPr lang="en-US" altLang="zh-CN" sz="3159" b="1" dirty="0">
                <a:solidFill>
                  <a:srgbClr val="C00000"/>
                </a:solidFill>
                <a:latin typeface="MS Reference Sans Serif" panose="020B0604030504040204" pitchFamily="34" charset="0"/>
                <a:ea typeface="楷体" panose="02010609060101010101" pitchFamily="49" charset="-122"/>
              </a:rPr>
              <a:t>+</a:t>
            </a:r>
            <a:r>
              <a:rPr lang="zh-CN" altLang="en-US" sz="3159" b="1" dirty="0">
                <a:solidFill>
                  <a:srgbClr val="C00000"/>
                </a:solidFill>
                <a:latin typeface="MS Reference Sans Serif" panose="020B0604030504040204" pitchFamily="34" charset="0"/>
                <a:ea typeface="楷体" panose="02010609060101010101" pitchFamily="49" charset="-122"/>
              </a:rPr>
              <a:t>位置</a:t>
            </a:r>
            <a:r>
              <a:rPr lang="zh-CN" altLang="en-US" sz="3159" b="1" dirty="0">
                <a:solidFill>
                  <a:srgbClr val="0066FF"/>
                </a:solidFill>
                <a:latin typeface="MS Reference Sans Serif" panose="020B0604030504040204" pitchFamily="34" charset="0"/>
                <a:ea typeface="楷体" panose="02010609060101010101" pitchFamily="49" charset="-122"/>
              </a:rPr>
              <a:t>研究星团成员概率</a:t>
            </a:r>
            <a:endParaRPr lang="zh-CN" altLang="en-US" sz="3159" dirty="0"/>
          </a:p>
        </p:txBody>
      </p:sp>
      <p:sp>
        <p:nvSpPr>
          <p:cNvPr id="15" name="矩形 14"/>
          <p:cNvSpPr/>
          <p:nvPr/>
        </p:nvSpPr>
        <p:spPr>
          <a:xfrm>
            <a:off x="3724993" y="1786826"/>
            <a:ext cx="1590500" cy="445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97" b="1" dirty="0">
                <a:solidFill>
                  <a:srgbClr val="0066FF"/>
                </a:solidFill>
                <a:latin typeface="MS Reference Sans Serif" panose="020B0604030504040204" pitchFamily="34" charset="0"/>
                <a:ea typeface="楷体" panose="02010609060101010101" pitchFamily="49" charset="-122"/>
              </a:rPr>
              <a:t>NGC2168</a:t>
            </a:r>
            <a:endParaRPr lang="zh-CN" altLang="en-US" sz="2297" dirty="0"/>
          </a:p>
        </p:txBody>
      </p:sp>
    </p:spTree>
    <p:extLst>
      <p:ext uri="{BB962C8B-B14F-4D97-AF65-F5344CB8AC3E}">
        <p14:creationId xmlns:p14="http://schemas.microsoft.com/office/powerpoint/2010/main" val="194372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"/>
          <a:stretch/>
        </p:blipFill>
        <p:spPr>
          <a:xfrm>
            <a:off x="539660" y="2847434"/>
            <a:ext cx="8016301" cy="210297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349025" y="986801"/>
            <a:ext cx="5048322" cy="429708"/>
          </a:xfrm>
          <a:prstGeom prst="rect">
            <a:avLst/>
          </a:prstGeom>
          <a:noFill/>
        </p:spPr>
        <p:txBody>
          <a:bodyPr wrap="square" lIns="75476" tIns="37738" rIns="75476" bIns="37738" rtlCol="0">
            <a:spAutoFit/>
          </a:bodyPr>
          <a:lstStyle/>
          <a:p>
            <a:pPr algn="ctr"/>
            <a:r>
              <a:rPr lang="en-US" altLang="zh-CN" sz="2297" b="1" dirty="0">
                <a:latin typeface="Comic Sans MS" panose="030F0702030302020204" pitchFamily="66" charset="0"/>
                <a:ea typeface="+mj-ea"/>
                <a:cs typeface="+mj-cs"/>
              </a:rPr>
              <a:t>Proper Motion Subtraction</a:t>
            </a:r>
            <a:endParaRPr lang="zh-CN" altLang="en-US" sz="2297" b="1" dirty="0">
              <a:latin typeface="Comic Sans MS" panose="030F0702030302020204" pitchFamily="66" charset="0"/>
              <a:ea typeface="+mj-ea"/>
              <a:cs typeface="+mj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587" r="1200"/>
          <a:stretch/>
        </p:blipFill>
        <p:spPr>
          <a:xfrm>
            <a:off x="1152552" y="1416554"/>
            <a:ext cx="1678226" cy="1139201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884281" y="1706775"/>
            <a:ext cx="2374653" cy="87155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lIns="75476" tIns="37738" rIns="75476" bIns="37738" rtlCol="0">
            <a:spAutoFit/>
          </a:bodyPr>
          <a:lstStyle/>
          <a:p>
            <a:r>
              <a:rPr lang="en-US" altLang="zh-CN" sz="1292" dirty="0"/>
              <a:t>cross-match with UCAC4:</a:t>
            </a:r>
          </a:p>
          <a:p>
            <a:endParaRPr lang="en-US" altLang="zh-CN" sz="1292" dirty="0"/>
          </a:p>
          <a:p>
            <a:r>
              <a:rPr lang="en-US" altLang="zh-CN" sz="1292" dirty="0"/>
              <a:t>|</a:t>
            </a:r>
            <a:r>
              <a:rPr lang="en-US" altLang="zh-CN" sz="1292" dirty="0" err="1"/>
              <a:t>pmra</a:t>
            </a:r>
            <a:r>
              <a:rPr lang="en-US" altLang="zh-CN" sz="1292" dirty="0"/>
              <a:t>| &lt; 40 ,   </a:t>
            </a:r>
            <a:r>
              <a:rPr lang="en-US" altLang="zh-CN" sz="1292" dirty="0" err="1"/>
              <a:t>e_pmra</a:t>
            </a:r>
            <a:r>
              <a:rPr lang="en-US" altLang="zh-CN" sz="1292" dirty="0"/>
              <a:t>  &lt; 15</a:t>
            </a:r>
          </a:p>
          <a:p>
            <a:r>
              <a:rPr lang="en-US" altLang="zh-CN" sz="1292" dirty="0"/>
              <a:t>|</a:t>
            </a:r>
            <a:r>
              <a:rPr lang="en-US" altLang="zh-CN" sz="1292" dirty="0" err="1"/>
              <a:t>pmde</a:t>
            </a:r>
            <a:r>
              <a:rPr lang="en-US" altLang="zh-CN" sz="1292" dirty="0"/>
              <a:t>|&lt; 40 ,   </a:t>
            </a:r>
            <a:r>
              <a:rPr lang="en-US" altLang="zh-CN" sz="1292" dirty="0" err="1"/>
              <a:t>e_pmde</a:t>
            </a:r>
            <a:r>
              <a:rPr lang="en-US" altLang="zh-CN" sz="1292" dirty="0"/>
              <a:t> &lt; 15    </a:t>
            </a:r>
            <a:endParaRPr lang="zh-CN" altLang="en-US" sz="1292" dirty="0"/>
          </a:p>
        </p:txBody>
      </p:sp>
      <p:sp>
        <p:nvSpPr>
          <p:cNvPr id="8" name="右箭头 7"/>
          <p:cNvSpPr/>
          <p:nvPr/>
        </p:nvSpPr>
        <p:spPr>
          <a:xfrm rot="5400000">
            <a:off x="1720647" y="2365040"/>
            <a:ext cx="665469" cy="299319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5476" tIns="37738" rIns="75476" bIns="37738" rtlCol="0" anchor="ctr"/>
          <a:lstStyle/>
          <a:p>
            <a:pPr algn="ctr"/>
            <a:endParaRPr lang="zh-CN" altLang="en-US" sz="1154"/>
          </a:p>
        </p:txBody>
      </p:sp>
      <p:sp>
        <p:nvSpPr>
          <p:cNvPr id="9" name="右箭头 8"/>
          <p:cNvSpPr/>
          <p:nvPr/>
        </p:nvSpPr>
        <p:spPr>
          <a:xfrm rot="2992462">
            <a:off x="2541459" y="2296782"/>
            <a:ext cx="989409" cy="299319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5476" tIns="37738" rIns="75476" bIns="37738" rtlCol="0" anchor="ctr"/>
          <a:lstStyle/>
          <a:p>
            <a:pPr algn="ctr"/>
            <a:endParaRPr lang="zh-CN" altLang="en-US" sz="1154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2650673"/>
              </p:ext>
            </p:extLst>
          </p:nvPr>
        </p:nvGraphicFramePr>
        <p:xfrm>
          <a:off x="2065774" y="5242084"/>
          <a:ext cx="5376454" cy="1196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60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345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752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752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752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21487">
                <a:tc>
                  <a:txBody>
                    <a:bodyPr/>
                    <a:lstStyle/>
                    <a:p>
                      <a:pPr algn="ctr"/>
                      <a:endParaRPr lang="zh-CN" altLang="en-US" sz="1500" dirty="0"/>
                    </a:p>
                  </a:txBody>
                  <a:tcPr marL="80647" marR="80647" marT="34291" marB="34291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CN" sz="1500" baseline="0" dirty="0" smtClean="0"/>
                        <a:t>μ</a:t>
                      </a:r>
                      <a:r>
                        <a:rPr lang="en-US" altLang="zh-CN" sz="1500" baseline="-25000" dirty="0" err="1" smtClean="0"/>
                        <a:t>pmRA</a:t>
                      </a:r>
                      <a:endParaRPr lang="zh-CN" altLang="en-US" sz="1500" dirty="0" smtClean="0"/>
                    </a:p>
                  </a:txBody>
                  <a:tcPr marL="80647" marR="80647" marT="34291" marB="34291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CN" sz="1500" baseline="0" dirty="0" smtClean="0"/>
                        <a:t>μ</a:t>
                      </a:r>
                      <a:r>
                        <a:rPr lang="en-US" altLang="zh-CN" sz="1500" baseline="-25000" dirty="0" err="1" smtClean="0"/>
                        <a:t>pmDE</a:t>
                      </a:r>
                      <a:endParaRPr lang="zh-CN" altLang="en-US" sz="1500" dirty="0" smtClean="0"/>
                    </a:p>
                  </a:txBody>
                  <a:tcPr marL="80647" marR="80647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altLang="zh-CN" sz="1500" dirty="0" smtClean="0"/>
                        <a:t>σ</a:t>
                      </a:r>
                      <a:r>
                        <a:rPr lang="en-US" altLang="zh-CN" sz="1500" baseline="-25000" dirty="0" err="1" smtClean="0"/>
                        <a:t>pmRA</a:t>
                      </a:r>
                      <a:endParaRPr lang="zh-CN" altLang="en-US" sz="1500" dirty="0"/>
                    </a:p>
                  </a:txBody>
                  <a:tcPr marL="80647" marR="80647" marT="34291" marB="34291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CN" sz="1500" dirty="0" smtClean="0"/>
                        <a:t>σ</a:t>
                      </a:r>
                      <a:r>
                        <a:rPr lang="en-US" altLang="zh-CN" sz="1500" baseline="-25000" dirty="0" err="1" smtClean="0"/>
                        <a:t>pmDE</a:t>
                      </a:r>
                      <a:endParaRPr lang="zh-CN" altLang="en-US" sz="1500" dirty="0" smtClean="0"/>
                    </a:p>
                  </a:txBody>
                  <a:tcPr marL="80647" marR="80647" marT="34291" marB="34291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675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 smtClean="0">
                          <a:solidFill>
                            <a:srgbClr val="FF0000"/>
                          </a:solidFill>
                        </a:rPr>
                        <a:t>Cluster</a:t>
                      </a:r>
                      <a:endParaRPr lang="zh-CN" alt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 marL="80647" marR="80647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 smtClean="0">
                          <a:solidFill>
                            <a:srgbClr val="FF0000"/>
                          </a:solidFill>
                        </a:rPr>
                        <a:t>0.74±0.18</a:t>
                      </a:r>
                      <a:endParaRPr lang="zh-CN" alt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 marL="80647" marR="80647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 smtClean="0">
                          <a:solidFill>
                            <a:srgbClr val="FF0000"/>
                          </a:solidFill>
                        </a:rPr>
                        <a:t>4.12±0.13</a:t>
                      </a:r>
                      <a:endParaRPr lang="zh-CN" alt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 marL="80647" marR="80647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 smtClean="0">
                          <a:solidFill>
                            <a:srgbClr val="FF0000"/>
                          </a:solidFill>
                        </a:rPr>
                        <a:t>1.55±0.17</a:t>
                      </a:r>
                      <a:endParaRPr lang="zh-CN" alt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 marL="80647" marR="80647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 smtClean="0">
                          <a:solidFill>
                            <a:srgbClr val="FF0000"/>
                          </a:solidFill>
                        </a:rPr>
                        <a:t>1.23±0.14</a:t>
                      </a:r>
                      <a:endParaRPr lang="zh-CN" alt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 marL="80647" marR="80647" marT="34291" marB="34291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832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 smtClean="0">
                          <a:solidFill>
                            <a:srgbClr val="FF0000"/>
                          </a:solidFill>
                        </a:rPr>
                        <a:t>Field</a:t>
                      </a:r>
                      <a:endParaRPr lang="zh-CN" alt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 marL="80647" marR="80647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 smtClean="0">
                          <a:solidFill>
                            <a:srgbClr val="FF0000"/>
                          </a:solidFill>
                        </a:rPr>
                        <a:t>-0.27±0.19</a:t>
                      </a:r>
                      <a:endParaRPr lang="zh-CN" alt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 marL="80647" marR="80647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 smtClean="0">
                          <a:solidFill>
                            <a:srgbClr val="FF0000"/>
                          </a:solidFill>
                        </a:rPr>
                        <a:t>2.47±0.19</a:t>
                      </a:r>
                      <a:endParaRPr lang="zh-CN" alt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 marL="80647" marR="80647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 smtClean="0">
                          <a:solidFill>
                            <a:srgbClr val="FF0000"/>
                          </a:solidFill>
                        </a:rPr>
                        <a:t>5.91±0.13</a:t>
                      </a:r>
                      <a:endParaRPr lang="zh-CN" alt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 marL="80647" marR="80647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 smtClean="0">
                          <a:solidFill>
                            <a:srgbClr val="FF0000"/>
                          </a:solidFill>
                        </a:rPr>
                        <a:t>6.19±0.12</a:t>
                      </a:r>
                      <a:endParaRPr lang="zh-CN" alt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 marL="80647" marR="80647" marT="34291" marB="34291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3496184" y="1792719"/>
                <a:ext cx="2118948" cy="4849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154" i="1">
                          <a:latin typeface="Cambria Math" panose="02040503050406030204" pitchFamily="18" charset="0"/>
                        </a:rPr>
                        <m:t>N</m:t>
                      </m:r>
                      <m:d>
                        <m:dPr>
                          <m:ctrlPr>
                            <a:rPr lang="en-US" altLang="zh-CN" sz="1154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154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1154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1154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altLang="zh-CN" sz="1154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sz="1154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1154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sz="1154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1154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sz="1154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154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sz="1154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CN" sz="1154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1154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1154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1154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CN" sz="1154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zh-CN" altLang="en-US" sz="1154" dirty="0"/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6184" y="1792719"/>
                <a:ext cx="2118948" cy="484941"/>
              </a:xfrm>
              <a:prstGeom prst="rect">
                <a:avLst/>
              </a:prstGeom>
              <a:blipFill>
                <a:blip r:embed="rId4"/>
                <a:stretch>
                  <a:fillRect t="-121250" r="-9798" b="-18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725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7002</TotalTime>
  <Words>3237</Words>
  <Application>Microsoft Office PowerPoint</Application>
  <PresentationFormat>全屏显示(4:3)</PresentationFormat>
  <Paragraphs>306</Paragraphs>
  <Slides>51</Slides>
  <Notes>7</Notes>
  <HiddenSlides>4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51</vt:i4>
      </vt:variant>
    </vt:vector>
  </HeadingPairs>
  <TitlesOfParts>
    <vt:vector size="72" baseType="lpstr">
      <vt:lpstr>Arial Unicode MS</vt:lpstr>
      <vt:lpstr>Gungsuh</vt:lpstr>
      <vt:lpstr>Heiti SC Light</vt:lpstr>
      <vt:lpstr>黑体</vt:lpstr>
      <vt:lpstr>华文楷体</vt:lpstr>
      <vt:lpstr>华文新魏</vt:lpstr>
      <vt:lpstr>楷体</vt:lpstr>
      <vt:lpstr>宋体</vt:lpstr>
      <vt:lpstr>Arial</vt:lpstr>
      <vt:lpstr>Arial Black</vt:lpstr>
      <vt:lpstr>Calibri</vt:lpstr>
      <vt:lpstr>Cambria Math</vt:lpstr>
      <vt:lpstr>Comic Sans MS</vt:lpstr>
      <vt:lpstr>Helvetica</vt:lpstr>
      <vt:lpstr>MS Reference Sans Serif</vt:lpstr>
      <vt:lpstr>Segoe UI</vt:lpstr>
      <vt:lpstr>Segoe UI Semibold</vt:lpstr>
      <vt:lpstr>Symbol</vt:lpstr>
      <vt:lpstr>Times New Roman</vt:lpstr>
      <vt:lpstr>Wingdings</vt:lpstr>
      <vt:lpstr>Office 主题​​</vt:lpstr>
      <vt:lpstr>基于LAMOST大科学装置的银河系研究及多波段天体证认</vt:lpstr>
      <vt:lpstr>汇报提纲</vt:lpstr>
      <vt:lpstr>一、研究工作主要进展</vt:lpstr>
      <vt:lpstr>PowerPoint 演示文稿</vt:lpstr>
      <vt:lpstr>探索不同方法确定星团成员及星团参数</vt:lpstr>
      <vt:lpstr>利用LAMOST巡天数据寻找星团成员星的重要性</vt:lpstr>
      <vt:lpstr>PowerPoint 演示文稿</vt:lpstr>
      <vt:lpstr>自行+位置研究星团成员概率</vt:lpstr>
      <vt:lpstr>PowerPoint 演示文稿</vt:lpstr>
      <vt:lpstr>视向速度分布（LAMOST）</vt:lpstr>
      <vt:lpstr>NGC2168的等龄线拟合</vt:lpstr>
      <vt:lpstr>PowerPoint 演示文稿</vt:lpstr>
      <vt:lpstr>疏散星团物理参数的混合模型解算 (1)</vt:lpstr>
      <vt:lpstr>疏散星团物理参数的混合模型解算 (1)</vt:lpstr>
      <vt:lpstr>疏散星团物理参数的混合模型解 (2) (李璐报告)</vt:lpstr>
      <vt:lpstr>疏散星团物理参数的混合模型解算 (2)</vt:lpstr>
      <vt:lpstr>疏散星团物理参数的混合模型解算 - 2</vt:lpstr>
      <vt:lpstr>利用BATC测光数据研究单个疏散星团性质(马骏等)</vt:lpstr>
      <vt:lpstr>BATC疏散星团的观测样本</vt:lpstr>
      <vt:lpstr>对年轻疏散星团NGC1039的细致研究</vt:lpstr>
      <vt:lpstr>对年轻疏散星团NGC1039的细致研究</vt:lpstr>
      <vt:lpstr>PowerPoint 演示文稿</vt:lpstr>
      <vt:lpstr>PowerPoint 演示文稿</vt:lpstr>
      <vt:lpstr>PowerPoint 演示文稿</vt:lpstr>
      <vt:lpstr>2. 恒星金属丰度工作 （与课题1合作研究） (张华伟等)</vt:lpstr>
      <vt:lpstr>51颗矮星</vt:lpstr>
      <vt:lpstr>与化学演化模型比较</vt:lpstr>
      <vt:lpstr>Jian et al. 2017, AJ 153, 5</vt:lpstr>
      <vt:lpstr>Xue et al., 2016, ApJS, 23, 224</vt:lpstr>
      <vt:lpstr>LAMOST DR3 M巨星研究人马座星流</vt:lpstr>
      <vt:lpstr>LAMOST  M 巨星样本</vt:lpstr>
      <vt:lpstr>LAMOST M 巨星样本</vt:lpstr>
      <vt:lpstr>PowerPoint 演示文稿</vt:lpstr>
      <vt:lpstr>1.  White-Light Flares on Close Binaries  Observed with Kepler</vt:lpstr>
      <vt:lpstr>PowerPoint 演示文稿</vt:lpstr>
      <vt:lpstr>Effect of Orbital Period</vt:lpstr>
      <vt:lpstr>Effect of Rotation</vt:lpstr>
      <vt:lpstr>41 non-eclipse ellipsoidals</vt:lpstr>
      <vt:lpstr>2.  Challenges to the Scenario of  Multiple Stellar Populations</vt:lpstr>
      <vt:lpstr>PowerPoint 演示文稿</vt:lpstr>
      <vt:lpstr>二、人才培养、合作交流、数据共享等方面的情况</vt:lpstr>
      <vt:lpstr>三、经费使用情况</vt:lpstr>
      <vt:lpstr>四、存在问题与建议</vt:lpstr>
      <vt:lpstr>现有LAMOST观测数据对星团研究的限制（钟靖报告）</vt:lpstr>
      <vt:lpstr>PowerPoint 演示文稿</vt:lpstr>
      <vt:lpstr>PowerPoint 演示文稿</vt:lpstr>
      <vt:lpstr>论文发表情况</vt:lpstr>
      <vt:lpstr>PUBLICATION LISTS</vt:lpstr>
      <vt:lpstr>PUBLICATION LISTS</vt:lpstr>
      <vt:lpstr>PUBLICATION LISTS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侯金良</dc:creator>
  <cp:lastModifiedBy>me</cp:lastModifiedBy>
  <cp:revision>391</cp:revision>
  <dcterms:created xsi:type="dcterms:W3CDTF">2013-05-06T13:19:00Z</dcterms:created>
  <dcterms:modified xsi:type="dcterms:W3CDTF">2017-02-18T01:01:55Z</dcterms:modified>
</cp:coreProperties>
</file>