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1" r:id="rId4"/>
    <p:sldId id="258" r:id="rId5"/>
    <p:sldId id="262" r:id="rId6"/>
    <p:sldId id="271" r:id="rId7"/>
    <p:sldId id="270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93" autoAdjust="0"/>
  </p:normalViewPr>
  <p:slideViewPr>
    <p:cSldViewPr snapToGrid="0">
      <p:cViewPr varScale="1">
        <p:scale>
          <a:sx n="77" d="100"/>
          <a:sy n="77" d="100"/>
        </p:scale>
        <p:origin x="119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289B9-4CA0-42F6-B645-013D89D6BE51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97162-4528-42DA-B24C-8C36BDD4EA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155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Photometry is provided for stars down to  gri~19.1 in the AB system for PS1.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研究目的： </a:t>
            </a:r>
            <a:r>
              <a:rPr lang="en-US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</a:t>
            </a:r>
            <a:r>
              <a:rPr lang="zh-CN" altLang="zh-CN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有恒星参数的星表包含了各种选择效应在其中，用它进行统计研究时，需要先对该样本进行无偏改正，我们的研究目标就是得到该改正因子。</a:t>
            </a:r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7162-4528-42DA-B24C-8C36BDD4EA4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719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7162-4528-42DA-B24C-8C36BDD4EA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548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研究思路：把该星表在颜色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和星等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的数密度分布与完备的测光星表（我们采用的是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）相比较，在每个给定的颜色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和星等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的小格子得到一个改正因子。</a:t>
            </a:r>
          </a:p>
          <a:p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研究方法： 把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星表在颜色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g-r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和星等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的两维空间分成很细的小格子，在每个格子里，计算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的个数与相应格子中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PS1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的个数的比值，从而得到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LAMOST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每条光谱的有效采样率和每颗恒星的参数获得率。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7162-4528-42DA-B24C-8C36BDD4EA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25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G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stars (g-r ~0.5) &amp; M stars (g-r ~1.4) 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E97162-4528-42DA-B24C-8C36BDD4EA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947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15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957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95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6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52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261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97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17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1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68E24-A329-470D-AD89-E2DCBE4CCF75}" type="datetimeFigureOut">
              <a:rPr lang="zh-CN" altLang="en-US" smtClean="0"/>
              <a:t>2017/2/18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6D00C-35ED-4113-B247-AA4FEB2D5A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0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b="1" dirty="0" smtClean="0"/>
              <a:t>LAMOST DR3</a:t>
            </a:r>
            <a:r>
              <a:rPr lang="zh-CN" altLang="en-US" b="1" dirty="0" smtClean="0"/>
              <a:t>数据分析：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基于</a:t>
            </a:r>
            <a:r>
              <a:rPr lang="en-US" altLang="zh-CN" b="1" dirty="0" smtClean="0"/>
              <a:t>CMD</a:t>
            </a:r>
            <a:r>
              <a:rPr lang="zh-CN" altLang="en-US" b="1" dirty="0" smtClean="0"/>
              <a:t>的选择效应改正</a:t>
            </a:r>
            <a:endParaRPr lang="zh-CN" altLang="en-US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19894" y="4198858"/>
            <a:ext cx="6858000" cy="1241822"/>
          </a:xfrm>
        </p:spPr>
        <p:txBody>
          <a:bodyPr/>
          <a:lstStyle/>
          <a:p>
            <a:r>
              <a:rPr lang="zh-CN" altLang="en-US" dirty="0" smtClean="0"/>
              <a:t>张书会 常瑞香 钟靖 邵正义</a:t>
            </a:r>
            <a:endParaRPr lang="en-US" altLang="zh-CN" dirty="0" smtClean="0"/>
          </a:p>
          <a:p>
            <a:r>
              <a:rPr lang="zh-CN" altLang="en-US" dirty="0" smtClean="0"/>
              <a:t>上海天文台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5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总结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LAMOST DR3</a:t>
            </a:r>
            <a:r>
              <a:rPr lang="zh-CN" altLang="en-US" dirty="0" smtClean="0"/>
              <a:t>光谱巡天得到的恒星光谱和有恒星参数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Teff</a:t>
            </a:r>
            <a:r>
              <a:rPr lang="en-US" altLang="zh-CN" dirty="0" smtClean="0"/>
              <a:t>, log </a:t>
            </a:r>
            <a:r>
              <a:rPr lang="en-US" altLang="zh-CN" i="1" dirty="0" smtClean="0"/>
              <a:t>g</a:t>
            </a:r>
            <a:r>
              <a:rPr lang="en-US" altLang="zh-CN" dirty="0" smtClean="0"/>
              <a:t>, [Fe/H]</a:t>
            </a:r>
            <a:r>
              <a:rPr lang="en-US" altLang="zh-CN" dirty="0"/>
              <a:t>)</a:t>
            </a:r>
            <a:r>
              <a:rPr lang="zh-CN" altLang="en-US" dirty="0" smtClean="0"/>
              <a:t>的星表在</a:t>
            </a:r>
            <a:r>
              <a:rPr lang="zh-CN" altLang="en-US" dirty="0" smtClean="0">
                <a:solidFill>
                  <a:srgbClr val="FF0000"/>
                </a:solidFill>
              </a:rPr>
              <a:t>颜色</a:t>
            </a:r>
            <a:r>
              <a:rPr lang="en-US" altLang="zh-CN" dirty="0" smtClean="0">
                <a:solidFill>
                  <a:srgbClr val="FF0000"/>
                </a:solidFill>
              </a:rPr>
              <a:t>g-r</a:t>
            </a:r>
            <a:r>
              <a:rPr lang="zh-CN" altLang="en-US" dirty="0" smtClean="0">
                <a:solidFill>
                  <a:srgbClr val="FF0000"/>
                </a:solidFill>
              </a:rPr>
              <a:t>和星等</a:t>
            </a: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zh-CN" altLang="en-US" dirty="0" smtClean="0"/>
              <a:t>的两维空间上是</a:t>
            </a:r>
            <a:r>
              <a:rPr lang="zh-CN" altLang="en-US" dirty="0" smtClean="0">
                <a:solidFill>
                  <a:srgbClr val="FF0000"/>
                </a:solidFill>
              </a:rPr>
              <a:t>不完备</a:t>
            </a:r>
            <a:r>
              <a:rPr lang="zh-CN" altLang="en-US" dirty="0" smtClean="0"/>
              <a:t>的，</a:t>
            </a:r>
            <a:r>
              <a:rPr lang="zh-CN" altLang="en-US" dirty="0" smtClean="0">
                <a:solidFill>
                  <a:srgbClr val="FF0000"/>
                </a:solidFill>
              </a:rPr>
              <a:t>有偏</a:t>
            </a:r>
            <a:r>
              <a:rPr lang="zh-CN" altLang="en-US" dirty="0" smtClean="0"/>
              <a:t>的，对银河系进行统计性研究时，对其进行</a:t>
            </a:r>
            <a:r>
              <a:rPr lang="zh-CN" altLang="en-US" dirty="0" smtClean="0">
                <a:solidFill>
                  <a:srgbClr val="FF0000"/>
                </a:solidFill>
              </a:rPr>
              <a:t>无偏改正</a:t>
            </a:r>
            <a:r>
              <a:rPr lang="zh-CN" altLang="en-US" dirty="0" smtClean="0"/>
              <a:t>很有必要。</a:t>
            </a:r>
            <a:endParaRPr lang="en-US" altLang="zh-CN" dirty="0" smtClean="0"/>
          </a:p>
          <a:p>
            <a:r>
              <a:rPr lang="zh-CN" altLang="en-US" dirty="0" smtClean="0"/>
              <a:t>我们得到了</a:t>
            </a:r>
            <a:r>
              <a:rPr lang="en-US" altLang="zh-CN" dirty="0" smtClean="0"/>
              <a:t>LAMOST DR3</a:t>
            </a:r>
            <a:r>
              <a:rPr lang="zh-CN" altLang="en-US" dirty="0" smtClean="0"/>
              <a:t>中恒星的</a:t>
            </a:r>
            <a:r>
              <a:rPr lang="zh-CN" altLang="en-US" dirty="0" smtClean="0">
                <a:solidFill>
                  <a:srgbClr val="FF0000"/>
                </a:solidFill>
              </a:rPr>
              <a:t>有效采样率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恒星有效得参率</a:t>
            </a:r>
            <a:r>
              <a:rPr lang="zh-CN" altLang="en-US" dirty="0" smtClean="0"/>
              <a:t>，并给出一个</a:t>
            </a:r>
            <a:r>
              <a:rPr lang="zh-CN" altLang="en-US" dirty="0" smtClean="0">
                <a:solidFill>
                  <a:srgbClr val="FF0000"/>
                </a:solidFill>
              </a:rPr>
              <a:t>改正因子</a:t>
            </a:r>
            <a:r>
              <a:rPr lang="zh-CN" altLang="en-US" dirty="0" smtClean="0"/>
              <a:t>的表。</a:t>
            </a:r>
            <a:endParaRPr lang="en-US" altLang="zh-CN" dirty="0" smtClean="0"/>
          </a:p>
          <a:p>
            <a:r>
              <a:rPr lang="en-US" altLang="zh-CN" dirty="0" smtClean="0"/>
              <a:t>LAMOST DR3</a:t>
            </a:r>
            <a:r>
              <a:rPr lang="zh-CN" altLang="en-US" dirty="0" smtClean="0">
                <a:solidFill>
                  <a:srgbClr val="FF0000"/>
                </a:solidFill>
              </a:rPr>
              <a:t>反银心方向</a:t>
            </a:r>
            <a:r>
              <a:rPr lang="zh-CN" altLang="en-US" dirty="0" smtClean="0"/>
              <a:t>和</a:t>
            </a:r>
            <a:r>
              <a:rPr lang="zh-CN" altLang="en-US" dirty="0" smtClean="0">
                <a:solidFill>
                  <a:srgbClr val="FF0000"/>
                </a:solidFill>
              </a:rPr>
              <a:t>非反银心方向</a:t>
            </a:r>
            <a:r>
              <a:rPr lang="zh-CN" altLang="en-US" dirty="0" smtClean="0"/>
              <a:t>的改正因子。</a:t>
            </a:r>
            <a:endParaRPr lang="en-US" altLang="zh-CN" dirty="0" smtClean="0"/>
          </a:p>
          <a:p>
            <a:r>
              <a:rPr lang="zh-CN" altLang="en-US" dirty="0" smtClean="0"/>
              <a:t>基于</a:t>
            </a:r>
            <a:r>
              <a:rPr lang="en-US" altLang="zh-CN" dirty="0" smtClean="0"/>
              <a:t>CMD</a:t>
            </a:r>
            <a:r>
              <a:rPr lang="zh-CN" altLang="en-US" dirty="0" smtClean="0"/>
              <a:t>的选择效应改正后，</a:t>
            </a:r>
            <a:r>
              <a:rPr lang="zh-CN" altLang="en-US" dirty="0" smtClean="0">
                <a:solidFill>
                  <a:srgbClr val="FF0000"/>
                </a:solidFill>
              </a:rPr>
              <a:t>富</a:t>
            </a:r>
            <a:r>
              <a:rPr lang="zh-CN" altLang="en-US" dirty="0" smtClean="0"/>
              <a:t>金属的比例</a:t>
            </a:r>
            <a:r>
              <a:rPr lang="zh-CN" altLang="en-US" dirty="0" smtClean="0">
                <a:solidFill>
                  <a:srgbClr val="FF0000"/>
                </a:solidFill>
              </a:rPr>
              <a:t>减少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0000"/>
                </a:solidFill>
              </a:rPr>
              <a:t>贫</a:t>
            </a:r>
            <a:r>
              <a:rPr lang="zh-CN" altLang="en-US" dirty="0" smtClean="0"/>
              <a:t>金属的比例</a:t>
            </a:r>
            <a:r>
              <a:rPr lang="zh-CN" altLang="en-US" dirty="0" smtClean="0">
                <a:solidFill>
                  <a:srgbClr val="FF0000"/>
                </a:solidFill>
              </a:rPr>
              <a:t>增加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2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568383" y="2323971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500" b="1" i="1" dirty="0"/>
              <a:t>谢谢！</a:t>
            </a:r>
            <a:endParaRPr lang="zh-CN" altLang="en-US" sz="4500" b="1" i="1" dirty="0"/>
          </a:p>
        </p:txBody>
      </p:sp>
    </p:spTree>
    <p:extLst>
      <p:ext uri="{BB962C8B-B14F-4D97-AF65-F5344CB8AC3E}">
        <p14:creationId xmlns:p14="http://schemas.microsoft.com/office/powerpoint/2010/main" val="9966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提纲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研究目的</a:t>
            </a:r>
            <a:endParaRPr lang="en-US" altLang="zh-CN" dirty="0" smtClean="0"/>
          </a:p>
          <a:p>
            <a:r>
              <a:rPr lang="zh-CN" altLang="en-US" dirty="0" smtClean="0"/>
              <a:t>研究方法</a:t>
            </a:r>
            <a:endParaRPr lang="en-US" altLang="zh-CN" dirty="0" smtClean="0"/>
          </a:p>
          <a:p>
            <a:r>
              <a:rPr lang="zh-CN" altLang="en-US" dirty="0" smtClean="0"/>
              <a:t>结果</a:t>
            </a:r>
            <a:endParaRPr lang="en-US" altLang="zh-CN" dirty="0" smtClean="0"/>
          </a:p>
          <a:p>
            <a:r>
              <a:rPr lang="zh-CN" altLang="en-US" dirty="0"/>
              <a:t>总结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568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研究目的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7571" y="1737067"/>
            <a:ext cx="7886700" cy="3516739"/>
          </a:xfrm>
        </p:spPr>
        <p:txBody>
          <a:bodyPr/>
          <a:lstStyle/>
          <a:p>
            <a:r>
              <a:rPr lang="en-US" altLang="zh-CN" dirty="0"/>
              <a:t>PS1 </a:t>
            </a:r>
            <a:r>
              <a:rPr lang="zh-CN" altLang="en-US" dirty="0"/>
              <a:t>测光完备</a:t>
            </a:r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LAMOST</a:t>
            </a:r>
            <a:r>
              <a:rPr lang="en-US" altLang="zh-CN" dirty="0" smtClean="0"/>
              <a:t> </a:t>
            </a:r>
            <a:r>
              <a:rPr lang="zh-CN" altLang="en-US" dirty="0" smtClean="0"/>
              <a:t>光谱巡天</a:t>
            </a:r>
            <a:r>
              <a:rPr lang="zh-CN" altLang="en-US" dirty="0" smtClean="0">
                <a:solidFill>
                  <a:srgbClr val="FF0000"/>
                </a:solidFill>
              </a:rPr>
              <a:t>不完备</a:t>
            </a:r>
            <a:r>
              <a:rPr lang="zh-CN" altLang="en-US" dirty="0" smtClean="0"/>
              <a:t>，但其</a:t>
            </a:r>
            <a:r>
              <a:rPr lang="zh-CN" altLang="en-US" dirty="0" smtClean="0">
                <a:solidFill>
                  <a:srgbClr val="FF0000"/>
                </a:solidFill>
              </a:rPr>
              <a:t>是否有偏</a:t>
            </a:r>
            <a:r>
              <a:rPr lang="zh-CN" altLang="en-US" dirty="0" smtClean="0"/>
              <a:t>？</a:t>
            </a:r>
            <a:r>
              <a:rPr lang="zh-CN" altLang="en-US" dirty="0" smtClean="0">
                <a:solidFill>
                  <a:srgbClr val="FF0000"/>
                </a:solidFill>
              </a:rPr>
              <a:t>如何改正</a:t>
            </a:r>
            <a:r>
              <a:rPr lang="zh-CN" altLang="en-US" dirty="0" smtClean="0"/>
              <a:t>？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8" y="3267262"/>
            <a:ext cx="2614955" cy="136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875" y="3280698"/>
            <a:ext cx="2645198" cy="13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71" y="4897236"/>
            <a:ext cx="2596592" cy="132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997" y="4892353"/>
            <a:ext cx="2614955" cy="1328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186062" y="4593814"/>
            <a:ext cx="210621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反银心方向的</a:t>
            </a:r>
            <a:r>
              <a:rPr lang="en-US" altLang="zh-CN" sz="1350" b="1" dirty="0">
                <a:solidFill>
                  <a:srgbClr val="FF0000"/>
                </a:solidFill>
                <a:ea typeface="宋体" panose="02010600030101010101" pitchFamily="2" charset="-122"/>
              </a:rPr>
              <a:t>r</a:t>
            </a:r>
            <a:r>
              <a:rPr lang="zh-CN" altLang="en-US" sz="1350" b="1" dirty="0">
                <a:ea typeface="宋体" panose="02010600030101010101" pitchFamily="2" charset="-122"/>
              </a:rPr>
              <a:t>星等分布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932217" y="4599870"/>
            <a:ext cx="210621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非反银心方向的</a:t>
            </a:r>
            <a:r>
              <a:rPr lang="en-US" altLang="zh-CN" sz="1350" b="1" dirty="0">
                <a:solidFill>
                  <a:srgbClr val="FF0000"/>
                </a:solidFill>
                <a:ea typeface="宋体" panose="02010600030101010101" pitchFamily="2" charset="-122"/>
              </a:rPr>
              <a:t>r</a:t>
            </a:r>
            <a:r>
              <a:rPr lang="en-US" altLang="zh-CN" sz="1350" b="1" dirty="0">
                <a:ea typeface="宋体" panose="02010600030101010101" pitchFamily="2" charset="-122"/>
              </a:rPr>
              <a:t> </a:t>
            </a:r>
            <a:r>
              <a:rPr lang="zh-CN" altLang="en-US" sz="1350" b="1" dirty="0">
                <a:ea typeface="宋体" panose="02010600030101010101" pitchFamily="2" charset="-122"/>
              </a:rPr>
              <a:t>星等分布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097947" y="6281329"/>
            <a:ext cx="210621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反银心方向的</a:t>
            </a:r>
            <a:r>
              <a:rPr lang="zh-CN" altLang="en-US" sz="1350" b="1" dirty="0">
                <a:ea typeface="宋体" panose="02010600030101010101" pitchFamily="2" charset="-122"/>
              </a:rPr>
              <a:t>颜色</a:t>
            </a:r>
            <a:r>
              <a:rPr lang="en-US" altLang="zh-CN" sz="1350" b="1" dirty="0">
                <a:solidFill>
                  <a:srgbClr val="FF0000"/>
                </a:solidFill>
                <a:ea typeface="宋体" panose="02010600030101010101" pitchFamily="2" charset="-122"/>
              </a:rPr>
              <a:t>g-r</a:t>
            </a:r>
            <a:r>
              <a:rPr lang="en-US" altLang="zh-CN" sz="1350" b="1" dirty="0">
                <a:ea typeface="宋体" panose="02010600030101010101" pitchFamily="2" charset="-122"/>
              </a:rPr>
              <a:t> </a:t>
            </a:r>
            <a:r>
              <a:rPr lang="zh-CN" altLang="en-US" sz="1350" b="1" dirty="0">
                <a:ea typeface="宋体" panose="02010600030101010101" pitchFamily="2" charset="-122"/>
              </a:rPr>
              <a:t>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834245" y="6267586"/>
            <a:ext cx="2223707" cy="16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非反银心方向的</a:t>
            </a:r>
            <a:r>
              <a:rPr lang="zh-CN" altLang="en-US" sz="1350" b="1" dirty="0">
                <a:ea typeface="宋体" panose="02010600030101010101" pitchFamily="2" charset="-122"/>
              </a:rPr>
              <a:t>颜色</a:t>
            </a:r>
            <a:r>
              <a:rPr lang="en-US" altLang="zh-CN" sz="1350" b="1" dirty="0">
                <a:solidFill>
                  <a:srgbClr val="FF0000"/>
                </a:solidFill>
                <a:ea typeface="宋体" panose="02010600030101010101" pitchFamily="2" charset="-122"/>
              </a:rPr>
              <a:t>g-r</a:t>
            </a:r>
            <a:r>
              <a:rPr lang="en-US" altLang="zh-CN" sz="1350" b="1" dirty="0">
                <a:ea typeface="宋体" panose="02010600030101010101" pitchFamily="2" charset="-122"/>
              </a:rPr>
              <a:t> </a:t>
            </a:r>
            <a:r>
              <a:rPr lang="zh-CN" altLang="en-US" sz="1350" b="1" dirty="0">
                <a:ea typeface="宋体" panose="02010600030101010101" pitchFamily="2" charset="-122"/>
              </a:rPr>
              <a:t>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284905" y="5071106"/>
            <a:ext cx="2683557" cy="32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LAMOST 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不完备，且有</a:t>
            </a:r>
            <a:r>
              <a:rPr lang="zh-CN" altLang="en-US" sz="1800" b="1" dirty="0" smtClean="0">
                <a:solidFill>
                  <a:srgbClr val="FF0000"/>
                </a:solidFill>
                <a:ea typeface="宋体" panose="02010600030101010101" pitchFamily="2" charset="-122"/>
              </a:rPr>
              <a:t>偏。</a:t>
            </a:r>
            <a:endParaRPr lang="en-US" altLang="zh-CN" sz="1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328001" y="3617059"/>
            <a:ext cx="2523380" cy="86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dirty="0">
                <a:ea typeface="宋体" panose="02010600030101010101" pitchFamily="2" charset="-122"/>
              </a:rPr>
              <a:t>左图中，蓝色表示</a:t>
            </a:r>
            <a:r>
              <a:rPr lang="en-US" altLang="zh-CN" sz="1350" dirty="0">
                <a:ea typeface="宋体" panose="02010600030101010101" pitchFamily="2" charset="-122"/>
              </a:rPr>
              <a:t>PS1</a:t>
            </a:r>
            <a:r>
              <a:rPr lang="zh-CN" altLang="en-US" sz="1350" dirty="0">
                <a:ea typeface="宋体" panose="02010600030101010101" pitchFamily="2" charset="-122"/>
              </a:rPr>
              <a:t>测光样本，红色表示</a:t>
            </a:r>
            <a:r>
              <a:rPr lang="en-US" altLang="zh-CN" sz="1350" dirty="0">
                <a:ea typeface="宋体" panose="02010600030101010101" pitchFamily="2" charset="-122"/>
              </a:rPr>
              <a:t>LAMOST DR3</a:t>
            </a:r>
            <a:r>
              <a:rPr lang="zh-CN" altLang="en-US" sz="1350" dirty="0">
                <a:ea typeface="宋体" panose="02010600030101010101" pitchFamily="2" charset="-122"/>
              </a:rPr>
              <a:t>有恒星光谱的样本，绿色表示</a:t>
            </a:r>
            <a:r>
              <a:rPr lang="en-US" altLang="zh-CN" sz="1350" dirty="0">
                <a:ea typeface="宋体" panose="02010600030101010101" pitchFamily="2" charset="-122"/>
              </a:rPr>
              <a:t>LAMOST DR3</a:t>
            </a:r>
            <a:r>
              <a:rPr lang="zh-CN" altLang="en-US" sz="1350" dirty="0">
                <a:ea typeface="宋体" panose="02010600030101010101" pitchFamily="2" charset="-122"/>
              </a:rPr>
              <a:t>中有恒星参数的样本。</a:t>
            </a:r>
            <a:endParaRPr lang="en-US" altLang="zh-CN" sz="1350" dirty="0">
              <a:ea typeface="宋体" panose="02010600030101010101" pitchFamily="2" charset="-122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284905" y="5602339"/>
            <a:ext cx="2859095" cy="565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对</a:t>
            </a:r>
            <a:r>
              <a:rPr lang="en-US" altLang="zh-CN" sz="1800" b="1" dirty="0">
                <a:solidFill>
                  <a:srgbClr val="FF0000"/>
                </a:solidFill>
                <a:ea typeface="宋体" panose="02010600030101010101" pitchFamily="2" charset="-122"/>
              </a:rPr>
              <a:t>LAMOST DR3</a:t>
            </a:r>
            <a:r>
              <a:rPr lang="zh-CN" altLang="en-US" sz="1800" b="1" dirty="0">
                <a:solidFill>
                  <a:srgbClr val="FF0000"/>
                </a:solidFill>
                <a:ea typeface="宋体" panose="02010600030101010101" pitchFamily="2" charset="-122"/>
              </a:rPr>
              <a:t>进行无偏改正，得到该改正因子。</a:t>
            </a:r>
            <a:endParaRPr lang="en-US" altLang="zh-CN" sz="1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3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研究方法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样本选取</a:t>
            </a:r>
            <a:endParaRPr lang="en-US" altLang="zh-CN" dirty="0">
              <a:solidFill>
                <a:srgbClr val="000000"/>
              </a:solidFill>
            </a:endParaRPr>
          </a:p>
          <a:p>
            <a:pPr marL="20240" indent="0"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</a:rPr>
              <a:t>good </a:t>
            </a:r>
            <a:r>
              <a:rPr lang="en-US" altLang="zh-CN" sz="1800" dirty="0">
                <a:solidFill>
                  <a:srgbClr val="000000"/>
                </a:solidFill>
              </a:rPr>
              <a:t>photometry(not flagged as galaxy, QSO, asteroid</a:t>
            </a:r>
            <a:r>
              <a:rPr lang="en-US" altLang="zh-CN" sz="1800" dirty="0" smtClean="0">
                <a:solidFill>
                  <a:srgbClr val="000000"/>
                </a:solidFill>
              </a:rPr>
              <a:t>)</a:t>
            </a:r>
          </a:p>
          <a:p>
            <a:pPr marL="20240" indent="0">
              <a:buNone/>
              <a:defRPr/>
            </a:pP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</a:rPr>
              <a:t> 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dist_x</a:t>
            </a:r>
            <a:r>
              <a:rPr lang="en-US" altLang="zh-CN" sz="1800" dirty="0">
                <a:solidFill>
                  <a:srgbClr val="000000"/>
                </a:solidFill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</a:rPr>
              <a:t>≤ 3 </a:t>
            </a:r>
            <a:r>
              <a:rPr lang="en-US" altLang="zh-CN" sz="1800" dirty="0" err="1" smtClean="0">
                <a:solidFill>
                  <a:srgbClr val="000000"/>
                </a:solidFill>
              </a:rPr>
              <a:t>arcsec</a:t>
            </a:r>
            <a:endParaRPr lang="en-US" altLang="zh-CN" sz="1800" dirty="0">
              <a:solidFill>
                <a:srgbClr val="000000"/>
              </a:solidFill>
            </a:endParaRPr>
          </a:p>
          <a:p>
            <a:pPr marL="20240" indent="0">
              <a:buNone/>
              <a:defRPr/>
            </a:pPr>
            <a:r>
              <a:rPr lang="en-US" altLang="zh-CN" sz="1800" b="1" dirty="0">
                <a:solidFill>
                  <a:srgbClr val="000000"/>
                </a:solidFill>
              </a:rPr>
              <a:t>   </a:t>
            </a:r>
            <a:r>
              <a:rPr lang="en-US" altLang="zh-CN" sz="1800" dirty="0" smtClean="0">
                <a:solidFill>
                  <a:srgbClr val="000000"/>
                </a:solidFill>
              </a:rPr>
              <a:t>r</a:t>
            </a:r>
            <a:r>
              <a:rPr lang="en-US" altLang="zh-CN" sz="1800" dirty="0">
                <a:solidFill>
                  <a:srgbClr val="000000"/>
                </a:solidFill>
              </a:rPr>
              <a:t>: [14.0,17.8</a:t>
            </a:r>
            <a:r>
              <a:rPr lang="en-US" altLang="zh-CN" sz="1800" dirty="0" smtClean="0">
                <a:solidFill>
                  <a:srgbClr val="000000"/>
                </a:solidFill>
              </a:rPr>
              <a:t>] &amp; g-r</a:t>
            </a:r>
            <a:r>
              <a:rPr lang="en-US" altLang="zh-CN" sz="1800" dirty="0">
                <a:solidFill>
                  <a:srgbClr val="000000"/>
                </a:solidFill>
              </a:rPr>
              <a:t>:[-0.5,2.5]</a:t>
            </a:r>
            <a:endParaRPr lang="en-US" altLang="zh-CN" sz="1800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67" y="4297681"/>
            <a:ext cx="5785658" cy="122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研究方法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选择效应改正</a:t>
            </a: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4" y="2898290"/>
            <a:ext cx="3528472" cy="226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文本框 4"/>
          <p:cNvSpPr txBox="1"/>
          <p:nvPr/>
        </p:nvSpPr>
        <p:spPr>
          <a:xfrm>
            <a:off x="4157122" y="2993621"/>
            <a:ext cx="490450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研究方法</a:t>
            </a:r>
            <a:r>
              <a:rPr lang="zh-CN" altLang="en-US" sz="1500" dirty="0"/>
              <a:t>： </a:t>
            </a:r>
            <a:r>
              <a:rPr lang="zh-CN" altLang="en-US" dirty="0"/>
              <a:t>把</a:t>
            </a:r>
            <a:r>
              <a:rPr lang="en-US" altLang="zh-CN" dirty="0"/>
              <a:t>LAMOST</a:t>
            </a:r>
            <a:r>
              <a:rPr lang="zh-CN" altLang="en-US" dirty="0"/>
              <a:t>星表在颜色</a:t>
            </a:r>
            <a:r>
              <a:rPr lang="en-US" altLang="zh-CN" dirty="0">
                <a:solidFill>
                  <a:srgbClr val="FF0000"/>
                </a:solidFill>
              </a:rPr>
              <a:t>g-r</a:t>
            </a:r>
            <a:r>
              <a:rPr lang="zh-CN" altLang="en-US" dirty="0"/>
              <a:t>和星等</a:t>
            </a:r>
            <a:r>
              <a:rPr lang="en-US" altLang="zh-CN" dirty="0">
                <a:solidFill>
                  <a:srgbClr val="FF0000"/>
                </a:solidFill>
              </a:rPr>
              <a:t>r</a:t>
            </a:r>
            <a:r>
              <a:rPr lang="zh-CN" altLang="en-US" dirty="0"/>
              <a:t>的两维空间分成很细的小格子，在每个格子里，分别计算</a:t>
            </a:r>
            <a:r>
              <a:rPr lang="en-US" altLang="zh-CN" dirty="0"/>
              <a:t>LAMOST</a:t>
            </a:r>
            <a:r>
              <a:rPr lang="zh-CN" altLang="en-US" dirty="0"/>
              <a:t>有恒星光谱和恒星参数的恒星个数与</a:t>
            </a:r>
            <a:r>
              <a:rPr lang="en-US" altLang="zh-CN" dirty="0"/>
              <a:t>PS1</a:t>
            </a:r>
            <a:r>
              <a:rPr lang="zh-CN" altLang="en-US" dirty="0"/>
              <a:t>测光星表在此小格子里的恒星个数的比值，此比值即是</a:t>
            </a:r>
            <a:r>
              <a:rPr lang="zh-CN" altLang="en-US" dirty="0">
                <a:solidFill>
                  <a:srgbClr val="FF0000"/>
                </a:solidFill>
              </a:rPr>
              <a:t>改正因子</a:t>
            </a:r>
            <a:r>
              <a:rPr lang="zh-CN" altLang="en-US" dirty="0"/>
              <a:t>，从而得出</a:t>
            </a:r>
            <a:r>
              <a:rPr lang="en-US" altLang="zh-CN" dirty="0"/>
              <a:t>LAMOST</a:t>
            </a:r>
            <a:r>
              <a:rPr lang="zh-CN" altLang="en-US" dirty="0"/>
              <a:t>每颗恒星的</a:t>
            </a:r>
            <a:r>
              <a:rPr lang="zh-CN" altLang="en-US" dirty="0">
                <a:solidFill>
                  <a:srgbClr val="FF0000"/>
                </a:solidFill>
              </a:rPr>
              <a:t>有效采样率</a:t>
            </a:r>
            <a:r>
              <a:rPr lang="zh-CN" altLang="en-US" dirty="0"/>
              <a:t>和</a:t>
            </a:r>
            <a:r>
              <a:rPr lang="zh-CN" altLang="en-US" dirty="0">
                <a:solidFill>
                  <a:srgbClr val="FF0000"/>
                </a:solidFill>
              </a:rPr>
              <a:t>恒星有效得参率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39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研究方法</a:t>
            </a:r>
            <a:endParaRPr lang="zh-CN" altLang="en-US" b="1" dirty="0"/>
          </a:p>
        </p:txBody>
      </p:sp>
      <p:pic>
        <p:nvPicPr>
          <p:cNvPr id="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27" y="2936629"/>
            <a:ext cx="2576946" cy="184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16" y="2938540"/>
            <a:ext cx="2541051" cy="184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430" y="2913771"/>
            <a:ext cx="2539539" cy="18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755319" y="4872475"/>
            <a:ext cx="1765325" cy="45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411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</a:t>
            </a:r>
            <a:r>
              <a:rPr lang="en-US" altLang="zh-CN" sz="1350" b="1" dirty="0">
                <a:ea typeface="宋体" panose="02010600030101010101" pitchFamily="2" charset="-122"/>
              </a:rPr>
              <a:t>LAMOST</a:t>
            </a:r>
            <a:r>
              <a:rPr lang="zh-CN" altLang="en-US" sz="1350" b="1" dirty="0">
                <a:ea typeface="宋体" panose="02010600030101010101" pitchFamily="2" charset="-122"/>
              </a:rPr>
              <a:t>有恒星参数的数密度分布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8650" y="1640895"/>
            <a:ext cx="8317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zh-CN" altLang="en-US" sz="2800" dirty="0"/>
              <a:t>样本在</a:t>
            </a:r>
            <a:r>
              <a:rPr lang="zh-CN" altLang="en-US" sz="2800" dirty="0">
                <a:solidFill>
                  <a:srgbClr val="FF0000"/>
                </a:solidFill>
              </a:rPr>
              <a:t>颜色</a:t>
            </a:r>
            <a:r>
              <a:rPr lang="en-US" altLang="zh-CN" sz="2800" dirty="0">
                <a:solidFill>
                  <a:srgbClr val="FF0000"/>
                </a:solidFill>
              </a:rPr>
              <a:t>g-r</a:t>
            </a:r>
            <a:r>
              <a:rPr lang="zh-CN" altLang="en-US" sz="2800" dirty="0"/>
              <a:t>和</a:t>
            </a:r>
            <a:r>
              <a:rPr lang="zh-CN" altLang="en-US" sz="2800" dirty="0">
                <a:solidFill>
                  <a:srgbClr val="FF0000"/>
                </a:solidFill>
              </a:rPr>
              <a:t>星等</a:t>
            </a:r>
            <a:r>
              <a:rPr lang="en-US" altLang="zh-CN" sz="2800" dirty="0">
                <a:solidFill>
                  <a:srgbClr val="FF0000"/>
                </a:solidFill>
              </a:rPr>
              <a:t>r</a:t>
            </a:r>
            <a:r>
              <a:rPr lang="zh-CN" altLang="en-US" sz="2800" dirty="0"/>
              <a:t>两维空间上的数密度分布，以反银心方向为例</a:t>
            </a:r>
            <a:r>
              <a:rPr lang="zh-CN" altLang="en-US" sz="2100" dirty="0"/>
              <a:t>：</a:t>
            </a:r>
            <a:endParaRPr lang="zh-CN" altLang="en-US" sz="21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01409" y="4874897"/>
            <a:ext cx="1846464" cy="45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411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</a:t>
            </a:r>
            <a:r>
              <a:rPr lang="en-US" altLang="zh-CN" sz="1350" b="1" dirty="0">
                <a:ea typeface="宋体" panose="02010600030101010101" pitchFamily="2" charset="-122"/>
              </a:rPr>
              <a:t>LAMOST</a:t>
            </a:r>
            <a:r>
              <a:rPr lang="zh-CN" altLang="en-US" sz="1350" b="1" dirty="0">
                <a:ea typeface="宋体" panose="02010600030101010101" pitchFamily="2" charset="-122"/>
              </a:rPr>
              <a:t>有恒星光谱的数密度分布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281486" y="4961898"/>
            <a:ext cx="2233864" cy="20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411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</a:t>
            </a:r>
            <a:r>
              <a:rPr lang="en-US" altLang="zh-CN" sz="1350" b="1" dirty="0">
                <a:ea typeface="宋体" panose="02010600030101010101" pitchFamily="2" charset="-122"/>
              </a:rPr>
              <a:t>PS1</a:t>
            </a:r>
            <a:r>
              <a:rPr lang="zh-CN" altLang="en-US" sz="1350" b="1" dirty="0">
                <a:ea typeface="宋体" panose="02010600030101010101" pitchFamily="2" charset="-122"/>
              </a:rPr>
              <a:t>的数密度分布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781395" y="5745361"/>
            <a:ext cx="7803573" cy="59413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950" dirty="0"/>
              <a:t>LAMOST DR3</a:t>
            </a:r>
            <a:r>
              <a:rPr lang="zh-CN" altLang="en-US" sz="1950" dirty="0"/>
              <a:t>光谱巡天不完备</a:t>
            </a:r>
            <a:r>
              <a:rPr lang="zh-CN" altLang="en-US" sz="1950" dirty="0"/>
              <a:t>，且在</a:t>
            </a:r>
            <a:r>
              <a:rPr lang="zh-CN" altLang="en-US" sz="1950" dirty="0">
                <a:solidFill>
                  <a:srgbClr val="FF0000"/>
                </a:solidFill>
              </a:rPr>
              <a:t>颜色</a:t>
            </a:r>
            <a:r>
              <a:rPr lang="en-US" altLang="zh-CN" sz="1950" dirty="0">
                <a:solidFill>
                  <a:srgbClr val="FF0000"/>
                </a:solidFill>
              </a:rPr>
              <a:t>g-r</a:t>
            </a:r>
            <a:r>
              <a:rPr lang="zh-CN" altLang="en-US" sz="1950" dirty="0">
                <a:solidFill>
                  <a:srgbClr val="FF0000"/>
                </a:solidFill>
              </a:rPr>
              <a:t>和星等</a:t>
            </a:r>
            <a:r>
              <a:rPr lang="en-US" altLang="zh-CN" sz="1950" dirty="0">
                <a:solidFill>
                  <a:srgbClr val="FF0000"/>
                </a:solidFill>
              </a:rPr>
              <a:t>r</a:t>
            </a:r>
            <a:r>
              <a:rPr lang="zh-CN" altLang="en-US" sz="1950" dirty="0"/>
              <a:t>两维空间上</a:t>
            </a:r>
            <a:r>
              <a:rPr lang="zh-CN" altLang="en-US" sz="1950" dirty="0">
                <a:solidFill>
                  <a:srgbClr val="FF0000"/>
                </a:solidFill>
              </a:rPr>
              <a:t>有偏</a:t>
            </a:r>
            <a:r>
              <a:rPr lang="zh-CN" altLang="en-US" sz="1950" dirty="0"/>
              <a:t>，有恒星光谱的</a:t>
            </a:r>
            <a:r>
              <a:rPr lang="zh-CN" altLang="en-US" sz="1950" dirty="0">
                <a:solidFill>
                  <a:srgbClr val="FF0000"/>
                </a:solidFill>
              </a:rPr>
              <a:t>有效采样率</a:t>
            </a:r>
            <a:r>
              <a:rPr lang="zh-CN" altLang="en-US" sz="1950" dirty="0"/>
              <a:t>和有恒星参数的</a:t>
            </a:r>
            <a:r>
              <a:rPr lang="zh-CN" altLang="en-US" sz="1950" dirty="0">
                <a:solidFill>
                  <a:srgbClr val="FF0000"/>
                </a:solidFill>
              </a:rPr>
              <a:t>有效得参</a:t>
            </a:r>
            <a:r>
              <a:rPr lang="zh-CN" altLang="en-US" sz="1950" dirty="0">
                <a:solidFill>
                  <a:srgbClr val="FF0000"/>
                </a:solidFill>
              </a:rPr>
              <a:t>率</a:t>
            </a:r>
            <a:r>
              <a:rPr lang="zh-CN" altLang="en-US" sz="1950" dirty="0"/>
              <a:t>会</a:t>
            </a:r>
            <a:r>
              <a:rPr lang="zh-CN" altLang="en-US" sz="1950" dirty="0"/>
              <a:t>不同</a:t>
            </a:r>
            <a:r>
              <a:rPr lang="zh-CN" altLang="en-US" sz="2325" dirty="0"/>
              <a:t>。</a:t>
            </a:r>
            <a:endParaRPr lang="en-US" altLang="zh-CN" sz="2325" dirty="0"/>
          </a:p>
          <a:p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22845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结果一：有效采样率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790747" y="4504200"/>
            <a:ext cx="2272904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</a:t>
            </a:r>
            <a:r>
              <a:rPr lang="zh-CN" altLang="en-US" sz="1350" b="1" dirty="0">
                <a:ea typeface="宋体" panose="02010600030101010101" pitchFamily="2" charset="-122"/>
              </a:rPr>
              <a:t>的有效采样率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435548" y="4514450"/>
            <a:ext cx="2272904" cy="221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非反银心方向的有效采样率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6" y="2420574"/>
            <a:ext cx="2554172" cy="18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52" y="2420574"/>
            <a:ext cx="2533136" cy="188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内容占位符 2"/>
          <p:cNvSpPr txBox="1">
            <a:spLocks/>
          </p:cNvSpPr>
          <p:nvPr/>
        </p:nvSpPr>
        <p:spPr>
          <a:xfrm>
            <a:off x="5808204" y="2226469"/>
            <a:ext cx="2821446" cy="33778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反银心方向和非反银心方向上恒星的有效采样率不同，</a:t>
            </a:r>
            <a:r>
              <a:rPr lang="zh-CN" altLang="en-US" sz="1800" dirty="0">
                <a:solidFill>
                  <a:srgbClr val="FF0000"/>
                </a:solidFill>
              </a:rPr>
              <a:t>反银心有较高的有效采样率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1800" dirty="0"/>
              <a:t>反银心方向</a:t>
            </a:r>
            <a:r>
              <a:rPr lang="zh-CN" altLang="en-US" sz="1800" dirty="0">
                <a:solidFill>
                  <a:srgbClr val="FF0000"/>
                </a:solidFill>
              </a:rPr>
              <a:t>颜色</a:t>
            </a:r>
            <a:r>
              <a:rPr lang="en-US" altLang="zh-CN" sz="1800" dirty="0">
                <a:solidFill>
                  <a:srgbClr val="FF0000"/>
                </a:solidFill>
              </a:rPr>
              <a:t>g-r</a:t>
            </a:r>
            <a:r>
              <a:rPr lang="zh-CN" altLang="en-US" sz="1800" dirty="0">
                <a:solidFill>
                  <a:srgbClr val="FF0000"/>
                </a:solidFill>
              </a:rPr>
              <a:t>偏红和偏蓝的源</a:t>
            </a:r>
            <a:r>
              <a:rPr lang="zh-CN" altLang="en-US" sz="1800" dirty="0">
                <a:solidFill>
                  <a:srgbClr val="FF0000"/>
                </a:solidFill>
              </a:rPr>
              <a:t>和</a:t>
            </a:r>
            <a:r>
              <a:rPr lang="zh-CN" altLang="en-US" sz="1800" dirty="0">
                <a:solidFill>
                  <a:srgbClr val="FF0000"/>
                </a:solidFill>
              </a:rPr>
              <a:t>星等</a:t>
            </a:r>
            <a:r>
              <a:rPr lang="en-US" altLang="zh-CN" sz="1800" dirty="0">
                <a:solidFill>
                  <a:srgbClr val="FF0000"/>
                </a:solidFill>
              </a:rPr>
              <a:t>r</a:t>
            </a:r>
            <a:r>
              <a:rPr lang="zh-CN" altLang="en-US" sz="1800" dirty="0">
                <a:solidFill>
                  <a:srgbClr val="FF0000"/>
                </a:solidFill>
              </a:rPr>
              <a:t>上较亮</a:t>
            </a:r>
            <a:r>
              <a:rPr lang="zh-CN" altLang="en-US" sz="1800" dirty="0"/>
              <a:t>的恒星有较高的有效采样率。</a:t>
            </a:r>
            <a:endParaRPr lang="en-US" altLang="zh-CN" sz="1800" dirty="0"/>
          </a:p>
          <a:p>
            <a:r>
              <a:rPr lang="zh-CN" altLang="en-US" sz="1800" dirty="0"/>
              <a:t>非反银心方向，</a:t>
            </a:r>
            <a:r>
              <a:rPr lang="zh-CN" altLang="en-US" sz="1800" dirty="0">
                <a:solidFill>
                  <a:srgbClr val="FF0000"/>
                </a:solidFill>
              </a:rPr>
              <a:t>偏蓝的和较亮</a:t>
            </a:r>
            <a:r>
              <a:rPr lang="zh-CN" altLang="en-US" sz="1800" dirty="0"/>
              <a:t>的恒星有更高的有效采样率。</a:t>
            </a:r>
            <a:endParaRPr lang="en-US" altLang="zh-CN" sz="1800" dirty="0"/>
          </a:p>
        </p:txBody>
      </p:sp>
    </p:spTree>
    <p:extLst>
      <p:ext uri="{BB962C8B-B14F-4D97-AF65-F5344CB8AC3E}">
        <p14:creationId xmlns:p14="http://schemas.microsoft.com/office/powerpoint/2010/main" val="149436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结果二：恒星有效得参率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12654" y="4878835"/>
            <a:ext cx="2702696" cy="611138"/>
          </a:xfrm>
        </p:spPr>
        <p:txBody>
          <a:bodyPr/>
          <a:lstStyle/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4" y="2274782"/>
            <a:ext cx="2525446" cy="186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29170" y="4359399"/>
            <a:ext cx="2272904" cy="16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反银心方向的</a:t>
            </a:r>
            <a:r>
              <a:rPr lang="zh-CN" altLang="en-US" sz="1350" b="1" dirty="0">
                <a:ea typeface="宋体" panose="02010600030101010101" pitchFamily="2" charset="-122"/>
              </a:rPr>
              <a:t>恒星有效得参率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29" y="2274782"/>
            <a:ext cx="2505833" cy="185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037729" y="4359399"/>
            <a:ext cx="2506287" cy="29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非反银心方向的恒星有效得参率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5679672" y="2340405"/>
            <a:ext cx="3354185" cy="239963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/>
              <a:t>反银心方向与非反银心方向有不同的恒星有效得参率，</a:t>
            </a:r>
            <a:r>
              <a:rPr lang="zh-CN" altLang="en-US" sz="1800" dirty="0">
                <a:solidFill>
                  <a:srgbClr val="FF0000"/>
                </a:solidFill>
              </a:rPr>
              <a:t>反银心方向有较高的恒星有效得参率</a:t>
            </a:r>
            <a:r>
              <a:rPr lang="zh-CN" altLang="en-US" sz="1800" dirty="0"/>
              <a:t>。</a:t>
            </a:r>
            <a:endParaRPr lang="en-US" altLang="zh-CN" sz="1800" dirty="0"/>
          </a:p>
          <a:p>
            <a:r>
              <a:rPr lang="zh-CN" altLang="en-US" sz="1800" dirty="0"/>
              <a:t>恒星的有效采样率和恒星得参率均有着复杂的结构，更加说明了进行</a:t>
            </a:r>
            <a:r>
              <a:rPr lang="zh-CN" altLang="en-US" sz="1800" dirty="0">
                <a:solidFill>
                  <a:srgbClr val="FF0000"/>
                </a:solidFill>
              </a:rPr>
              <a:t>无偏改正的重要性</a:t>
            </a:r>
            <a:r>
              <a:rPr lang="zh-CN" altLang="en-US" sz="1800" dirty="0"/>
              <a:t>。</a:t>
            </a:r>
            <a:endParaRPr lang="en-US" altLang="zh-CN" sz="18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628650" y="5454141"/>
            <a:ext cx="8109752" cy="34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>
              <a:buClrTx/>
            </a:pPr>
            <a:r>
              <a:rPr lang="zh-CN" altLang="en-US" sz="1800" dirty="0"/>
              <a:t>我们将给出一个</a:t>
            </a:r>
            <a:r>
              <a:rPr lang="zh-CN" altLang="en-US" sz="1800" dirty="0">
                <a:solidFill>
                  <a:srgbClr val="FF0000"/>
                </a:solidFill>
              </a:rPr>
              <a:t>基于</a:t>
            </a:r>
            <a:r>
              <a:rPr lang="en-US" altLang="zh-CN" sz="1800" dirty="0">
                <a:solidFill>
                  <a:srgbClr val="FF0000"/>
                </a:solidFill>
              </a:rPr>
              <a:t>CMD</a:t>
            </a:r>
            <a:r>
              <a:rPr lang="en-US" altLang="zh-CN" sz="1800" dirty="0"/>
              <a:t>(</a:t>
            </a:r>
            <a:r>
              <a:rPr lang="zh-CN" altLang="en-US" sz="1800" dirty="0"/>
              <a:t>颜色</a:t>
            </a:r>
            <a:r>
              <a:rPr lang="en-US" altLang="zh-CN" sz="1800" dirty="0"/>
              <a:t>g-r</a:t>
            </a:r>
            <a:r>
              <a:rPr lang="zh-CN" altLang="en-US" sz="1800" dirty="0"/>
              <a:t>和星等</a:t>
            </a:r>
            <a:r>
              <a:rPr lang="en-US" altLang="zh-CN" sz="1800" dirty="0"/>
              <a:t>r)</a:t>
            </a:r>
            <a:r>
              <a:rPr lang="zh-CN" altLang="en-US" sz="1800" dirty="0"/>
              <a:t>两维空间上</a:t>
            </a:r>
            <a:r>
              <a:rPr lang="zh-CN" altLang="en-US" sz="1800" dirty="0">
                <a:solidFill>
                  <a:srgbClr val="FF0000"/>
                </a:solidFill>
              </a:rPr>
              <a:t>改正因子的</a:t>
            </a:r>
            <a:r>
              <a:rPr lang="zh-CN" altLang="en-US" sz="1800" dirty="0">
                <a:solidFill>
                  <a:srgbClr val="FF0000"/>
                </a:solidFill>
              </a:rPr>
              <a:t>表</a:t>
            </a:r>
            <a:r>
              <a:rPr lang="zh-CN" altLang="en-US" sz="1800" dirty="0">
                <a:solidFill>
                  <a:srgbClr val="FF0000"/>
                </a:solidFill>
              </a:rPr>
              <a:t>。</a:t>
            </a:r>
            <a:endParaRPr lang="en-US" altLang="zh-CN" sz="18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68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结果三：选择效应对金属丰度分布函数（</a:t>
            </a:r>
            <a:r>
              <a:rPr lang="en-US" altLang="zh-CN" b="1" dirty="0" smtClean="0"/>
              <a:t>MDF</a:t>
            </a:r>
            <a:r>
              <a:rPr lang="zh-CN" altLang="en-US" b="1" dirty="0" smtClean="0"/>
              <a:t>）的影响</a:t>
            </a:r>
            <a:endParaRPr lang="zh-CN" altLang="en-US" b="1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04" y="2361886"/>
            <a:ext cx="2948940" cy="20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36577" y="4372007"/>
            <a:ext cx="210621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53492" y="4459496"/>
            <a:ext cx="210621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反银心方向</a:t>
            </a:r>
            <a:r>
              <a:rPr lang="zh-CN" altLang="en-US" sz="1350" b="1" dirty="0">
                <a:ea typeface="宋体" panose="02010600030101010101" pitchFamily="2" charset="-122"/>
              </a:rPr>
              <a:t>的</a:t>
            </a:r>
            <a:r>
              <a:rPr lang="en-US" altLang="zh-CN" sz="1350" b="1" dirty="0">
                <a:ea typeface="宋体" panose="02010600030101010101" pitchFamily="2" charset="-122"/>
              </a:rPr>
              <a:t>MDF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064925" y="4474390"/>
            <a:ext cx="1751908" cy="156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b="1" dirty="0">
                <a:ea typeface="宋体" panose="02010600030101010101" pitchFamily="2" charset="-122"/>
              </a:rPr>
              <a:t>非反银心方向的</a:t>
            </a:r>
            <a:r>
              <a:rPr lang="en-US" altLang="zh-CN" sz="1350" b="1" dirty="0">
                <a:ea typeface="宋体" panose="02010600030101010101" pitchFamily="2" charset="-122"/>
              </a:rPr>
              <a:t>MDF</a:t>
            </a:r>
            <a:endParaRPr lang="en-US" altLang="zh-CN" sz="1350" b="1" dirty="0">
              <a:ea typeface="宋体" panose="02010600030101010101" pitchFamily="2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7" y="2368412"/>
            <a:ext cx="2921546" cy="1997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026779" y="4929680"/>
            <a:ext cx="4465856" cy="4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8090" rIns="0" bIns="0"/>
          <a:lstStyle>
            <a:lvl1pPr>
              <a:lnSpc>
                <a:spcPct val="94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1pPr>
            <a:lvl2pPr>
              <a:lnSpc>
                <a:spcPct val="94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2pPr>
            <a:lvl3pPr>
              <a:lnSpc>
                <a:spcPct val="94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3pPr>
            <a:lvl4pPr>
              <a:lnSpc>
                <a:spcPct val="94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4pPr>
            <a:lvl5pPr>
              <a:lnSpc>
                <a:spcPct val="94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/>
                <a:cs typeface="Droid Sans Fallback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CN" altLang="en-US" sz="1350" dirty="0">
                <a:ea typeface="宋体" panose="02010600030101010101" pitchFamily="2" charset="-122"/>
              </a:rPr>
              <a:t>图中，黑色表示无偏改正前的金属丰度分布函数（</a:t>
            </a:r>
            <a:r>
              <a:rPr lang="en-US" altLang="zh-CN" sz="1350" dirty="0">
                <a:ea typeface="宋体" panose="02010600030101010101" pitchFamily="2" charset="-122"/>
              </a:rPr>
              <a:t>MDF</a:t>
            </a:r>
            <a:r>
              <a:rPr lang="zh-CN" altLang="en-US" sz="1350" dirty="0">
                <a:ea typeface="宋体" panose="02010600030101010101" pitchFamily="2" charset="-122"/>
              </a:rPr>
              <a:t>），红色表示无偏改正后的金属丰度分布函数（</a:t>
            </a:r>
            <a:r>
              <a:rPr lang="en-US" altLang="zh-CN" sz="1350" dirty="0">
                <a:ea typeface="宋体" panose="02010600030101010101" pitchFamily="2" charset="-122"/>
              </a:rPr>
              <a:t>MDF</a:t>
            </a:r>
            <a:r>
              <a:rPr lang="zh-CN" altLang="en-US" sz="1350" dirty="0">
                <a:ea typeface="宋体" panose="02010600030101010101" pitchFamily="2" charset="-122"/>
              </a:rPr>
              <a:t>）。</a:t>
            </a:r>
            <a:endParaRPr lang="en-US" altLang="zh-CN" sz="1350" dirty="0">
              <a:ea typeface="宋体" panose="02010600030101010101" pitchFamily="2" charset="-122"/>
            </a:endParaRPr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203588" y="2428336"/>
            <a:ext cx="2821446" cy="2683537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325" dirty="0"/>
              <a:t>基于</a:t>
            </a:r>
            <a:r>
              <a:rPr lang="en-US" altLang="zh-CN" sz="2325" dirty="0"/>
              <a:t>CMD</a:t>
            </a:r>
            <a:r>
              <a:rPr lang="zh-CN" altLang="en-US" sz="2325" dirty="0"/>
              <a:t>的选择效应改正后，反银心方向和非反银心方向上恒星的金属丰度</a:t>
            </a:r>
            <a:r>
              <a:rPr lang="zh-CN" altLang="en-US" sz="2325" dirty="0"/>
              <a:t>分布函数</a:t>
            </a:r>
            <a:r>
              <a:rPr lang="en-US" altLang="zh-CN" sz="2325" dirty="0"/>
              <a:t>(</a:t>
            </a:r>
            <a:r>
              <a:rPr lang="en-US" altLang="zh-CN" sz="2325" dirty="0">
                <a:solidFill>
                  <a:srgbClr val="FF0000"/>
                </a:solidFill>
              </a:rPr>
              <a:t>MDF</a:t>
            </a:r>
            <a:r>
              <a:rPr lang="en-US" altLang="zh-CN" sz="2325" dirty="0"/>
              <a:t>)</a:t>
            </a:r>
            <a:r>
              <a:rPr lang="zh-CN" altLang="en-US" sz="2325" dirty="0"/>
              <a:t>均</a:t>
            </a:r>
            <a:r>
              <a:rPr lang="zh-CN" altLang="en-US" sz="2325" dirty="0"/>
              <a:t>表现出</a:t>
            </a:r>
            <a:r>
              <a:rPr lang="zh-CN" altLang="en-US" sz="2325" dirty="0">
                <a:solidFill>
                  <a:srgbClr val="FF0000"/>
                </a:solidFill>
              </a:rPr>
              <a:t>富</a:t>
            </a:r>
            <a:r>
              <a:rPr lang="zh-CN" altLang="en-US" sz="2325" dirty="0"/>
              <a:t>金属的比例</a:t>
            </a:r>
            <a:r>
              <a:rPr lang="zh-CN" altLang="en-US" sz="2325" dirty="0">
                <a:solidFill>
                  <a:srgbClr val="FF0000"/>
                </a:solidFill>
              </a:rPr>
              <a:t>减少</a:t>
            </a:r>
            <a:r>
              <a:rPr lang="zh-CN" altLang="en-US" sz="2325" dirty="0"/>
              <a:t>，</a:t>
            </a:r>
            <a:r>
              <a:rPr lang="zh-CN" altLang="en-US" sz="2325" dirty="0">
                <a:solidFill>
                  <a:srgbClr val="FF0000"/>
                </a:solidFill>
              </a:rPr>
              <a:t>贫</a:t>
            </a:r>
            <a:r>
              <a:rPr lang="zh-CN" altLang="en-US" sz="2325" dirty="0"/>
              <a:t>金属的比例</a:t>
            </a:r>
            <a:r>
              <a:rPr lang="zh-CN" altLang="en-US" sz="2325" dirty="0">
                <a:solidFill>
                  <a:srgbClr val="FF0000"/>
                </a:solidFill>
              </a:rPr>
              <a:t>增加</a:t>
            </a:r>
            <a:r>
              <a:rPr lang="zh-CN" altLang="en-US" sz="2325" dirty="0"/>
              <a:t>的现象。</a:t>
            </a:r>
            <a:endParaRPr lang="en-US" altLang="zh-CN" sz="2325" dirty="0"/>
          </a:p>
          <a:p>
            <a:pPr>
              <a:lnSpc>
                <a:spcPct val="110000"/>
              </a:lnSpc>
            </a:pPr>
            <a:r>
              <a:rPr lang="en-US" altLang="zh-CN" sz="2325" dirty="0"/>
              <a:t>LAMOST DR3</a:t>
            </a:r>
            <a:r>
              <a:rPr lang="zh-CN" altLang="en-US" sz="2325" dirty="0"/>
              <a:t>样本</a:t>
            </a:r>
            <a:r>
              <a:rPr lang="zh-CN" altLang="en-US" sz="2325" dirty="0">
                <a:solidFill>
                  <a:srgbClr val="FF0000"/>
                </a:solidFill>
              </a:rPr>
              <a:t>有偏</a:t>
            </a:r>
            <a:r>
              <a:rPr lang="zh-CN" altLang="en-US" sz="2325" dirty="0"/>
              <a:t>，进行统计研究工作时，进行</a:t>
            </a:r>
            <a:r>
              <a:rPr lang="zh-CN" altLang="en-US" sz="2325" dirty="0">
                <a:solidFill>
                  <a:srgbClr val="FF0000"/>
                </a:solidFill>
              </a:rPr>
              <a:t>无偏改正</a:t>
            </a:r>
            <a:r>
              <a:rPr lang="zh-CN" altLang="en-US" sz="2325" dirty="0"/>
              <a:t>很重要。</a:t>
            </a:r>
            <a:endParaRPr lang="en-US" altLang="zh-CN" sz="2325" dirty="0"/>
          </a:p>
          <a:p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9851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1646</TotalTime>
  <Words>884</Words>
  <Application>Microsoft Office PowerPoint</Application>
  <PresentationFormat>全屏显示(4:3)</PresentationFormat>
  <Paragraphs>65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Droid Sans Fallback</vt:lpstr>
      <vt:lpstr>宋体</vt:lpstr>
      <vt:lpstr>Arial</vt:lpstr>
      <vt:lpstr>Calibri</vt:lpstr>
      <vt:lpstr>Calibri Light</vt:lpstr>
      <vt:lpstr>Times New Roman</vt:lpstr>
      <vt:lpstr>Office 主题</vt:lpstr>
      <vt:lpstr>LAMOST DR3数据分析： 基于CMD的选择效应改正</vt:lpstr>
      <vt:lpstr>提纲</vt:lpstr>
      <vt:lpstr>研究目的</vt:lpstr>
      <vt:lpstr>研究方法</vt:lpstr>
      <vt:lpstr>研究方法</vt:lpstr>
      <vt:lpstr>研究方法</vt:lpstr>
      <vt:lpstr>结果一：有效采样率</vt:lpstr>
      <vt:lpstr>结果二：恒星有效得参率</vt:lpstr>
      <vt:lpstr>结果三：选择效应对金属丰度分布函数（MDF）的影响</vt:lpstr>
      <vt:lpstr>总结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LAMOST DR3数据分析：基于CMD的选择效应改正</dc:title>
  <dc:creator>shuhui zhang</dc:creator>
  <cp:lastModifiedBy>shuhui zhang</cp:lastModifiedBy>
  <cp:revision>90</cp:revision>
  <dcterms:created xsi:type="dcterms:W3CDTF">2017-02-14T13:28:04Z</dcterms:created>
  <dcterms:modified xsi:type="dcterms:W3CDTF">2017-02-17T16:17:12Z</dcterms:modified>
</cp:coreProperties>
</file>