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60" r:id="rId6"/>
    <p:sldId id="259" r:id="rId7"/>
    <p:sldId id="267" r:id="rId8"/>
    <p:sldId id="265" r:id="rId9"/>
    <p:sldId id="261" r:id="rId10"/>
    <p:sldId id="262" r:id="rId11"/>
    <p:sldId id="263" r:id="rId12"/>
    <p:sldId id="268" r:id="rId13"/>
    <p:sldId id="264" r:id="rId14"/>
    <p:sldId id="266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46" autoAdjust="0"/>
    <p:restoredTop sz="94660"/>
  </p:normalViewPr>
  <p:slideViewPr>
    <p:cSldViewPr>
      <p:cViewPr>
        <p:scale>
          <a:sx n="70" d="100"/>
          <a:sy n="70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726F-740B-4386-822A-129B7FBCE0A5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1D62-B01E-4727-A44C-C334249759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3AC5-0A0F-4B8B-B499-8E28CF8420B2}" type="datetimeFigureOut">
              <a:rPr lang="zh-CN" altLang="en-US" smtClean="0"/>
              <a:pPr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0F0CC-D50D-45D7-B4EE-10081C9F66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	LAMOST-</a:t>
            </a:r>
            <a:r>
              <a:rPr lang="en-US" altLang="zh-CN" dirty="0" err="1" smtClean="0"/>
              <a:t>Kepler</a:t>
            </a:r>
            <a:r>
              <a:rPr lang="zh-CN" altLang="en-US" dirty="0" smtClean="0"/>
              <a:t>天区及</a:t>
            </a:r>
            <a:r>
              <a:rPr lang="en-US" altLang="zh-CN" dirty="0" smtClean="0"/>
              <a:t>LAMOST-K2</a:t>
            </a:r>
            <a:r>
              <a:rPr lang="zh-CN" altLang="en-US" dirty="0" smtClean="0"/>
              <a:t>天区的观测及数据情况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北京师范大学</a:t>
            </a:r>
            <a:endParaRPr lang="en-US" altLang="zh-CN" dirty="0" smtClean="0"/>
          </a:p>
          <a:p>
            <a:r>
              <a:rPr lang="zh-CN" altLang="en-US" dirty="0" smtClean="0"/>
              <a:t>张汝媛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信噪比统计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g &gt;30  68462  &gt;50  47602;  </a:t>
            </a:r>
            <a:r>
              <a:rPr lang="en-US" altLang="zh-CN" sz="1800" dirty="0" err="1" smtClean="0"/>
              <a:t>i</a:t>
            </a:r>
            <a:r>
              <a:rPr lang="en-US" altLang="zh-CN" sz="1800" dirty="0" smtClean="0"/>
              <a:t>&gt;20  91164  &gt;50   72276</a:t>
            </a:r>
            <a:endParaRPr lang="zh-CN" altLang="en-US" sz="1800" dirty="0"/>
          </a:p>
        </p:txBody>
      </p:sp>
      <p:pic>
        <p:nvPicPr>
          <p:cNvPr id="4" name="图片 3" descr="K2sn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58" y="2000240"/>
            <a:ext cx="3116442" cy="1856117"/>
          </a:xfrm>
          <a:prstGeom prst="rect">
            <a:avLst/>
          </a:prstGeom>
        </p:spPr>
      </p:pic>
      <p:pic>
        <p:nvPicPr>
          <p:cNvPr id="5" name="图片 4" descr="K2sn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3109962" cy="1852257"/>
          </a:xfrm>
          <a:prstGeom prst="rect">
            <a:avLst/>
          </a:prstGeom>
        </p:spPr>
      </p:pic>
      <p:pic>
        <p:nvPicPr>
          <p:cNvPr id="6" name="图片 5" descr="sn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000240"/>
            <a:ext cx="3181336" cy="1894766"/>
          </a:xfrm>
          <a:prstGeom prst="rect">
            <a:avLst/>
          </a:prstGeom>
        </p:spPr>
      </p:pic>
      <p:pic>
        <p:nvPicPr>
          <p:cNvPr id="7" name="图片 6" descr="SN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143380"/>
            <a:ext cx="3714744" cy="2212458"/>
          </a:xfrm>
          <a:prstGeom prst="rect">
            <a:avLst/>
          </a:prstGeom>
        </p:spPr>
      </p:pic>
      <p:pic>
        <p:nvPicPr>
          <p:cNvPr id="8" name="图片 7" descr="snr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4143380"/>
            <a:ext cx="3658471" cy="217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恒星参数的统计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ea typeface="+mj-ea"/>
              </a:rPr>
              <a:t>[Fe/H]&lt;-1dex 2061 &lt;-</a:t>
            </a:r>
            <a:r>
              <a:rPr lang="en-US" altLang="zh-CN" sz="1800" dirty="0" smtClean="0">
                <a:ea typeface="+mj-ea"/>
              </a:rPr>
              <a:t>2dex 138</a:t>
            </a:r>
            <a:r>
              <a:rPr lang="zh-CN" altLang="en-US" sz="1800" dirty="0" smtClean="0">
                <a:ea typeface="+mj-ea"/>
              </a:rPr>
              <a:t>；</a:t>
            </a:r>
            <a:r>
              <a:rPr lang="en-US" altLang="zh-CN" sz="1800" dirty="0" smtClean="0">
                <a:ea typeface="+mj-ea"/>
              </a:rPr>
              <a:t> </a:t>
            </a:r>
            <a:r>
              <a:rPr lang="en-US" altLang="zh-CN" sz="1800" dirty="0" err="1" smtClean="0">
                <a:ea typeface="+mj-ea"/>
              </a:rPr>
              <a:t>Vr</a:t>
            </a:r>
            <a:r>
              <a:rPr lang="en-US" altLang="zh-CN" sz="1800" dirty="0" smtClean="0">
                <a:ea typeface="+mj-ea"/>
              </a:rPr>
              <a:t>&lt;-300km/s 17 </a:t>
            </a:r>
            <a:r>
              <a:rPr lang="en-US" altLang="zh-CN" sz="1800" dirty="0" err="1" smtClean="0">
                <a:ea typeface="+mj-ea"/>
              </a:rPr>
              <a:t>Vr</a:t>
            </a:r>
            <a:r>
              <a:rPr lang="en-US" altLang="zh-CN" sz="1800" dirty="0" smtClean="0">
                <a:ea typeface="+mj-ea"/>
              </a:rPr>
              <a:t>&gt;300km/s 48</a:t>
            </a:r>
            <a:endParaRPr lang="zh-CN" altLang="en-US" sz="1800" dirty="0">
              <a:ea typeface="+mj-ea"/>
            </a:endParaRPr>
          </a:p>
        </p:txBody>
      </p:sp>
      <p:pic>
        <p:nvPicPr>
          <p:cNvPr id="4" name="图片 3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3752904" cy="2262781"/>
          </a:xfrm>
          <a:prstGeom prst="rect">
            <a:avLst/>
          </a:prstGeom>
        </p:spPr>
      </p:pic>
      <p:pic>
        <p:nvPicPr>
          <p:cNvPr id="5" name="图片 4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3902473" cy="2381657"/>
          </a:xfrm>
          <a:prstGeom prst="rect">
            <a:avLst/>
          </a:prstGeom>
        </p:spPr>
      </p:pic>
      <p:pic>
        <p:nvPicPr>
          <p:cNvPr id="6" name="图片 5" descr="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2049"/>
            <a:ext cx="3811198" cy="2325951"/>
          </a:xfrm>
          <a:prstGeom prst="rect">
            <a:avLst/>
          </a:prstGeom>
        </p:spPr>
      </p:pic>
      <p:pic>
        <p:nvPicPr>
          <p:cNvPr id="7" name="图片 6" descr="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519474"/>
            <a:ext cx="3786181" cy="23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Log g </a:t>
            </a:r>
            <a:r>
              <a:rPr lang="en-US" altLang="zh-CN" sz="3600" dirty="0" err="1" smtClean="0"/>
              <a:t>vs.Teff</a:t>
            </a:r>
            <a:endParaRPr lang="zh-CN" altLang="en-US" sz="3600" dirty="0"/>
          </a:p>
        </p:txBody>
      </p:sp>
      <p:pic>
        <p:nvPicPr>
          <p:cNvPr id="6" name="内容占位符 5" descr="N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7819532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LAMOST-K2</a:t>
            </a:r>
            <a:r>
              <a:rPr lang="zh-CN" altLang="en-US" sz="3600" dirty="0" smtClean="0"/>
              <a:t>  </a:t>
            </a:r>
            <a:r>
              <a:rPr lang="en-US" altLang="zh-CN" sz="3600" dirty="0" smtClean="0"/>
              <a:t>C1 </a:t>
            </a:r>
            <a:r>
              <a:rPr lang="zh-CN" altLang="en-US" sz="3600" dirty="0" smtClean="0"/>
              <a:t>巨星</a:t>
            </a:r>
            <a:r>
              <a:rPr lang="en-US" altLang="zh-CN" sz="3600" dirty="0" smtClean="0"/>
              <a:t>log g</a:t>
            </a:r>
            <a:r>
              <a:rPr lang="zh-CN" altLang="en-US" sz="3600" dirty="0" smtClean="0"/>
              <a:t>参数的校准</a:t>
            </a:r>
            <a:endParaRPr lang="zh-CN" altLang="en-US" sz="36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2400" dirty="0" smtClean="0"/>
              <a:t>独立于</a:t>
            </a:r>
            <a:r>
              <a:rPr lang="en-US" altLang="zh-CN" sz="2400" dirty="0" smtClean="0"/>
              <a:t>LAMOST-K2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log g                   APOGEE2-DR13</a:t>
            </a:r>
          </a:p>
          <a:p>
            <a:r>
              <a:rPr lang="zh-CN" altLang="en-US" sz="2400" dirty="0" smtClean="0"/>
              <a:t>数据选择：</a:t>
            </a:r>
            <a:r>
              <a:rPr lang="en-US" altLang="zh-CN" sz="2400" dirty="0" smtClean="0"/>
              <a:t>APOGEE</a:t>
            </a:r>
            <a:r>
              <a:rPr lang="zh-CN" altLang="en-US" sz="2400" dirty="0" smtClean="0"/>
              <a:t>：</a:t>
            </a:r>
            <a:r>
              <a:rPr lang="en-US" altLang="zh-CN" sz="2400" dirty="0" err="1" smtClean="0"/>
              <a:t>snr</a:t>
            </a:r>
            <a:r>
              <a:rPr lang="en-US" altLang="zh-CN" sz="2400" dirty="0" smtClean="0"/>
              <a:t>&gt;100  LAMOST: </a:t>
            </a:r>
            <a:r>
              <a:rPr lang="en-US" altLang="zh-CN" sz="2400" dirty="0" err="1" smtClean="0"/>
              <a:t>snri</a:t>
            </a:r>
            <a:r>
              <a:rPr lang="en-US" altLang="zh-CN" sz="2400" dirty="0" smtClean="0"/>
              <a:t>&gt;20</a:t>
            </a:r>
          </a:p>
          <a:p>
            <a:pPr>
              <a:buNone/>
            </a:pPr>
            <a:r>
              <a:rPr lang="en-US" altLang="zh-CN" sz="2400" dirty="0" smtClean="0"/>
              <a:t>      APOGEE-LAMOST:1011    </a:t>
            </a:r>
            <a:r>
              <a:rPr lang="zh-CN" altLang="en-US" sz="2400" dirty="0" smtClean="0"/>
              <a:t>巨星：</a:t>
            </a:r>
            <a:r>
              <a:rPr lang="en-US" altLang="zh-CN" sz="2400" dirty="0" smtClean="0"/>
              <a:t>590</a:t>
            </a:r>
          </a:p>
          <a:p>
            <a:pPr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None/>
            </a:pPr>
            <a:endParaRPr lang="zh-CN" altLang="en-US" sz="2400" dirty="0"/>
          </a:p>
        </p:txBody>
      </p:sp>
      <p:sp>
        <p:nvSpPr>
          <p:cNvPr id="7" name="右箭头 6"/>
          <p:cNvSpPr/>
          <p:nvPr/>
        </p:nvSpPr>
        <p:spPr>
          <a:xfrm>
            <a:off x="4357686" y="285749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LKcors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71942"/>
            <a:ext cx="8001024" cy="2314604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571736" y="1785926"/>
          <a:ext cx="3714776" cy="642942"/>
        </p:xfrm>
        <a:graphic>
          <a:graphicData uri="http://schemas.openxmlformats.org/presentationml/2006/ole">
            <p:oleObj spid="_x0000_s18435" name="公式" r:id="rId4" imgW="264132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LAMOST-K2 </a:t>
            </a:r>
            <a:r>
              <a:rPr lang="zh-CN" altLang="en-US" sz="3600" dirty="0" smtClean="0"/>
              <a:t>和</a:t>
            </a:r>
            <a:r>
              <a:rPr lang="en-US" altLang="zh-CN" sz="3600" dirty="0" smtClean="0"/>
              <a:t>APOGEE </a:t>
            </a:r>
            <a:r>
              <a:rPr lang="en-US" altLang="zh-CN" sz="3600" dirty="0" err="1" smtClean="0"/>
              <a:t>Teff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的比较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giant</a:t>
            </a:r>
            <a:endParaRPr lang="zh-CN" altLang="en-US" dirty="0"/>
          </a:p>
        </p:txBody>
      </p:sp>
      <p:pic>
        <p:nvPicPr>
          <p:cNvPr id="4" name="图片 3" descr="Te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3116"/>
            <a:ext cx="4305312" cy="2690820"/>
          </a:xfrm>
          <a:prstGeom prst="rect">
            <a:avLst/>
          </a:prstGeom>
        </p:spPr>
      </p:pic>
      <p:pic>
        <p:nvPicPr>
          <p:cNvPr id="7" name="图片 6" descr="NTsca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143116"/>
            <a:ext cx="3739953" cy="2557468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000364" y="5286388"/>
          <a:ext cx="3214710" cy="928694"/>
        </p:xfrm>
        <a:graphic>
          <a:graphicData uri="http://schemas.openxmlformats.org/presentationml/2006/ole">
            <p:oleObj spid="_x0000_s22530" name="公式" r:id="rId5" imgW="17143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	</a:t>
            </a:r>
            <a:r>
              <a:rPr lang="en-US" altLang="zh-CN" sz="4000" dirty="0" smtClean="0"/>
              <a:t>LAMOST-K2</a:t>
            </a:r>
            <a:r>
              <a:rPr lang="zh-CN" altLang="en-US" sz="4000" dirty="0" smtClean="0"/>
              <a:t>和</a:t>
            </a:r>
            <a:r>
              <a:rPr lang="en-US" altLang="zh-CN" sz="4000" dirty="0" smtClean="0"/>
              <a:t>APOGEE log g</a:t>
            </a:r>
            <a:r>
              <a:rPr lang="zh-CN" altLang="en-US" sz="4000" dirty="0" smtClean="0"/>
              <a:t>的比较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giant</a:t>
            </a:r>
            <a:endParaRPr lang="zh-CN" altLang="en-US" dirty="0"/>
          </a:p>
        </p:txBody>
      </p:sp>
      <p:pic>
        <p:nvPicPr>
          <p:cNvPr id="4" name="图片 3" descr="untitl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4357718" cy="2757247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00298" y="5429264"/>
          <a:ext cx="4500594" cy="714380"/>
        </p:xfrm>
        <a:graphic>
          <a:graphicData uri="http://schemas.openxmlformats.org/presentationml/2006/ole">
            <p:oleObj spid="_x0000_s23555" name="公式" r:id="rId4" imgW="2882880" imgH="431640" progId="Equation.3">
              <p:embed/>
            </p:oleObj>
          </a:graphicData>
        </a:graphic>
      </p:graphicFrame>
      <p:pic>
        <p:nvPicPr>
          <p:cNvPr id="9" name="图片 8" descr="NLscat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285992"/>
            <a:ext cx="3714744" cy="256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LAMOST-K2</a:t>
            </a:r>
            <a:r>
              <a:rPr lang="zh-CN" altLang="en-US" sz="3600" dirty="0" smtClean="0"/>
              <a:t>和星震学</a:t>
            </a:r>
            <a:r>
              <a:rPr lang="en-US" altLang="zh-CN" sz="3600" dirty="0" smtClean="0"/>
              <a:t>log g</a:t>
            </a:r>
            <a:r>
              <a:rPr lang="zh-CN" altLang="en-US" sz="3600" dirty="0" smtClean="0"/>
              <a:t>的比较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星震学参数          由</a:t>
            </a:r>
            <a:r>
              <a:rPr lang="en-US" altLang="zh-CN" sz="2800" dirty="0" smtClean="0"/>
              <a:t>6</a:t>
            </a:r>
            <a:r>
              <a:rPr lang="zh-CN" altLang="en-US" sz="2800" dirty="0" smtClean="0"/>
              <a:t>个独立的</a:t>
            </a:r>
            <a:r>
              <a:rPr lang="en-US" altLang="zh-CN" sz="2800" dirty="0" smtClean="0"/>
              <a:t>pipelines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CAN,COR,BHM,A2Z,SYD,BAM</a:t>
            </a:r>
            <a:r>
              <a:rPr lang="zh-CN" altLang="en-US" sz="2000" dirty="0" smtClean="0"/>
              <a:t>）</a:t>
            </a:r>
            <a:r>
              <a:rPr lang="zh-CN" altLang="en-US" sz="2800" dirty="0" smtClean="0"/>
              <a:t>得到</a:t>
            </a:r>
            <a:endParaRPr lang="en-US" altLang="zh-CN" sz="2800" dirty="0" smtClean="0"/>
          </a:p>
          <a:p>
            <a:r>
              <a:rPr lang="en-US" altLang="zh-CN" sz="2800" dirty="0" smtClean="0"/>
              <a:t>Kepler2 C1</a:t>
            </a:r>
            <a:r>
              <a:rPr lang="zh-CN" altLang="en-US" sz="2800" dirty="0" smtClean="0"/>
              <a:t>的星震学参数</a:t>
            </a:r>
            <a:r>
              <a:rPr lang="en-US" altLang="zh-CN" sz="2800" dirty="0" smtClean="0"/>
              <a:t>922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Dennis </a:t>
            </a:r>
            <a:r>
              <a:rPr lang="en-US" altLang="zh-CN" sz="2800" dirty="0" err="1" smtClean="0"/>
              <a:t>Stello</a:t>
            </a:r>
            <a:r>
              <a:rPr lang="en-US" altLang="zh-CN" sz="2800" dirty="0" smtClean="0"/>
              <a:t> 2016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sz="2800" dirty="0" smtClean="0"/>
              <a:t>LAMOST-ASTER  425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86050" y="1571612"/>
          <a:ext cx="642942" cy="428628"/>
        </p:xfrm>
        <a:graphic>
          <a:graphicData uri="http://schemas.openxmlformats.org/presentationml/2006/ole">
            <p:oleObj spid="_x0000_s24578" name="公式" r:id="rId3" imgW="266400" imgH="228600" progId="Equation.3">
              <p:embed/>
            </p:oleObj>
          </a:graphicData>
        </a:graphic>
      </p:graphicFrame>
      <p:pic>
        <p:nvPicPr>
          <p:cNvPr id="5" name="图片 4" descr="k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5715040" cy="1653296"/>
          </a:xfrm>
          <a:prstGeom prst="rect">
            <a:avLst/>
          </a:prstGeom>
        </p:spPr>
      </p:pic>
      <p:pic>
        <p:nvPicPr>
          <p:cNvPr id="6" name="图片 5" descr="j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320547"/>
            <a:ext cx="3428992" cy="253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LAMOST-K2</a:t>
            </a:r>
            <a:r>
              <a:rPr lang="zh-CN" altLang="en-US" sz="3600" dirty="0" smtClean="0"/>
              <a:t>和星震学</a:t>
            </a:r>
            <a:r>
              <a:rPr lang="en-US" altLang="zh-CN" sz="3600" dirty="0" err="1" smtClean="0"/>
              <a:t>logg</a:t>
            </a:r>
            <a:r>
              <a:rPr lang="zh-CN" altLang="en-US" sz="3600" dirty="0" smtClean="0"/>
              <a:t>的比较</a:t>
            </a:r>
            <a:endParaRPr lang="zh-CN" altLang="en-US" sz="3600" dirty="0"/>
          </a:p>
        </p:txBody>
      </p:sp>
      <p:pic>
        <p:nvPicPr>
          <p:cNvPr id="4" name="内容占位符 3" descr="xzx-log 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57298"/>
            <a:ext cx="4434249" cy="2967034"/>
          </a:xfrm>
        </p:spPr>
      </p:pic>
      <p:pic>
        <p:nvPicPr>
          <p:cNvPr id="5" name="图片 4" descr="xzxNLsca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357298"/>
            <a:ext cx="4214810" cy="297516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357422" y="4857760"/>
          <a:ext cx="4500594" cy="714380"/>
        </p:xfrm>
        <a:graphic>
          <a:graphicData uri="http://schemas.openxmlformats.org/presentationml/2006/ole">
            <p:oleObj spid="_x0000_s25602" name="公式" r:id="rId5" imgW="2882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>
                <a:latin typeface="+mn-lt"/>
                <a:ea typeface="+mn-ea"/>
              </a:rPr>
              <a:t>Kepler</a:t>
            </a:r>
            <a:r>
              <a:rPr lang="zh-CN" altLang="en-US" sz="3600" dirty="0" smtClean="0">
                <a:latin typeface="+mn-lt"/>
                <a:ea typeface="+mn-ea"/>
              </a:rPr>
              <a:t>项目</a:t>
            </a:r>
            <a:endParaRPr lang="zh-CN" altLang="en-US" sz="3600" dirty="0">
              <a:latin typeface="+mn-lt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000" dirty="0" err="1" smtClean="0">
                <a:solidFill>
                  <a:srgbClr val="000000"/>
                </a:solidFill>
                <a:ea typeface="Calibri"/>
              </a:rPr>
              <a:t>Kepler</a:t>
            </a:r>
            <a:endParaRPr lang="zh-CN" altLang="en-US" sz="2000" dirty="0" smtClean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发射时间：</a:t>
            </a:r>
            <a:r>
              <a:rPr lang="en-US" altLang="zh-CN" sz="2000" dirty="0" smtClean="0">
                <a:solidFill>
                  <a:srgbClr val="000000"/>
                </a:solidFill>
                <a:ea typeface="Calibri"/>
              </a:rPr>
              <a:t>2009-3-7</a:t>
            </a:r>
            <a:endParaRPr lang="zh-CN" altLang="en-US" sz="2000" dirty="0" smtClean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观测天区：</a:t>
            </a:r>
            <a:endParaRPr lang="en-US" altLang="zh-CN" sz="2000" dirty="0" smtClean="0">
              <a:solidFill>
                <a:srgbClr val="000000"/>
              </a:solidFill>
              <a:ea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Calibri"/>
              </a:rPr>
              <a:t>      </a:t>
            </a: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位于天鹅座和天琴座之间</a:t>
            </a:r>
            <a:r>
              <a:rPr lang="en-US" altLang="zh-CN" sz="2000" dirty="0" smtClean="0">
                <a:solidFill>
                  <a:srgbClr val="000000"/>
                </a:solidFill>
                <a:ea typeface="Calibri"/>
              </a:rPr>
              <a:t>105</a:t>
            </a: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平方度</a:t>
            </a:r>
            <a:endParaRPr lang="en-US" altLang="zh-CN" sz="2000" dirty="0" smtClean="0">
              <a:solidFill>
                <a:srgbClr val="000000"/>
              </a:solidFill>
              <a:ea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Calibri"/>
              </a:rPr>
              <a:t>3.   </a:t>
            </a: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主要科学目标：</a:t>
            </a:r>
            <a:endParaRPr lang="zh-CN" altLang="en-US" sz="2000" dirty="0" smtClean="0"/>
          </a:p>
          <a:p>
            <a:pPr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       为寻找类地 行星</a:t>
            </a:r>
            <a:endParaRPr lang="zh-CN" altLang="en-US" sz="2000" dirty="0" smtClean="0"/>
          </a:p>
          <a:p>
            <a:pPr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Calibri"/>
              </a:rPr>
              <a:t>       进行星振学研究</a:t>
            </a:r>
            <a:endParaRPr lang="en-US" altLang="zh-CN" sz="2000" dirty="0" smtClean="0">
              <a:solidFill>
                <a:srgbClr val="000000"/>
              </a:solidFill>
              <a:ea typeface="Calibri"/>
            </a:endParaRPr>
          </a:p>
          <a:p>
            <a:pPr>
              <a:lnSpc>
                <a:spcPct val="100000"/>
              </a:lnSpc>
              <a:buNone/>
            </a:pPr>
            <a:endParaRPr lang="zh-CN" altLang="en-US" sz="2000" dirty="0" smtClean="0"/>
          </a:p>
          <a:p>
            <a:endParaRPr lang="zh-CN" altLang="en-US" dirty="0"/>
          </a:p>
        </p:txBody>
      </p:sp>
      <p:pic>
        <p:nvPicPr>
          <p:cNvPr id="4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43740"/>
            <a:ext cx="4786314" cy="2714260"/>
          </a:xfrm>
          <a:prstGeom prst="rect">
            <a:avLst/>
          </a:prstGeom>
          <a:ln w="12600">
            <a:noFill/>
          </a:ln>
        </p:spPr>
      </p:pic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4286248" cy="5286388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2015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LAMOST-</a:t>
            </a:r>
            <a:r>
              <a:rPr lang="en-US" altLang="zh-CN" sz="3600" dirty="0" err="1" smtClean="0"/>
              <a:t>Kepler</a:t>
            </a:r>
            <a:r>
              <a:rPr lang="zh-CN" altLang="en-US" sz="3600" dirty="0" smtClean="0"/>
              <a:t>天区的观测情况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观测时间：</a:t>
            </a:r>
            <a:r>
              <a:rPr lang="en-US" altLang="zh-CN" sz="2800" dirty="0" smtClean="0"/>
              <a:t>5-29/10-18</a:t>
            </a:r>
          </a:p>
          <a:p>
            <a:pPr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18</a:t>
            </a:r>
            <a:r>
              <a:rPr lang="zh-CN" altLang="en-US" sz="2800" dirty="0" smtClean="0"/>
              <a:t>个观测夜，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plates</a:t>
            </a:r>
          </a:p>
          <a:p>
            <a:pPr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光谱数：</a:t>
            </a:r>
            <a:r>
              <a:rPr lang="en-US" altLang="zh-CN" sz="2800" dirty="0" smtClean="0"/>
              <a:t>97666</a:t>
            </a:r>
          </a:p>
          <a:p>
            <a:r>
              <a:rPr lang="zh-CN" altLang="en-US" sz="2800" dirty="0" smtClean="0"/>
              <a:t>恒星参数：</a:t>
            </a:r>
            <a:r>
              <a:rPr lang="en-US" altLang="zh-CN" sz="2800" dirty="0" smtClean="0"/>
              <a:t>79387</a:t>
            </a:r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巨星：</a:t>
            </a:r>
            <a:r>
              <a:rPr lang="en-US" altLang="zh-CN" sz="2800" dirty="0" smtClean="0"/>
              <a:t>21897</a:t>
            </a:r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zh-CN" altLang="en-US" sz="2800" dirty="0" smtClean="0"/>
              <a:t>矮星：</a:t>
            </a:r>
            <a:r>
              <a:rPr lang="en-US" altLang="zh-CN" sz="2800" dirty="0" smtClean="0"/>
              <a:t>57490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2015kep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5926"/>
            <a:ext cx="4408545" cy="326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/>
              <a:t> </a:t>
            </a:r>
            <a:r>
              <a:rPr lang="zh-CN" altLang="en-US" sz="4000" dirty="0" smtClean="0"/>
              <a:t>                          </a:t>
            </a:r>
            <a:r>
              <a:rPr lang="zh-CN" altLang="en-US" sz="3600" dirty="0" smtClean="0"/>
              <a:t>信噪比统计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 smtClean="0"/>
              <a:t>g-&gt;30  59940  &gt;50 42554</a:t>
            </a:r>
            <a:r>
              <a:rPr lang="zh-CN" altLang="en-US" sz="2000" dirty="0" smtClean="0"/>
              <a:t>；</a:t>
            </a:r>
            <a:r>
              <a:rPr lang="en-US" altLang="zh-CN" sz="2000" dirty="0" smtClean="0"/>
              <a:t>  </a:t>
            </a:r>
            <a:r>
              <a:rPr lang="en-US" altLang="zh-CN" sz="2000" dirty="0" err="1" smtClean="0"/>
              <a:t>i</a:t>
            </a:r>
            <a:r>
              <a:rPr lang="en-US" altLang="zh-CN" sz="2000" dirty="0" smtClean="0"/>
              <a:t>-&gt;20  77693 &gt;50 66480</a:t>
            </a:r>
            <a:endParaRPr lang="zh-CN" altLang="en-US" sz="2000" dirty="0"/>
          </a:p>
        </p:txBody>
      </p:sp>
      <p:pic>
        <p:nvPicPr>
          <p:cNvPr id="4" name="内容占位符 3" descr="sn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714488"/>
            <a:ext cx="3233710" cy="1807073"/>
          </a:xfrm>
        </p:spPr>
      </p:pic>
      <p:pic>
        <p:nvPicPr>
          <p:cNvPr id="5" name="图片 4" descr="sn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3155113" cy="1763151"/>
          </a:xfrm>
          <a:prstGeom prst="rect">
            <a:avLst/>
          </a:prstGeom>
        </p:spPr>
      </p:pic>
      <p:pic>
        <p:nvPicPr>
          <p:cNvPr id="6" name="图片 5" descr="sn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714488"/>
            <a:ext cx="3071802" cy="1816941"/>
          </a:xfrm>
          <a:prstGeom prst="rect">
            <a:avLst/>
          </a:prstGeom>
        </p:spPr>
      </p:pic>
      <p:pic>
        <p:nvPicPr>
          <p:cNvPr id="7" name="图片 6" descr="sn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357694"/>
            <a:ext cx="3501177" cy="2008028"/>
          </a:xfrm>
          <a:prstGeom prst="rect">
            <a:avLst/>
          </a:prstGeom>
        </p:spPr>
      </p:pic>
      <p:pic>
        <p:nvPicPr>
          <p:cNvPr id="8" name="图片 7" descr="snr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286256"/>
            <a:ext cx="3681402" cy="213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恒星参数的校准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Anbing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Ren</a:t>
            </a:r>
            <a:r>
              <a:rPr lang="en-US" altLang="zh-CN" dirty="0" smtClean="0"/>
              <a:t>(2016)</a:t>
            </a:r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00298" y="2214554"/>
          <a:ext cx="3071834" cy="860185"/>
        </p:xfrm>
        <a:graphic>
          <a:graphicData uri="http://schemas.openxmlformats.org/presentationml/2006/ole">
            <p:oleObj spid="_x0000_s1027" name="公式" r:id="rId3" imgW="1155600" imgH="533160" progId="Equation.3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57158" y="3286124"/>
          <a:ext cx="4000528" cy="1285884"/>
        </p:xfrm>
        <a:graphic>
          <a:graphicData uri="http://schemas.openxmlformats.org/presentationml/2006/ole">
            <p:oleObj spid="_x0000_s1028" name="公式" r:id="rId4" imgW="2400120" imgH="965160" progId="Equation.3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714876" y="3286124"/>
          <a:ext cx="4071934" cy="1271590"/>
        </p:xfrm>
        <a:graphic>
          <a:graphicData uri="http://schemas.openxmlformats.org/presentationml/2006/ole">
            <p:oleObj spid="_x0000_s1029" name="公式" r:id="rId5" imgW="2717640" imgH="914400" progId="Equation.3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428860" y="5072074"/>
          <a:ext cx="4286280" cy="1285884"/>
        </p:xfrm>
        <a:graphic>
          <a:graphicData uri="http://schemas.openxmlformats.org/presentationml/2006/ole">
            <p:oleObj spid="_x0000_s1030" name="公式" r:id="rId6" imgW="27176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恒星参数分布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[Fe/H]&lt;-1dex  500  &lt;-2dex  42,  </a:t>
            </a:r>
            <a:r>
              <a:rPr lang="en-US" altLang="zh-CN" sz="2400" dirty="0" err="1" smtClean="0"/>
              <a:t>Vr</a:t>
            </a:r>
            <a:r>
              <a:rPr lang="en-US" altLang="zh-CN" sz="2400" dirty="0" smtClean="0"/>
              <a:t>&gt;300km/s 105</a:t>
            </a:r>
            <a:endParaRPr lang="zh-CN" altLang="en-US" sz="2400" dirty="0"/>
          </a:p>
        </p:txBody>
      </p:sp>
      <p:pic>
        <p:nvPicPr>
          <p:cNvPr id="4" name="图片 3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4000529" cy="2353252"/>
          </a:xfrm>
          <a:prstGeom prst="rect">
            <a:avLst/>
          </a:prstGeom>
        </p:spPr>
      </p:pic>
      <p:pic>
        <p:nvPicPr>
          <p:cNvPr id="5" name="图片 4" descr="keple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94" y="2071678"/>
            <a:ext cx="4252906" cy="2282810"/>
          </a:xfrm>
          <a:prstGeom prst="rect">
            <a:avLst/>
          </a:prstGeom>
        </p:spPr>
      </p:pic>
      <p:pic>
        <p:nvPicPr>
          <p:cNvPr id="6" name="图片 5" descr="kepler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621642"/>
            <a:ext cx="4110062" cy="2236358"/>
          </a:xfrm>
          <a:prstGeom prst="rect">
            <a:avLst/>
          </a:prstGeom>
        </p:spPr>
      </p:pic>
      <p:pic>
        <p:nvPicPr>
          <p:cNvPr id="7" name="图片 6" descr="kepler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652" y="4429132"/>
            <a:ext cx="440434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Log g </a:t>
            </a:r>
            <a:r>
              <a:rPr lang="en-US" altLang="zh-CN" sz="3600" dirty="0" err="1" smtClean="0"/>
              <a:t>vs.Teff</a:t>
            </a:r>
            <a:endParaRPr lang="zh-CN" altLang="en-US" sz="3600" dirty="0"/>
          </a:p>
        </p:txBody>
      </p:sp>
      <p:pic>
        <p:nvPicPr>
          <p:cNvPr id="4" name="内容占位符 3" descr="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82663"/>
            <a:ext cx="7669374" cy="5675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Kepler2 </a:t>
            </a:r>
            <a:r>
              <a:rPr lang="zh-CN" altLang="en-US" sz="3600" dirty="0" smtClean="0"/>
              <a:t>观测及数据情况</a:t>
            </a:r>
            <a:endParaRPr lang="zh-CN" altLang="en-US" sz="3600" dirty="0"/>
          </a:p>
        </p:txBody>
      </p:sp>
      <p:pic>
        <p:nvPicPr>
          <p:cNvPr id="4" name="图片模式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512" y="1214422"/>
            <a:ext cx="5216488" cy="1213717"/>
          </a:xfrm>
          <a:prstGeom prst="rect">
            <a:avLst/>
          </a:prstGeom>
          <a:ln w="12600"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8643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LAMOST-K2</a:t>
            </a:r>
            <a:r>
              <a:rPr lang="zh-CN" altLang="en-US" sz="3600" dirty="0" smtClean="0"/>
              <a:t>天区的观测情况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sz="2800" dirty="0" smtClean="0"/>
              <a:t>LAMOST-K2 field</a:t>
            </a:r>
          </a:p>
          <a:p>
            <a:pPr>
              <a:buNone/>
            </a:pPr>
            <a:r>
              <a:rPr lang="en-US" altLang="zh-CN" sz="2800" dirty="0" smtClean="0"/>
              <a:t>  C8  C4  C0  C5  C1  C6	</a:t>
            </a:r>
          </a:p>
          <a:p>
            <a:pPr>
              <a:buNone/>
            </a:pPr>
            <a:r>
              <a:rPr lang="en-US" altLang="zh-CN" sz="2800" dirty="0" smtClean="0"/>
              <a:t>44</a:t>
            </a:r>
            <a:r>
              <a:rPr lang="zh-CN" altLang="en-US" sz="2800" dirty="0" smtClean="0"/>
              <a:t>个观测夜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000" dirty="0" smtClean="0"/>
              <a:t>（</a:t>
            </a:r>
            <a:r>
              <a:rPr lang="en-US" altLang="zh-CN" sz="2000" dirty="0" smtClean="0"/>
              <a:t>2015-12-30/2016-11-30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50</a:t>
            </a:r>
            <a:r>
              <a:rPr lang="zh-CN" altLang="en-US" sz="2800" dirty="0" smtClean="0"/>
              <a:t>个</a:t>
            </a:r>
            <a:r>
              <a:rPr lang="en-US" altLang="zh-CN" sz="2800" dirty="0" smtClean="0"/>
              <a:t>plates</a:t>
            </a:r>
          </a:p>
          <a:p>
            <a:pPr>
              <a:buNone/>
            </a:pPr>
            <a:r>
              <a:rPr lang="en-US" altLang="zh-CN" sz="2800" dirty="0" smtClean="0"/>
              <a:t>2015</a:t>
            </a:r>
          </a:p>
          <a:p>
            <a:pPr>
              <a:buNone/>
            </a:pPr>
            <a:r>
              <a:rPr lang="zh-CN" altLang="en-US" sz="2800" dirty="0" smtClean="0"/>
              <a:t>光谱：</a:t>
            </a:r>
            <a:r>
              <a:rPr lang="en-US" altLang="zh-CN" sz="2800" dirty="0" smtClean="0"/>
              <a:t>1798</a:t>
            </a:r>
          </a:p>
          <a:p>
            <a:pPr>
              <a:buNone/>
            </a:pPr>
            <a:r>
              <a:rPr lang="zh-CN" altLang="en-US" sz="2800" dirty="0" smtClean="0"/>
              <a:t>参数：</a:t>
            </a:r>
            <a:r>
              <a:rPr lang="en-US" altLang="zh-CN" sz="2800" dirty="0" smtClean="0"/>
              <a:t>1548</a:t>
            </a:r>
          </a:p>
          <a:p>
            <a:pPr>
              <a:buNone/>
            </a:pPr>
            <a:r>
              <a:rPr lang="en-US" altLang="zh-CN" sz="2800" dirty="0" smtClean="0"/>
              <a:t>2016</a:t>
            </a:r>
          </a:p>
          <a:p>
            <a:pPr>
              <a:buNone/>
            </a:pPr>
            <a:r>
              <a:rPr lang="zh-CN" altLang="en-US" sz="2800" dirty="0" smtClean="0"/>
              <a:t>光谱：</a:t>
            </a:r>
            <a:r>
              <a:rPr lang="en-US" altLang="zh-CN" sz="2800" dirty="0" smtClean="0"/>
              <a:t>139975</a:t>
            </a:r>
          </a:p>
          <a:p>
            <a:pPr>
              <a:buNone/>
            </a:pPr>
            <a:r>
              <a:rPr lang="zh-CN" altLang="en-US" sz="2800" dirty="0" smtClean="0"/>
              <a:t>参数：</a:t>
            </a:r>
            <a:r>
              <a:rPr lang="en-US" altLang="zh-CN" sz="2800" dirty="0" smtClean="0"/>
              <a:t>94988</a:t>
            </a:r>
          </a:p>
          <a:p>
            <a:pPr>
              <a:buNone/>
            </a:pPr>
            <a:r>
              <a:rPr lang="en-US" altLang="zh-CN" sz="2800" dirty="0" smtClean="0"/>
              <a:t>LAMOST-K2 </a:t>
            </a:r>
            <a:r>
              <a:rPr lang="zh-CN" altLang="en-US" sz="2800" dirty="0" smtClean="0"/>
              <a:t>交叉：</a:t>
            </a:r>
            <a:r>
              <a:rPr lang="en-US" altLang="zh-CN" sz="2800" dirty="0" smtClean="0"/>
              <a:t>29629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对象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72" y="1428736"/>
            <a:ext cx="4357718" cy="1500198"/>
          </a:xfrm>
          <a:prstGeom prst="rect">
            <a:avLst/>
          </a:prstGeom>
          <a:ln w="12600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4572000" y="2285992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928934"/>
            <a:ext cx="4071934" cy="1177963"/>
          </a:xfrm>
          <a:prstGeom prst="rect">
            <a:avLst/>
          </a:prstGeom>
        </p:spPr>
      </p:pic>
      <p:pic>
        <p:nvPicPr>
          <p:cNvPr id="11" name="图片 10" descr="LKcor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214818"/>
            <a:ext cx="4143372" cy="1198630"/>
          </a:xfrm>
          <a:prstGeom prst="rect">
            <a:avLst/>
          </a:prstGeom>
        </p:spPr>
      </p:pic>
      <p:pic>
        <p:nvPicPr>
          <p:cNvPr id="15" name="图片 14" descr="无标题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5500702"/>
            <a:ext cx="4097481" cy="116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236</Words>
  <Application>Microsoft Office PowerPoint</Application>
  <PresentationFormat>全屏显示(4:3)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公式</vt:lpstr>
      <vt:lpstr> LAMOST-Kepler天区及LAMOST-K2天区的观测及数据情况</vt:lpstr>
      <vt:lpstr>Kepler项目</vt:lpstr>
      <vt:lpstr>2015年LAMOST-Kepler天区的观测情况</vt:lpstr>
      <vt:lpstr>                           信噪比统计 g-&gt;30  59940  &gt;50 42554；  i-&gt;20  77693 &gt;50 66480</vt:lpstr>
      <vt:lpstr>恒星参数的校准</vt:lpstr>
      <vt:lpstr>恒星参数分布</vt:lpstr>
      <vt:lpstr>Log g vs.Teff</vt:lpstr>
      <vt:lpstr>Kepler2 观测及数据情况</vt:lpstr>
      <vt:lpstr>LAMOST-K2天区的观测情况</vt:lpstr>
      <vt:lpstr>信噪比统计</vt:lpstr>
      <vt:lpstr>恒星参数的统计</vt:lpstr>
      <vt:lpstr>Log g vs.Teff</vt:lpstr>
      <vt:lpstr>LAMOST-K2  C1 巨星log g参数的校准</vt:lpstr>
      <vt:lpstr>LAMOST-K2 和APOGEE Teff 的比较</vt:lpstr>
      <vt:lpstr> LAMOST-K2和APOGEE log g的比较</vt:lpstr>
      <vt:lpstr>LAMOST-K2和星震学log g的比较</vt:lpstr>
      <vt:lpstr>LAMOST-K2和星震学logg的比较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hp</cp:lastModifiedBy>
  <cp:revision>131</cp:revision>
  <dcterms:created xsi:type="dcterms:W3CDTF">2017-02-15T02:15:03Z</dcterms:created>
  <dcterms:modified xsi:type="dcterms:W3CDTF">2017-02-18T00:13:35Z</dcterms:modified>
</cp:coreProperties>
</file>