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72" r:id="rId7"/>
    <p:sldId id="261" r:id="rId8"/>
    <p:sldId id="262" r:id="rId9"/>
    <p:sldId id="263" r:id="rId10"/>
    <p:sldId id="264" r:id="rId11"/>
    <p:sldId id="267" r:id="rId12"/>
    <p:sldId id="268" r:id="rId13"/>
    <p:sldId id="266" r:id="rId14"/>
    <p:sldId id="273" r:id="rId15"/>
    <p:sldId id="274" r:id="rId16"/>
    <p:sldId id="265" r:id="rId17"/>
    <p:sldId id="275" r:id="rId18"/>
    <p:sldId id="276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ned.ipac.caltech.edu/level5/Glossary/Glossary_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36815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数据库维护工作汇报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余恒、崔辰州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2012-12-2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4644" t="44330" r="35235" b="42440"/>
          <a:stretch>
            <a:fillRect/>
          </a:stretch>
        </p:blipFill>
        <p:spPr bwMode="auto">
          <a:xfrm>
            <a:off x="1691680" y="908720"/>
            <a:ext cx="603324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IAU</a:t>
            </a:r>
            <a:r>
              <a:rPr lang="zh-CN" altLang="zh-CN" dirty="0" smtClean="0"/>
              <a:t>行星命名记录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3000" dirty="0" smtClean="0"/>
              <a:t>http://planetarynames.wr.usgs.gov/nomenclature/</a:t>
            </a:r>
            <a:endParaRPr lang="zh-CN" altLang="zh-CN" sz="3000" dirty="0" smtClean="0"/>
          </a:p>
          <a:p>
            <a:r>
              <a:rPr lang="zh-CN" altLang="zh-CN" dirty="0" smtClean="0"/>
              <a:t>水星：</a:t>
            </a:r>
            <a:r>
              <a:rPr lang="en-US" altLang="zh-CN" dirty="0" smtClean="0"/>
              <a:t>392</a:t>
            </a:r>
            <a:r>
              <a:rPr lang="zh-CN" altLang="zh-CN" dirty="0" smtClean="0"/>
              <a:t>条</a:t>
            </a:r>
          </a:p>
          <a:p>
            <a:r>
              <a:rPr lang="zh-CN" altLang="zh-CN" dirty="0" smtClean="0"/>
              <a:t>金星：</a:t>
            </a:r>
            <a:r>
              <a:rPr lang="en-US" altLang="zh-CN" dirty="0" smtClean="0"/>
              <a:t>2032</a:t>
            </a:r>
            <a:r>
              <a:rPr lang="zh-CN" altLang="zh-CN" dirty="0" smtClean="0"/>
              <a:t>条</a:t>
            </a:r>
          </a:p>
          <a:p>
            <a:r>
              <a:rPr lang="zh-CN" altLang="zh-CN" dirty="0" smtClean="0"/>
              <a:t>月球：</a:t>
            </a:r>
            <a:r>
              <a:rPr lang="en-US" altLang="zh-CN" dirty="0" smtClean="0"/>
              <a:t>9112</a:t>
            </a:r>
            <a:r>
              <a:rPr lang="zh-CN" altLang="zh-CN" dirty="0" smtClean="0"/>
              <a:t>条</a:t>
            </a:r>
            <a:r>
              <a:rPr lang="en-US" altLang="zh-CN" dirty="0" smtClean="0"/>
              <a:t> </a:t>
            </a:r>
            <a:endParaRPr lang="zh-CN" altLang="zh-CN" dirty="0" smtClean="0"/>
          </a:p>
          <a:p>
            <a:r>
              <a:rPr lang="zh-CN" altLang="zh-CN" dirty="0" smtClean="0"/>
              <a:t>行星环和环缝：</a:t>
            </a:r>
            <a:r>
              <a:rPr lang="en-US" altLang="zh-CN" dirty="0" smtClean="0"/>
              <a:t> 48 </a:t>
            </a:r>
            <a:r>
              <a:rPr lang="zh-CN" altLang="zh-CN" dirty="0" smtClean="0"/>
              <a:t>条</a:t>
            </a:r>
          </a:p>
          <a:p>
            <a:r>
              <a:rPr lang="zh-CN" altLang="zh-CN" dirty="0" smtClean="0"/>
              <a:t>火星：</a:t>
            </a:r>
            <a:r>
              <a:rPr lang="en-US" altLang="zh-CN" dirty="0" smtClean="0"/>
              <a:t>1742</a:t>
            </a:r>
            <a:r>
              <a:rPr lang="zh-CN" altLang="zh-CN" dirty="0" smtClean="0"/>
              <a:t>条 （ 火卫一：</a:t>
            </a:r>
            <a:r>
              <a:rPr lang="en-US" altLang="zh-CN" dirty="0" smtClean="0"/>
              <a:t>20 </a:t>
            </a:r>
            <a:r>
              <a:rPr lang="zh-CN" altLang="zh-CN" dirty="0" smtClean="0"/>
              <a:t>； 火卫二：</a:t>
            </a:r>
            <a:r>
              <a:rPr lang="en-US" altLang="zh-CN" dirty="0" smtClean="0"/>
              <a:t>2 </a:t>
            </a:r>
            <a:r>
              <a:rPr lang="zh-CN" altLang="zh-CN" dirty="0" smtClean="0"/>
              <a:t>）</a:t>
            </a:r>
          </a:p>
          <a:p>
            <a:r>
              <a:rPr lang="zh-CN" altLang="zh-CN" dirty="0" smtClean="0"/>
              <a:t>小行星地名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</a:t>
            </a:r>
            <a:r>
              <a:rPr lang="zh-CN" altLang="zh-CN" dirty="0" smtClean="0"/>
              <a:t>（</a:t>
            </a:r>
            <a:r>
              <a:rPr lang="en-US" altLang="zh-CN" dirty="0" smtClean="0"/>
              <a:t>Eros</a:t>
            </a:r>
            <a:r>
              <a:rPr lang="zh-CN" altLang="zh-CN" dirty="0" smtClean="0"/>
              <a:t>，</a:t>
            </a:r>
            <a:r>
              <a:rPr lang="en-US" altLang="zh-CN" dirty="0" smtClean="0"/>
              <a:t>41</a:t>
            </a:r>
            <a:r>
              <a:rPr lang="zh-CN" altLang="zh-CN" dirty="0" smtClean="0"/>
              <a:t>；</a:t>
            </a:r>
            <a:r>
              <a:rPr lang="en-US" altLang="zh-CN" dirty="0" smtClean="0"/>
              <a:t>Dactyl</a:t>
            </a:r>
            <a:r>
              <a:rPr lang="zh-CN" altLang="zh-CN" dirty="0" smtClean="0"/>
              <a:t>，</a:t>
            </a:r>
            <a:r>
              <a:rPr lang="en-US" altLang="zh-CN" dirty="0" smtClean="0"/>
              <a:t>2</a:t>
            </a:r>
            <a:r>
              <a:rPr lang="zh-CN" altLang="zh-CN" b="1" dirty="0" smtClean="0"/>
              <a:t>；</a:t>
            </a:r>
            <a:r>
              <a:rPr lang="en-US" altLang="zh-CN" dirty="0" err="1" smtClean="0"/>
              <a:t>Gaspra</a:t>
            </a:r>
            <a:r>
              <a:rPr lang="zh-CN" altLang="zh-CN" dirty="0" smtClean="0"/>
              <a:t>，</a:t>
            </a:r>
            <a:r>
              <a:rPr lang="en-US" altLang="zh-CN" dirty="0" smtClean="0"/>
              <a:t>34 </a:t>
            </a:r>
            <a:r>
              <a:rPr lang="zh-CN" altLang="zh-CN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月球名词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3328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 smtClean="0"/>
              <a:t>民政部</a:t>
            </a:r>
            <a:r>
              <a:rPr lang="en-US" altLang="zh-CN" dirty="0" smtClean="0"/>
              <a:t>2010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</a:t>
            </a:r>
            <a:r>
              <a:rPr lang="zh-CN" altLang="en-US" dirty="0" smtClean="0"/>
              <a:t>日公布的第一批</a:t>
            </a:r>
            <a:r>
              <a:rPr lang="en-US" altLang="zh-CN" dirty="0" smtClean="0"/>
              <a:t>468</a:t>
            </a:r>
            <a:r>
              <a:rPr lang="zh-CN" altLang="en-US" dirty="0" smtClean="0"/>
              <a:t>个月球地名中，我们已收录且释义相同的有 </a:t>
            </a:r>
            <a:r>
              <a:rPr lang="en-US" altLang="zh-CN" dirty="0" smtClean="0"/>
              <a:t>48 </a:t>
            </a:r>
            <a:r>
              <a:rPr lang="zh-CN" altLang="en-US" dirty="0" smtClean="0"/>
              <a:t>条；已收录但释义不同的有</a:t>
            </a:r>
            <a:r>
              <a:rPr lang="en-US" altLang="zh-CN" dirty="0" smtClean="0"/>
              <a:t>9 </a:t>
            </a:r>
            <a:r>
              <a:rPr lang="zh-CN" altLang="en-US" dirty="0" smtClean="0"/>
              <a:t>条（见下表），其余</a:t>
            </a:r>
            <a:r>
              <a:rPr lang="en-US" altLang="zh-CN" dirty="0" smtClean="0"/>
              <a:t>411</a:t>
            </a:r>
            <a:r>
              <a:rPr lang="zh-CN" altLang="en-US" dirty="0" smtClean="0"/>
              <a:t>条数据库未收录，其中大部分是人名环形山。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4" y="2636912"/>
          <a:ext cx="756084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通用名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民政部译名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天文词库译名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Theophilus</a:t>
                      </a:r>
                      <a:r>
                        <a:rPr lang="en-US" altLang="zh-CN" sz="2000" dirty="0" smtClean="0"/>
                        <a:t>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西奥菲勒斯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迪奥菲鲁斯环形山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Hipparchus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依巴谷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喜帕恰斯环形山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Rupes</a:t>
                      </a:r>
                      <a:r>
                        <a:rPr lang="en-US" altLang="zh-CN" sz="2000" dirty="0" smtClean="0"/>
                        <a:t> Recta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直壁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竖直峭壁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Mons Pico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皮科山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比科山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Mons Piton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皮通山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比同山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Montes Jura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侏罗山脉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侏罗山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Vallis</a:t>
                      </a:r>
                      <a:r>
                        <a:rPr lang="en-US" altLang="zh-CN" sz="2000" dirty="0" smtClean="0"/>
                        <a:t> </a:t>
                      </a:r>
                      <a:r>
                        <a:rPr lang="en-US" altLang="zh-CN" sz="2000" dirty="0" err="1" smtClean="0"/>
                        <a:t>Alpes</a:t>
                      </a:r>
                      <a:r>
                        <a:rPr lang="en-US" altLang="zh-CN" sz="2000" dirty="0" smtClean="0"/>
                        <a:t>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 </a:t>
                      </a:r>
                      <a:r>
                        <a:rPr lang="zh-CN" altLang="en-US" sz="2000" dirty="0" smtClean="0"/>
                        <a:t>阿尔卑斯大峡谷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阿尔卑斯月谷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Mare </a:t>
                      </a:r>
                      <a:r>
                        <a:rPr lang="en-US" altLang="zh-CN" sz="2000" dirty="0" err="1" smtClean="0"/>
                        <a:t>Spumans</a:t>
                      </a:r>
                      <a:r>
                        <a:rPr lang="en-US" altLang="zh-CN" sz="2000" dirty="0" smtClean="0"/>
                        <a:t>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泡沫海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泡海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Palus</a:t>
                      </a:r>
                      <a:r>
                        <a:rPr lang="en-US" altLang="zh-CN" sz="2000" dirty="0" smtClean="0"/>
                        <a:t> </a:t>
                      </a:r>
                      <a:r>
                        <a:rPr lang="en-US" altLang="zh-CN" sz="2000" dirty="0" err="1" smtClean="0"/>
                        <a:t>Putredinis</a:t>
                      </a:r>
                      <a:r>
                        <a:rPr lang="en-US" altLang="zh-CN" sz="2000" dirty="0" smtClean="0"/>
                        <a:t>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腐沼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凋沼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月球名词（第二批）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2011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3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17</a:t>
            </a:r>
            <a:r>
              <a:rPr lang="zh-CN" altLang="en-US" dirty="0" smtClean="0"/>
              <a:t>日民政部公布第二批</a:t>
            </a:r>
            <a:r>
              <a:rPr lang="en-US" altLang="zh-CN" dirty="0" smtClean="0"/>
              <a:t>405</a:t>
            </a:r>
            <a:r>
              <a:rPr lang="zh-CN" altLang="en-US" dirty="0" smtClean="0"/>
              <a:t>个月球地名。我们已收录且释义相同的有 </a:t>
            </a:r>
            <a:r>
              <a:rPr lang="en-US" altLang="zh-CN" dirty="0" smtClean="0"/>
              <a:t>1 </a:t>
            </a:r>
            <a:r>
              <a:rPr lang="zh-CN" altLang="en-US" dirty="0" smtClean="0"/>
              <a:t>条；已收录但释义不同的有</a:t>
            </a:r>
            <a:r>
              <a:rPr lang="en-US" altLang="zh-CN" dirty="0" smtClean="0"/>
              <a:t>3 </a:t>
            </a:r>
            <a:r>
              <a:rPr lang="zh-CN" altLang="en-US" dirty="0" smtClean="0"/>
              <a:t>条（见下表），其余</a:t>
            </a:r>
            <a:r>
              <a:rPr lang="en-US" altLang="zh-CN" dirty="0" smtClean="0"/>
              <a:t>398</a:t>
            </a:r>
            <a:r>
              <a:rPr lang="zh-CN" altLang="en-US" dirty="0" smtClean="0"/>
              <a:t>条数据库未收录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4" y="4077072"/>
          <a:ext cx="756084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通用名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民政部译名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天文词库译名</a:t>
                      </a:r>
                      <a:endParaRPr lang="zh-CN" altLang="en-US" sz="2000" dirty="0"/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Montes Rook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鲁克山脉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卢克山脉</a:t>
                      </a:r>
                      <a:endParaRPr lang="zh-CN" altLang="en-US" sz="2000" dirty="0"/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Rima</a:t>
                      </a:r>
                      <a:r>
                        <a:rPr lang="en-US" altLang="zh-CN" sz="2000" dirty="0" smtClean="0"/>
                        <a:t> </a:t>
                      </a:r>
                      <a:r>
                        <a:rPr lang="en-US" altLang="zh-CN" sz="2000" dirty="0" err="1" smtClean="0"/>
                        <a:t>Ariadaeus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阿里亚代乌斯溪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阿丽阿黛月溪</a:t>
                      </a:r>
                      <a:endParaRPr lang="zh-CN" altLang="en-US" sz="2000" dirty="0"/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Rima</a:t>
                      </a:r>
                      <a:r>
                        <a:rPr lang="en-US" altLang="zh-CN" sz="2000" dirty="0" smtClean="0"/>
                        <a:t> </a:t>
                      </a:r>
                      <a:r>
                        <a:rPr lang="en-US" altLang="zh-CN" sz="2000" dirty="0" err="1" smtClean="0"/>
                        <a:t>Hyginus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希吉努斯溪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海金努斯月溪</a:t>
                      </a:r>
                      <a:endParaRPr lang="zh-CN" alt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其它新词收录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牛津天文学词典</a:t>
            </a:r>
            <a:endParaRPr lang="en-US" altLang="zh-CN" b="1" dirty="0" smtClean="0"/>
          </a:p>
          <a:p>
            <a:pPr lvl="1"/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549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页，条目约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4000</a:t>
            </a:r>
          </a:p>
          <a:p>
            <a:pPr lvl="1"/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有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1220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个词条未被数据库收录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b="1" dirty="0" smtClean="0"/>
              <a:t>IPAC </a:t>
            </a:r>
            <a:r>
              <a:rPr lang="zh-CN" altLang="en-US" b="1" dirty="0" smtClean="0"/>
              <a:t>在线天文学词典</a:t>
            </a:r>
            <a:endParaRPr lang="en-US" altLang="zh-CN" b="1" dirty="0" smtClean="0"/>
          </a:p>
          <a:p>
            <a:pPr lvl="1"/>
            <a:r>
              <a:rPr lang="en-US" altLang="zh-CN" b="1" dirty="0" smtClean="0">
                <a:latin typeface="楷体" pitchFamily="49" charset="-122"/>
                <a:ea typeface="楷体" pitchFamily="49" charset="-122"/>
                <a:hlinkClick r:id="rId2"/>
              </a:rPr>
              <a:t>http://ned.ipac.caltech.edu/level5/Glossary/Glossary_index.html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lvl="1"/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4212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个详细注释的词条，带出处。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lvl="1"/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有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1791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个条目与数据库中不尽相同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/>
              <a:t>如何处理？</a:t>
            </a:r>
            <a:endParaRPr lang="en-US" altLang="zh-CN" b="1" dirty="0" smtClean="0"/>
          </a:p>
          <a:p>
            <a:endParaRPr lang="zh-CN" altLang="en-US" b="1" dirty="0" smtClean="0"/>
          </a:p>
          <a:p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3096" t="26088" r="42045" b="11863"/>
          <a:stretch>
            <a:fillRect/>
          </a:stretch>
        </p:blipFill>
        <p:spPr bwMode="auto">
          <a:xfrm>
            <a:off x="6876256" y="1052736"/>
            <a:ext cx="1656184" cy="258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缩写词翻译规范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452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1.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名词缩写若已在首次出现时给出中文或英文全称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此后可直接使用缩写形式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程序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计算机语言等专有名称可直接使用英文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2.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若缩写词全称译名较短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只给出全称翻译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    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比如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VLA,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全称为 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"Very Large Array",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翻译为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甚大阵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/>
              <a:t>3.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对有意义的缩写词采用意译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并附加表明其属性的中心词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 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比如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 Boomerang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， 全称为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Balloon Observations of </a:t>
            </a:r>
            <a:r>
              <a:rPr lang="en-US" altLang="zh-CN" dirty="0" err="1" smtClean="0">
                <a:latin typeface="华文楷体" pitchFamily="2" charset="-122"/>
                <a:ea typeface="华文楷体" pitchFamily="2" charset="-122"/>
              </a:rPr>
              <a:t>Millimetric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 Extragalactic Radiation and Geophysics telescope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，翻译为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旋镖球载望远镜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4.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若缩写词无明确含义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采用音译附加表属性的中心词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    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比如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  </a:t>
            </a:r>
            <a:r>
              <a:rPr lang="en-US" altLang="zh-CN" dirty="0" err="1" smtClean="0">
                <a:latin typeface="华文楷体" pitchFamily="2" charset="-122"/>
                <a:ea typeface="华文楷体" pitchFamily="2" charset="-122"/>
              </a:rPr>
              <a:t>Hipparcos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卫星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,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全称为 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High Precision Parallax Collecting Satellite 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翻译为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: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依巴谷天文卫星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. 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其它规则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2565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5. </a:t>
            </a:r>
            <a:r>
              <a:rPr lang="zh-CN" altLang="en-US" dirty="0" smtClean="0"/>
              <a:t>对于科技文献中出现的人名</a:t>
            </a:r>
            <a:r>
              <a:rPr lang="en-US" altLang="zh-CN" dirty="0" smtClean="0"/>
              <a:t>, </a:t>
            </a:r>
            <a:r>
              <a:rPr lang="zh-CN" altLang="en-US" dirty="0" smtClean="0"/>
              <a:t>地名</a:t>
            </a:r>
            <a:r>
              <a:rPr lang="en-US" altLang="zh-CN" dirty="0" smtClean="0"/>
              <a:t>, </a:t>
            </a:r>
            <a:r>
              <a:rPr lang="zh-CN" altLang="en-US" dirty="0" smtClean="0"/>
              <a:t>可使用英文原文</a:t>
            </a:r>
            <a:r>
              <a:rPr lang="en-US" altLang="zh-CN" dirty="0" smtClean="0"/>
              <a:t>. </a:t>
            </a:r>
            <a:r>
              <a:rPr lang="zh-CN" altLang="en-US" dirty="0" smtClean="0"/>
              <a:t>中文译名一般以新华社为准</a:t>
            </a:r>
            <a:r>
              <a:rPr lang="en-US" altLang="zh-CN" dirty="0" smtClean="0"/>
              <a:t>.  </a:t>
            </a:r>
            <a:r>
              <a:rPr lang="zh-CN" altLang="en-US" dirty="0" smtClean="0"/>
              <a:t>人名翻译可参考中国对外翻译出版公司</a:t>
            </a:r>
            <a:r>
              <a:rPr lang="en-US" altLang="zh-CN" dirty="0" smtClean="0"/>
              <a:t>1993</a:t>
            </a:r>
            <a:r>
              <a:rPr lang="zh-CN" altLang="en-US" dirty="0" smtClean="0"/>
              <a:t>年版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世界人名翻译大辞典</a:t>
            </a:r>
            <a:r>
              <a:rPr lang="en-US" altLang="zh-CN" dirty="0" smtClean="0"/>
              <a:t>&gt;,  </a:t>
            </a:r>
            <a:r>
              <a:rPr lang="zh-CN" altLang="en-US" dirty="0" smtClean="0"/>
              <a:t>地名翻译可参考商务印书馆</a:t>
            </a:r>
            <a:r>
              <a:rPr lang="en-US" altLang="zh-CN" dirty="0" smtClean="0"/>
              <a:t>1993</a:t>
            </a:r>
            <a:r>
              <a:rPr lang="zh-CN" altLang="en-US" dirty="0" smtClean="0"/>
              <a:t>年版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外国地名译名手册</a:t>
            </a:r>
            <a:r>
              <a:rPr lang="en-US" altLang="zh-CN" dirty="0" smtClean="0"/>
              <a:t>&gt; 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6. </a:t>
            </a:r>
            <a:r>
              <a:rPr lang="zh-CN" altLang="en-US" dirty="0" smtClean="0"/>
              <a:t>适当扩充星表名称</a:t>
            </a:r>
            <a:r>
              <a:rPr lang="en-US" altLang="zh-CN" dirty="0" smtClean="0"/>
              <a:t>, </a:t>
            </a:r>
            <a:r>
              <a:rPr lang="zh-CN" altLang="en-US" dirty="0" smtClean="0"/>
              <a:t>编号天体概不收录</a:t>
            </a:r>
            <a:r>
              <a:rPr lang="en-US" altLang="zh-CN" dirty="0" smtClean="0"/>
              <a:t>. </a:t>
            </a:r>
            <a:r>
              <a:rPr lang="zh-CN" altLang="en-US" dirty="0" smtClean="0"/>
              <a:t>但可在星表附录脚注中例举著名天体简要说明命名规则</a:t>
            </a:r>
            <a:r>
              <a:rPr lang="en-US" altLang="zh-CN" dirty="0" smtClean="0"/>
              <a:t>.  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7.  </a:t>
            </a:r>
            <a:r>
              <a:rPr lang="zh-CN" altLang="en-US" dirty="0" smtClean="0"/>
              <a:t>对于组合词收录</a:t>
            </a:r>
            <a:r>
              <a:rPr lang="en-US" altLang="zh-CN" dirty="0" smtClean="0"/>
              <a:t>,  </a:t>
            </a:r>
            <a:r>
              <a:rPr lang="zh-CN" altLang="en-US" dirty="0" smtClean="0"/>
              <a:t>数据库从宽收录</a:t>
            </a:r>
            <a:r>
              <a:rPr lang="en-US" altLang="zh-CN" dirty="0" smtClean="0"/>
              <a:t>, </a:t>
            </a:r>
            <a:r>
              <a:rPr lang="zh-CN" altLang="en-US" dirty="0" smtClean="0"/>
              <a:t>出版物遵从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名词审定手册</a:t>
            </a:r>
            <a:r>
              <a:rPr lang="en-US" altLang="zh-CN" dirty="0" smtClean="0"/>
              <a:t>&gt;2.3.3</a:t>
            </a:r>
            <a:r>
              <a:rPr lang="zh-CN" altLang="en-US" dirty="0" smtClean="0"/>
              <a:t>节说明</a:t>
            </a:r>
            <a:r>
              <a:rPr lang="en-US" altLang="zh-CN" dirty="0" smtClean="0"/>
              <a:t>.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其它议题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/>
              <a:t>小组权限、工作流程</a:t>
            </a:r>
          </a:p>
          <a:p>
            <a:pPr lvl="1"/>
            <a:r>
              <a:rPr lang="zh-CN" altLang="zh-CN" dirty="0" smtClean="0"/>
              <a:t>组内讨论未决提案如何处理</a:t>
            </a:r>
          </a:p>
          <a:p>
            <a:pPr lvl="0"/>
            <a:r>
              <a:rPr lang="zh-CN" altLang="zh-CN" dirty="0" smtClean="0"/>
              <a:t>线上工作流程</a:t>
            </a:r>
          </a:p>
          <a:p>
            <a:pPr lvl="1"/>
            <a:r>
              <a:rPr lang="zh-CN" altLang="zh-CN" dirty="0" smtClean="0"/>
              <a:t>邮件组、网站、讨论决定权</a:t>
            </a:r>
          </a:p>
          <a:p>
            <a:pPr lvl="0"/>
            <a:r>
              <a:rPr lang="zh-CN" altLang="zh-CN" dirty="0" smtClean="0"/>
              <a:t>现有名词译法的修订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coronium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dirty="0" smtClean="0"/>
              <a:t>这是一个假想元素，曾被认为存在于日冕中，后来发现不过是铁的电离线。和其他近代发现的化学元素一样，有专用的新造汉字（上气下免）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但因为使用时间不长便被废弃，现在的电脑字库中并没有这个字形。中文翻译也有必要做相应的调整。</a:t>
            </a:r>
          </a:p>
          <a:p>
            <a:r>
              <a:rPr lang="zh-CN" altLang="en-US" dirty="0" smtClean="0"/>
              <a:t>教育部</a:t>
            </a:r>
            <a:r>
              <a:rPr lang="en-US" altLang="zh-CN" dirty="0" smtClean="0"/>
              <a:t>1934</a:t>
            </a:r>
            <a:r>
              <a:rPr lang="zh-CN" altLang="en-US" dirty="0" smtClean="0"/>
              <a:t>年出版公布的“天文学名词”相关页面，我记得在海峡两岸名词书稿中是“上气下云”</a:t>
            </a:r>
            <a:endParaRPr lang="en-US" altLang="zh-CN" dirty="0" smtClean="0"/>
          </a:p>
          <a:p>
            <a:r>
              <a:rPr lang="zh-CN" altLang="en-US" dirty="0" smtClean="0"/>
              <a:t>根据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名词审定手册</a:t>
            </a:r>
            <a:r>
              <a:rPr lang="en-US" altLang="zh-CN" dirty="0" smtClean="0"/>
              <a:t>&gt;3.2.2 </a:t>
            </a:r>
            <a:r>
              <a:rPr lang="zh-CN" altLang="en-US" dirty="0" smtClean="0"/>
              <a:t>中的意见</a:t>
            </a:r>
            <a:r>
              <a:rPr lang="en-US" altLang="zh-CN" dirty="0" smtClean="0"/>
              <a:t>,</a:t>
            </a:r>
            <a:r>
              <a:rPr lang="zh-CN" altLang="en-US" dirty="0" smtClean="0"/>
              <a:t>造字不如造词</a:t>
            </a:r>
            <a:r>
              <a:rPr lang="en-US" altLang="zh-CN" dirty="0" smtClean="0"/>
              <a:t>, </a:t>
            </a:r>
            <a:r>
              <a:rPr lang="zh-CN" altLang="en-US" dirty="0" smtClean="0"/>
              <a:t>建议重新译为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冕素</a:t>
            </a:r>
            <a:r>
              <a:rPr lang="en-US" altLang="zh-CN" dirty="0" smtClean="0"/>
              <a:t>”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2708920"/>
            <a:ext cx="9086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88640"/>
            <a:ext cx="1127373" cy="114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19106   twins paradox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双胎佯谬 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dirty="0" smtClean="0"/>
              <a:t>             双生子佯谬</a:t>
            </a:r>
            <a:endParaRPr lang="en-US" altLang="zh-CN" dirty="0" smtClean="0"/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408  BL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Lacertae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object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蝎虎天体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dirty="0" smtClean="0"/>
              <a:t>            蝎虎座</a:t>
            </a:r>
            <a:r>
              <a:rPr lang="en-US" altLang="zh-CN" dirty="0" smtClean="0"/>
              <a:t>BL</a:t>
            </a:r>
            <a:r>
              <a:rPr lang="zh-CN" altLang="en-US" dirty="0" smtClean="0"/>
              <a:t>型天体</a:t>
            </a:r>
            <a:endParaRPr lang="en-US" altLang="zh-CN" dirty="0" smtClean="0"/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16519  rocky planet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 岩态行星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dirty="0" smtClean="0"/>
              <a:t>            岩石非物态</a:t>
            </a:r>
            <a:r>
              <a:rPr lang="en-US" altLang="zh-CN" dirty="0" smtClean="0"/>
              <a:t>,   </a:t>
            </a:r>
            <a:r>
              <a:rPr lang="zh-CN" altLang="en-US" dirty="0" smtClean="0"/>
              <a:t>岩基行星</a:t>
            </a:r>
            <a:endParaRPr lang="en-US" altLang="zh-CN" dirty="0" smtClean="0"/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16482   ring arc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环状弧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dirty="0" smtClean="0"/>
              <a:t>             海王星结构</a:t>
            </a:r>
            <a:r>
              <a:rPr lang="en-US" altLang="zh-CN" dirty="0" smtClean="0"/>
              <a:t>, </a:t>
            </a:r>
            <a:r>
              <a:rPr lang="zh-CN" altLang="en-US" dirty="0" smtClean="0"/>
              <a:t>不完整的光环</a:t>
            </a:r>
            <a:r>
              <a:rPr lang="en-US" altLang="zh-CN" dirty="0" smtClean="0"/>
              <a:t>,  </a:t>
            </a:r>
            <a:r>
              <a:rPr lang="zh-CN" altLang="en-US" dirty="0" smtClean="0"/>
              <a:t>建议改为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弧状环</a:t>
            </a:r>
            <a:r>
              <a:rPr lang="en-US" altLang="zh-CN" dirty="0" smtClean="0"/>
              <a:t>” </a:t>
            </a:r>
            <a:r>
              <a:rPr lang="zh-CN" altLang="en-US" dirty="0" smtClean="0"/>
              <a:t>即</a:t>
            </a:r>
            <a:r>
              <a:rPr lang="en-US" altLang="zh-CN" dirty="0" smtClean="0"/>
              <a:t> ”</a:t>
            </a:r>
            <a:r>
              <a:rPr lang="zh-CN" altLang="en-US" dirty="0" smtClean="0"/>
              <a:t>弧状光环</a:t>
            </a:r>
            <a:r>
              <a:rPr lang="en-US" altLang="zh-CN" dirty="0" smtClean="0"/>
              <a:t>”, </a:t>
            </a:r>
            <a:r>
              <a:rPr lang="zh-CN" altLang="en-US" dirty="0" smtClean="0"/>
              <a:t>而非 </a:t>
            </a:r>
            <a:r>
              <a:rPr lang="en-US" altLang="zh-CN" dirty="0" smtClean="0"/>
              <a:t>“</a:t>
            </a:r>
            <a:r>
              <a:rPr lang="zh-CN" altLang="en-US" dirty="0" smtClean="0"/>
              <a:t>环状光弧</a:t>
            </a:r>
            <a:r>
              <a:rPr lang="en-US" altLang="zh-CN" dirty="0" smtClean="0"/>
              <a:t>”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数据库概况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截止到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2012-12-1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，共有名词记录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20081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其中已审定出版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19298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条，待审定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748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条，合并废弃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条。有效词条为</a:t>
            </a:r>
            <a:r>
              <a:rPr lang="en-US" altLang="zh-CN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20046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包含缩写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1207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项，台湾名称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7798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条，注释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1880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条，备注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1355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非英语词汇共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119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条：拉丁语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条，德语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27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条，法语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条，西班牙语、意大利语、梵语各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条。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由于数据库中</a:t>
            </a:r>
            <a:r>
              <a:rPr lang="zh-CN" altLang="en-US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同义中英文词条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归并在一个条目下，排版之后</a:t>
            </a:r>
            <a:r>
              <a:rPr lang="zh-CN" altLang="en-US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同形词条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合并为同一条目，电子版条目与数据库条目总数不尽相同。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分类情况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01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天文学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1130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   02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天体测量学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1078</a:t>
            </a:r>
            <a:endParaRPr lang="zh-CN" altLang="en-US" sz="2800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03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天体力学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900 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 04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天体物理学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4514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05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天文学史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673  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06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天文仪器与技术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3197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07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星系和宇宙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976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08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恒星和银河系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1798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09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太阳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778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  10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太阳系        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2003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00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其他学科名词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1393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20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待定分类 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1523</a:t>
            </a:r>
            <a:endParaRPr lang="zh-CN" altLang="en-US" sz="2800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/>
          </a:p>
          <a:p>
            <a:endParaRPr lang="zh-CN" altLang="en-US" sz="2800" dirty="0" smtClean="0"/>
          </a:p>
          <a:p>
            <a:endParaRPr lang="zh-CN" altLang="en-US" sz="2800" dirty="0" smtClean="0"/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更新维护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07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年数据库相比，有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1247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个条目变动。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自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2010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日新版上线以来，累计修订更新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155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个条目。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标签种类（附表类型）达到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个之多。包括了</a:t>
            </a:r>
            <a:r>
              <a:rPr lang="zh-CN" altLang="en-US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星座 、亮星、 星团、 星系团、 星云、 星系、 小行星、 人造卫星、彗星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等各种类型。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新版英汉天文学名词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2565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2000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年李许本：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全书共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405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页（正文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375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页），包含名词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23000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个，其中正编 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22300 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条，含台湾名称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937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条。</a:t>
            </a:r>
            <a:endParaRPr lang="en-US" altLang="zh-CN" sz="33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版英汉名词样稿：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包括名词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22620 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个，含台湾名称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7798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条。不包含附录共</a:t>
            </a:r>
            <a:r>
              <a:rPr lang="en-US" altLang="zh-CN" sz="3300" dirty="0" smtClean="0">
                <a:latin typeface="楷体" pitchFamily="49" charset="-122"/>
                <a:ea typeface="楷体" pitchFamily="49" charset="-122"/>
              </a:rPr>
              <a:t>598</a:t>
            </a:r>
            <a:r>
              <a:rPr lang="zh-CN" altLang="en-US" sz="3300" dirty="0" smtClean="0">
                <a:latin typeface="楷体" pitchFamily="49" charset="-122"/>
                <a:ea typeface="楷体" pitchFamily="49" charset="-122"/>
              </a:rPr>
              <a:t>页。</a:t>
            </a:r>
            <a:endParaRPr lang="en-US" altLang="zh-CN" sz="3300" dirty="0" smtClean="0">
              <a:latin typeface="楷体" pitchFamily="49" charset="-122"/>
              <a:ea typeface="楷体" pitchFamily="49" charset="-122"/>
            </a:endParaRPr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待定问题：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篇幅大小，开本，总词数，台湾名是否保留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定稿流程（增加，删减、修改；统稿校对分工）</a:t>
            </a:r>
          </a:p>
          <a:p>
            <a:pPr lvl="1">
              <a:lnSpc>
                <a:spcPct val="120000"/>
              </a:lnSpc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版式风格（沿用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2000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版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，任何改进？）</a:t>
            </a:r>
          </a:p>
          <a:p>
            <a:pPr marL="342900" lvl="1" indent="-342900"/>
            <a:endParaRPr lang="zh-CN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新版天文学名词定义版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445224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2001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年国标本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dirty="0" smtClean="0"/>
              <a:t>全书共</a:t>
            </a:r>
            <a:r>
              <a:rPr lang="en-US" altLang="zh-CN" dirty="0" smtClean="0"/>
              <a:t>167</a:t>
            </a:r>
            <a:r>
              <a:rPr lang="zh-CN" altLang="en-US" dirty="0" smtClean="0"/>
              <a:t>页</a:t>
            </a:r>
            <a:r>
              <a:rPr lang="en-US" altLang="zh-CN" dirty="0" smtClean="0"/>
              <a:t>, </a:t>
            </a:r>
            <a:r>
              <a:rPr lang="zh-CN" altLang="en-US" dirty="0" smtClean="0"/>
              <a:t>共收名词</a:t>
            </a:r>
            <a:r>
              <a:rPr lang="en-US" altLang="zh-CN" dirty="0" smtClean="0"/>
              <a:t>2290</a:t>
            </a:r>
            <a:r>
              <a:rPr lang="zh-CN" altLang="en-US" dirty="0" smtClean="0"/>
              <a:t>条</a:t>
            </a:r>
            <a:r>
              <a:rPr lang="en-US" altLang="zh-CN" dirty="0" smtClean="0"/>
              <a:t>,</a:t>
            </a:r>
            <a:r>
              <a:rPr lang="zh-CN" altLang="en-US" dirty="0" smtClean="0"/>
              <a:t>其中正文</a:t>
            </a:r>
            <a:r>
              <a:rPr lang="en-US" altLang="zh-CN" dirty="0" smtClean="0"/>
              <a:t>1897</a:t>
            </a:r>
            <a:r>
              <a:rPr lang="zh-CN" altLang="en-US" dirty="0" smtClean="0"/>
              <a:t>条</a:t>
            </a:r>
            <a:r>
              <a:rPr lang="en-US" altLang="zh-CN" dirty="0" smtClean="0"/>
              <a:t>.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01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天文学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97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  02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天体测量学 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261</a:t>
            </a:r>
            <a:endParaRPr lang="zh-CN" altLang="en-US" sz="2800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03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天体力学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167 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04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天体物理学 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258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05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天文学史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88  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06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天文仪器与技术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188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07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星系和宇宙学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200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08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恒星和银河系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348</a:t>
            </a:r>
          </a:p>
          <a:p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09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太阳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164</a:t>
            </a:r>
            <a:r>
              <a:rPr lang="en-US" altLang="zh-CN" sz="2800" dirty="0" smtClean="0">
                <a:latin typeface="华文楷体" pitchFamily="2" charset="-122"/>
                <a:ea typeface="华文楷体" pitchFamily="2" charset="-122"/>
              </a:rPr>
              <a:t>          10  </a:t>
            </a: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太阳系                  </a:t>
            </a:r>
            <a:r>
              <a:rPr lang="en-US" altLang="zh-CN" sz="28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127</a:t>
            </a: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选编任务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dirty="0" smtClean="0"/>
              <a:t>选词标准，各领域词条数目</a:t>
            </a:r>
            <a:endParaRPr lang="zh-CN" altLang="zh-CN" sz="2000" dirty="0" smtClean="0"/>
          </a:p>
          <a:p>
            <a:pPr lvl="1"/>
            <a:r>
              <a:rPr lang="zh-CN" altLang="zh-CN" dirty="0" smtClean="0"/>
              <a:t>定义撰写标准规范</a:t>
            </a:r>
            <a:endParaRPr lang="zh-CN" altLang="zh-CN" sz="2000" dirty="0" smtClean="0"/>
          </a:p>
          <a:p>
            <a:pPr lvl="1"/>
            <a:r>
              <a:rPr lang="zh-CN" altLang="zh-CN" dirty="0" smtClean="0"/>
              <a:t>工作时间表</a:t>
            </a:r>
            <a:endParaRPr lang="zh-CN" altLang="zh-CN" sz="2000" dirty="0" smtClean="0"/>
          </a:p>
          <a:p>
            <a:endParaRPr lang="en-US" altLang="zh-CN" sz="2800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新版汉英天文学名词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1991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版汉英天文学名词：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共收词汇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13400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条。正文汉英对照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12700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条。共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238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页。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版汉英名词样稿：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共收中文条目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20551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个，篇幅达到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425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页。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待定问题：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出还是不出？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lvl="1"/>
            <a:r>
              <a:rPr lang="zh-CN" altLang="zh-CN" dirty="0" smtClean="0">
                <a:latin typeface="楷体" pitchFamily="49" charset="-122"/>
                <a:ea typeface="楷体" pitchFamily="49" charset="-122"/>
              </a:rPr>
              <a:t>数据与《英汉天文学名词》同步，不增加额外工作量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原则讨论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选词依据、修订准则</a:t>
            </a:r>
            <a:r>
              <a:rPr lang="zh-CN" altLang="zh-CN" dirty="0" smtClean="0"/>
              <a:t>（详见陈学雷提案）</a:t>
            </a:r>
          </a:p>
          <a:p>
            <a:pPr lvl="1"/>
            <a:r>
              <a:rPr lang="zh-CN" altLang="zh-CN" dirty="0" smtClean="0"/>
              <a:t>关于实验、望远镜等名称和缩写词的处理原则。</a:t>
            </a:r>
          </a:p>
          <a:p>
            <a:pPr lvl="1"/>
            <a:r>
              <a:rPr lang="zh-CN" altLang="zh-CN" dirty="0" smtClean="0"/>
              <a:t>关于人名、地名的处理原则。</a:t>
            </a:r>
          </a:p>
          <a:p>
            <a:pPr lvl="1"/>
            <a:r>
              <a:rPr lang="zh-CN" altLang="zh-CN" dirty="0" smtClean="0"/>
              <a:t>关于星表、编号天体名收录问题。</a:t>
            </a:r>
          </a:p>
          <a:p>
            <a:pPr lvl="1"/>
            <a:r>
              <a:rPr lang="zh-CN" altLang="zh-CN" dirty="0" smtClean="0"/>
              <a:t>关于组合词的收录问题。</a:t>
            </a:r>
          </a:p>
          <a:p>
            <a:pPr lvl="1"/>
            <a:r>
              <a:rPr lang="zh-CN" altLang="zh-CN" dirty="0" smtClean="0"/>
              <a:t>关于名词分类</a:t>
            </a:r>
            <a:endParaRPr lang="en-US" altLang="zh-CN" dirty="0" smtClean="0"/>
          </a:p>
          <a:p>
            <a:pPr lvl="1">
              <a:buNone/>
            </a:pPr>
            <a:r>
              <a:rPr lang="zh-CN" altLang="zh-CN" dirty="0" smtClean="0"/>
              <a:t>（有无必要；如有，交叉学科名词如何处理）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批量增加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lvl="0"/>
            <a:r>
              <a:rPr lang="zh-CN" altLang="zh-CN" dirty="0" smtClean="0"/>
              <a:t>名词分类修订，附录相关（详见刘炎提案）：</a:t>
            </a:r>
          </a:p>
          <a:p>
            <a:pPr lvl="1"/>
            <a:r>
              <a:rPr lang="zh-CN" altLang="zh-CN" dirty="0" smtClean="0"/>
              <a:t>彗星</a:t>
            </a:r>
          </a:p>
          <a:p>
            <a:pPr lvl="1"/>
            <a:r>
              <a:rPr lang="zh-CN" altLang="zh-CN" dirty="0" smtClean="0"/>
              <a:t>小行星名（中国相关）</a:t>
            </a:r>
          </a:p>
          <a:p>
            <a:pPr lvl="1"/>
            <a:r>
              <a:rPr lang="zh-CN" altLang="zh-CN" dirty="0" smtClean="0"/>
              <a:t>月球地名（与民政部比较）</a:t>
            </a:r>
          </a:p>
          <a:p>
            <a:pPr lvl="1"/>
            <a:r>
              <a:rPr lang="en-US" altLang="zh-CN" dirty="0" smtClean="0"/>
              <a:t>IAU</a:t>
            </a:r>
            <a:r>
              <a:rPr lang="zh-CN" altLang="zh-CN" dirty="0" smtClean="0"/>
              <a:t>行星命名词典（水星、火星、行星环、环缝）</a:t>
            </a:r>
          </a:p>
          <a:p>
            <a:pPr lvl="1"/>
            <a:r>
              <a:rPr lang="zh-CN" altLang="zh-CN" dirty="0" smtClean="0"/>
              <a:t>流星群、陨石坑</a:t>
            </a:r>
          </a:p>
          <a:p>
            <a:pPr lvl="1"/>
            <a:r>
              <a:rPr lang="zh-CN" altLang="zh-CN" dirty="0" smtClean="0"/>
              <a:t>废弃星座名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1391</Words>
  <Application>Microsoft Office PowerPoint</Application>
  <PresentationFormat>全屏显示(4:3)</PresentationFormat>
  <Paragraphs>175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数据库维护工作汇报</vt:lpstr>
      <vt:lpstr>数据库概况</vt:lpstr>
      <vt:lpstr>分类情况</vt:lpstr>
      <vt:lpstr>更新维护</vt:lpstr>
      <vt:lpstr>新版英汉天文学名词</vt:lpstr>
      <vt:lpstr>新版天文学名词定义版</vt:lpstr>
      <vt:lpstr>新版汉英天文学名词</vt:lpstr>
      <vt:lpstr>原则讨论</vt:lpstr>
      <vt:lpstr>批量增加</vt:lpstr>
      <vt:lpstr>IAU行星命名记录</vt:lpstr>
      <vt:lpstr>月球名词</vt:lpstr>
      <vt:lpstr>月球名词（第二批）</vt:lpstr>
      <vt:lpstr>其它新词收录</vt:lpstr>
      <vt:lpstr>缩写词翻译规范</vt:lpstr>
      <vt:lpstr>其它规则</vt:lpstr>
      <vt:lpstr>其它议题</vt:lpstr>
      <vt:lpstr>coronium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数据库维护工作汇报</dc:title>
  <dc:creator>ccz</dc:creator>
  <cp:lastModifiedBy>崔辰州</cp:lastModifiedBy>
  <cp:revision>69</cp:revision>
  <dcterms:modified xsi:type="dcterms:W3CDTF">2012-12-06T03:34:03Z</dcterms:modified>
</cp:coreProperties>
</file>